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8" r:id="rId3"/>
    <p:sldId id="282" r:id="rId4"/>
    <p:sldId id="276" r:id="rId5"/>
    <p:sldId id="277" r:id="rId6"/>
    <p:sldId id="261" r:id="rId7"/>
    <p:sldId id="264" r:id="rId8"/>
    <p:sldId id="257" r:id="rId9"/>
    <p:sldId id="260" r:id="rId10"/>
    <p:sldId id="279" r:id="rId11"/>
    <p:sldId id="266" r:id="rId12"/>
    <p:sldId id="267" r:id="rId13"/>
    <p:sldId id="269" r:id="rId14"/>
    <p:sldId id="280" r:id="rId15"/>
    <p:sldId id="281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F95D-CEAA-4FAF-8D96-2D40DF1D2741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5B9A8-5751-40C7-B3F6-CD8BCD455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649D-BBA7-4A73-9B4B-494D3D5CA0BA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38D4-3A30-4FD2-9627-2B8AE9EBF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3087-73C1-4DC1-ACD1-4804CB585BF8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1D7A-29FF-42F9-B0D8-3270A25CC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3DF2-E357-40E8-AD41-FCFAEB4331A3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B758-E7A3-4FCD-B741-88E64EA75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17C1-592B-4069-B0B8-FEA725AD090C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0719-BC1C-4EB8-97A8-9A62CB9C7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5CD8-796A-44FF-96BB-BAE1051DC4B5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A9F3-CABD-409A-8407-40F93AF20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515D-A471-4073-BFAC-7DC7996D8408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F5B9-44DB-4CBB-8372-E5453F27F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7257-8CAF-45B3-9867-DB3FF28DF54E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C0B0-D9D0-490D-AB83-19F973CE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6986-8317-47DC-AB20-464001DFF4E3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2EAE-F220-4351-9097-625CFA337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7C34-9BC5-4F13-B3F3-CE969A693F31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0A71-646B-4E47-9E7F-08D23D2DE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5A0-822E-441F-9CB5-7F0891836FC2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7365-9F37-49C5-AC07-D6C6E1D45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2C2AB31-7B4A-414A-8CCF-CF4B3B676EA9}" type="datetimeFigureOut">
              <a:rPr lang="ru-RU"/>
              <a:pPr>
                <a:defRPr/>
              </a:pPr>
              <a:t>25.08.2011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240DA6F-BCDE-4332-93D9-11FEE3867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neways.ge/Pictures/lady_news_anchor_md_wht.gi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4149725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>
                <a:solidFill>
                  <a:srgbClr val="800080"/>
                </a:solidFill>
                <a:latin typeface="Arial Black" pitchFamily="34" charset="0"/>
              </a:rPr>
              <a:t>Русский язык</a:t>
            </a:r>
            <a:r>
              <a:rPr lang="ru-RU" sz="6000" smtClean="0">
                <a:latin typeface="Arial Black" pitchFamily="34" charset="0"/>
              </a:rPr>
              <a:t/>
            </a:r>
            <a:br>
              <a:rPr lang="ru-RU" sz="6000" smtClean="0">
                <a:latin typeface="Arial Black" pitchFamily="34" charset="0"/>
              </a:rPr>
            </a:br>
            <a:endParaRPr lang="ru-RU" sz="6000" smtClean="0">
              <a:latin typeface="Arial Black" pitchFamily="34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797425"/>
            <a:ext cx="6400800" cy="17526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УРОК В 5 КЛАССЕ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7030A0"/>
                </a:solidFill>
              </a:rPr>
              <a:t>Обращение может быть выражено сочетанием слов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Подруга дней моих суровых,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Голубка дряхлая моя!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Одна в глуши лесов сосновых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Давно, давно ты ждёшь меня.</a:t>
            </a:r>
          </a:p>
          <a:p>
            <a:pPr algn="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(А.С. Пушкин «Няне»)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"Любезный мой друг, Александр Сергеевич, я получила ваше письмо и деньги, которые вы мне прислали. За все ваши милости я вам всем сердцем благодарна… </a:t>
            </a:r>
            <a:r>
              <a:rPr lang="ru-RU" sz="2800" b="1" dirty="0" smtClean="0"/>
              <a:t>(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latin typeface="+mj-lt"/>
              </a:rPr>
              <a:t>Из в</a:t>
            </a:r>
            <a:r>
              <a:rPr lang="ru-RU" sz="2000" b="1" dirty="0" smtClean="0"/>
              <a:t>торого письма от 2 марта 1827года, под диктовку няни писала одна из тригорских барышень - Анна Николаевна Вульф.)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7030A0"/>
                </a:solidFill>
              </a:rPr>
              <a:t>Объяснительное списывание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Князь им вымолвил тогда: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 «Добрый путь вам  господа…»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B0F0"/>
                </a:solidFill>
              </a:rPr>
              <a:t>Выпросил дурачина корыто!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Свет наш солнышко!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Ты ходишь Круглый год по небу…</a:t>
            </a:r>
            <a:endParaRPr lang="ru-RU" b="1" dirty="0" smtClean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Здравствуй грозная царица!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Бабушка постой немножко…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Балда приговаривал с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укоризной: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«Не гонялся бы ты поп за дешевизной».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  <p:pic>
        <p:nvPicPr>
          <p:cNvPr id="20484" name="Picture 2" descr="D:\Мои документы\Мои рисунки\saltan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69013" y="765175"/>
            <a:ext cx="307498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Графический диктант</a:t>
            </a: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endParaRPr lang="ru-RU" smtClean="0"/>
          </a:p>
        </p:txBody>
      </p:sp>
      <p:pic>
        <p:nvPicPr>
          <p:cNvPr id="21507" name="Содержимое 4" descr="b0358b465a2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27538" y="1052513"/>
            <a:ext cx="4551362" cy="4525962"/>
          </a:xfrm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179388" y="1125538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3200" b="1" dirty="0">
                <a:solidFill>
                  <a:srgbClr val="080808"/>
                </a:solidFill>
                <a:latin typeface="Franklin Gothic Book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Свет мой зеркальце! </a:t>
            </a:r>
            <a:r>
              <a:rPr lang="en-US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                </a:t>
            </a:r>
          </a:p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Скажи,</a:t>
            </a:r>
            <a:endParaRPr lang="en-US" sz="2800" b="1" dirty="0">
              <a:solidFill>
                <a:srgbClr val="00B050"/>
              </a:solidFill>
              <a:latin typeface="Franklin Gothic Book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Franklin Gothic Book" pitchFamily="34" charset="0"/>
                <a:cs typeface="Times New Roman" pitchFamily="18" charset="0"/>
              </a:rPr>
              <a:t>Да всю правду доложи…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80808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Franklin Gothic Book" pitchFamily="34" charset="0"/>
                <a:cs typeface="Times New Roman" pitchFamily="18" charset="0"/>
              </a:rPr>
              <a:t>Ах ты мерзкое стекло!</a:t>
            </a:r>
          </a:p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Franklin Gothic Book" pitchFamily="34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B0F0"/>
                </a:solidFill>
                <a:latin typeface="Franklin Gothic Book" pitchFamily="34" charset="0"/>
                <a:cs typeface="Times New Roman" pitchFamily="18" charset="0"/>
              </a:rPr>
              <a:t>Это врешь ты мне назло.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Смилуйся государыня   рыбка…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err="1">
                <a:solidFill>
                  <a:srgbClr val="002060"/>
                </a:solidFill>
                <a:latin typeface="Franklin Gothic Book" pitchFamily="34" charset="0"/>
              </a:rPr>
              <a:t>Балдушка</a:t>
            </a:r>
            <a:r>
              <a:rPr lang="ru-RU" sz="2800" b="1" dirty="0">
                <a:solidFill>
                  <a:srgbClr val="002060"/>
                </a:solidFill>
                <a:latin typeface="Franklin Gothic Book" pitchFamily="34" charset="0"/>
              </a:rPr>
              <a:t> погоди ты морщить море…</a:t>
            </a:r>
          </a:p>
          <a:p>
            <a:pPr>
              <a:defRPr/>
            </a:pPr>
            <a:endParaRPr lang="ru-RU" sz="3200" b="1" dirty="0">
              <a:latin typeface="Franklin Gothic Boo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Выборочное списывание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Ты царица </a:t>
            </a:r>
            <a:r>
              <a:rPr lang="ru-RU" b="1" dirty="0">
                <a:solidFill>
                  <a:srgbClr val="00B050"/>
                </a:solidFill>
              </a:rPr>
              <a:t>всех милее,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Всех </a:t>
            </a:r>
            <a:r>
              <a:rPr lang="ru-RU" b="1" dirty="0">
                <a:solidFill>
                  <a:srgbClr val="00B050"/>
                </a:solidFill>
              </a:rPr>
              <a:t>румяней и белее.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И царица хохотать,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И </a:t>
            </a:r>
            <a:r>
              <a:rPr lang="ru-RU" b="1" dirty="0">
                <a:solidFill>
                  <a:srgbClr val="0070C0"/>
                </a:solidFill>
              </a:rPr>
              <a:t>плечами пожимать…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Свойство зеркальце имело: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Говорить оно умело.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Здравствуй </a:t>
            </a:r>
            <a:r>
              <a:rPr lang="ru-RU" b="1" dirty="0">
                <a:solidFill>
                  <a:srgbClr val="002060"/>
                </a:solidFill>
              </a:rPr>
              <a:t>зеркальце! Скажи,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Да </a:t>
            </a:r>
            <a:r>
              <a:rPr lang="ru-RU" b="1" dirty="0">
                <a:solidFill>
                  <a:srgbClr val="002060"/>
                </a:solidFill>
              </a:rPr>
              <a:t>всю правду доложи</a:t>
            </a:r>
            <a:r>
              <a:rPr lang="ru-RU" b="1" dirty="0" smtClean="0">
                <a:solidFill>
                  <a:srgbClr val="002060"/>
                </a:solidFill>
              </a:rPr>
              <a:t>…</a:t>
            </a:r>
            <a:endParaRPr lang="ru-RU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2532" name="Picture 2" descr="D:\Мои документы\Мои рисунки\26596067_1212752666_saltan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63" y="1071563"/>
            <a:ext cx="3500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Культура и речь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/>
              <a:t>Эй, ты! Эй, вы!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349500"/>
            <a:ext cx="77041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48038" y="1628775"/>
            <a:ext cx="2303462" cy="10795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3276600" y="1557338"/>
            <a:ext cx="2087563" cy="12239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1989138"/>
            <a:ext cx="5616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4140200" y="188913"/>
            <a:ext cx="2879725" cy="2592387"/>
          </a:xfrm>
          <a:prstGeom prst="wedgeEllipseCallout">
            <a:avLst>
              <a:gd name="adj1" fmla="val -19951"/>
              <a:gd name="adj2" fmla="val 8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765175"/>
            <a:ext cx="2159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Здравствуй, Мила! У тебя красивый шарик!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79388" y="260350"/>
            <a:ext cx="2736850" cy="2160588"/>
          </a:xfrm>
          <a:prstGeom prst="cloudCallout">
            <a:avLst>
              <a:gd name="adj1" fmla="val 59462"/>
              <a:gd name="adj2" fmla="val 1127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692150"/>
            <a:ext cx="21605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Здравствуй, Том. Твой шарик тоже красивый</a:t>
            </a:r>
            <a:r>
              <a:rPr lang="ru-RU" b="1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Что узнали об обращении?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395288" y="381000"/>
            <a:ext cx="828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5113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smtClean="0"/>
              <a:t>Обращение – это слово (или словосочетание), называющее того,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smtClean="0"/>
              <a:t>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ru-RU" sz="2000" b="1" smtClean="0"/>
              <a:t>В устной речи обращение выделяется __________________________,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smtClean="0"/>
              <a:t>       а в письменной - ___________________________________________.</a:t>
            </a:r>
          </a:p>
          <a:p>
            <a:pPr>
              <a:lnSpc>
                <a:spcPct val="150000"/>
              </a:lnSpc>
            </a:pPr>
            <a:r>
              <a:rPr lang="ru-RU" sz="2000" b="1" smtClean="0"/>
              <a:t>Обращение не является _____________________________________.</a:t>
            </a:r>
          </a:p>
          <a:p>
            <a:pPr>
              <a:lnSpc>
                <a:spcPct val="150000"/>
              </a:lnSpc>
            </a:pPr>
            <a:r>
              <a:rPr lang="ru-RU" sz="2000" b="1" smtClean="0"/>
              <a:t>Слова </a:t>
            </a:r>
            <a:r>
              <a:rPr lang="ru-RU" sz="2000" b="1" i="1" smtClean="0"/>
              <a:t>ты </a:t>
            </a:r>
            <a:r>
              <a:rPr lang="ru-RU" sz="2000" b="1" smtClean="0"/>
              <a:t>и </a:t>
            </a:r>
            <a:r>
              <a:rPr lang="ru-RU" sz="2000" b="1" i="1" smtClean="0"/>
              <a:t>вы ______________________________________________.</a:t>
            </a:r>
            <a:endParaRPr lang="ru-RU" sz="2000" b="1" smtClean="0"/>
          </a:p>
          <a:p>
            <a:pPr>
              <a:lnSpc>
                <a:spcPct val="150000"/>
              </a:lnSpc>
            </a:pPr>
            <a:r>
              <a:rPr lang="ru-RU" sz="2000" b="1" smtClean="0"/>
              <a:t>Если обращение произносится с особым чувством, то после него на письме ставится _____________________________________________.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Домашнее задание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С.162-163 (правила) Упр.444 (1) или творческая работа (мини-сочинение (письмо).</a:t>
            </a:r>
            <a:endParaRPr lang="ru-RU" sz="2800" smtClean="0">
              <a:solidFill>
                <a:srgbClr val="002060"/>
              </a:solidFill>
            </a:endParaRPr>
          </a:p>
        </p:txBody>
      </p:sp>
      <p:pic>
        <p:nvPicPr>
          <p:cNvPr id="26628" name="Picture 2" descr="D:\Мои документы\Мои рисунки\235jk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2205038"/>
            <a:ext cx="57610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561975"/>
          </a:xfrm>
        </p:spPr>
        <p:txBody>
          <a:bodyPr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  <a:latin typeface="Arial Black" pitchFamily="34" charset="0"/>
              </a:rPr>
              <a:t>Что тебе надобно, старче</a:t>
            </a:r>
            <a:r>
              <a:rPr lang="ru-RU" b="1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br>
              <a:rPr lang="ru-RU" b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ru-RU" sz="240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b="1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 typeface="Arial" charset="0"/>
              <a:buNone/>
            </a:pPr>
            <a:endParaRPr lang="ru-RU" sz="2400" smtClean="0">
              <a:solidFill>
                <a:srgbClr val="0070C0"/>
              </a:solidFill>
              <a:latin typeface="Arial Black" pitchFamily="34" charset="0"/>
            </a:endParaRPr>
          </a:p>
          <a:p>
            <a:pPr lvl="1" algn="ctr">
              <a:buFont typeface="Arial" charset="0"/>
              <a:buNone/>
            </a:pPr>
            <a:endParaRPr lang="ru-RU" sz="2400" smtClean="0">
              <a:solidFill>
                <a:srgbClr val="0070C0"/>
              </a:solidFill>
              <a:latin typeface="Arial Black" pitchFamily="34" charset="0"/>
            </a:endParaRPr>
          </a:p>
          <a:p>
            <a:pPr lvl="1" algn="ctr">
              <a:buFont typeface="Arial" charset="0"/>
              <a:buNone/>
            </a:pPr>
            <a:endParaRPr lang="ru-RU" sz="2400" smtClean="0">
              <a:solidFill>
                <a:srgbClr val="0070C0"/>
              </a:solidFill>
              <a:latin typeface="Arial Black" pitchFamily="34" charset="0"/>
            </a:endParaRPr>
          </a:p>
          <a:p>
            <a:pPr lvl="1" algn="ctr">
              <a:buFont typeface="Arial" charset="0"/>
              <a:buNone/>
            </a:pPr>
            <a:endParaRPr lang="ru-RU" sz="2400" smtClean="0">
              <a:solidFill>
                <a:srgbClr val="0070C0"/>
              </a:solidFill>
              <a:latin typeface="Arial Black" pitchFamily="34" charset="0"/>
            </a:endParaRPr>
          </a:p>
          <a:p>
            <a:pPr lvl="1" algn="ctr">
              <a:buFont typeface="Arial" charset="0"/>
              <a:buNone/>
            </a:pPr>
            <a:endParaRPr lang="ru-RU" sz="24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484313"/>
            <a:ext cx="820896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342900" indent="-342900" algn="ctr" eaLnBrk="0" hangingPunct="0">
              <a:defRPr/>
            </a:pPr>
            <a:r>
              <a:rPr lang="ru-RU" sz="2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А.С. Пушкин</a:t>
            </a:r>
            <a:br>
              <a:rPr lang="ru-RU" sz="2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44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Что нужно вам, школьникам?</a:t>
            </a:r>
            <a:br>
              <a:rPr lang="ru-RU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24175" y="2020888"/>
            <a:ext cx="3448050" cy="3590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Лингвистическая разминка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	    СЛ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ВОСОЧЕТАНИЕ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	      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Б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СТОЯТЕЛЬСТВО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	  ВТО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ОСТЕПЕННЫЕ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  	    СК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ЗУЕМОЕ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  ПОДЛЕЖА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Щ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ЕЕ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 ДОПОЛН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НИЕ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	    ОД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ОРОДНЫЕ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      	       Т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РЕ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			  ОПР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ДЕЛЕНИЕ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  <a:latin typeface="Arial Black" pitchFamily="34" charset="0"/>
              </a:rPr>
              <a:t>Обращение. Знаки </a:t>
            </a:r>
          </a:p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  <a:latin typeface="Arial Black" pitchFamily="34" charset="0"/>
              </a:rPr>
              <a:t>препинания при обращении</a:t>
            </a:r>
          </a:p>
        </p:txBody>
      </p:sp>
      <p:pic>
        <p:nvPicPr>
          <p:cNvPr id="14339" name="Рисунок 10" descr="http://woweb.ucoz.ru/flist/gif/486/7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775" y="3644900"/>
            <a:ext cx="3476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Комплексная работа с текстом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18525" cy="55435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</a:rPr>
              <a:t>	</a:t>
            </a:r>
            <a:r>
              <a:rPr lang="ru-RU" b="1" smtClean="0">
                <a:solidFill>
                  <a:srgbClr val="002060"/>
                </a:solidFill>
              </a:rPr>
              <a:t>Пушкин -  солнце нашей поэзии. Он освещает наш путь ярким светом любви к людям.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	Пушкин сказал о своей няне добрые ласковые нежные слова: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Наша ветхая лачужка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И печальна и темна.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Что же ты моя старушка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Приумолкла у окна?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	Няня была другом и помощником для него.</a:t>
            </a:r>
          </a:p>
        </p:txBody>
      </p:sp>
      <p:pic>
        <p:nvPicPr>
          <p:cNvPr id="15364" name="Picture 4" descr="C:\Users\Елена\Desktop\Школа\литература\6 КЛАСС\ПУШКИН А.С\pushki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025" y="2997200"/>
            <a:ext cx="19589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1605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16832"/>
            <a:ext cx="7772400" cy="1943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ОБРАЩЕНИЕ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357563"/>
            <a:ext cx="7991475" cy="3095625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Arial Black" pitchFamily="34" charset="0"/>
              </a:rPr>
              <a:t>Слова или сочетания слов, называющие адресата речи (лицо, реже предмет).</a:t>
            </a:r>
          </a:p>
        </p:txBody>
      </p:sp>
      <p:pic>
        <p:nvPicPr>
          <p:cNvPr id="16388" name="i-main-pic" descr="Картинка 100 из 2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88913"/>
            <a:ext cx="20891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8929718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нам при общении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Поможет обращение.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 людям, звёздам или птицам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Можно смело обратиться.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Только, друг, не забывай: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Запятые расставляй.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620713"/>
            <a:ext cx="8686800" cy="54594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7700" dirty="0">
                <a:latin typeface="+mn-lt"/>
              </a:rPr>
              <a:t>[О, …] 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7700" dirty="0">
                <a:latin typeface="+mn-lt"/>
              </a:rPr>
              <a:t>[О! …] 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7700" dirty="0">
                <a:latin typeface="+mn-lt"/>
              </a:rPr>
              <a:t>[ …, О , …].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7700" dirty="0">
                <a:latin typeface="+mn-lt"/>
              </a:rPr>
              <a:t>[…, О] 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18435" name="Picture 2" descr="D:\Мои документы\Мои рисунки\03_Tridevitsypodoknomprjalipozdnovecherkom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463" y="549275"/>
            <a:ext cx="40306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742</TotalTime>
  <Words>340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Русский язык </vt:lpstr>
      <vt:lpstr>Что тебе надобно, старче?   </vt:lpstr>
      <vt:lpstr>Что нужно вам, школьникам? </vt:lpstr>
      <vt:lpstr>Лингвистическая разминка</vt:lpstr>
      <vt:lpstr>Слайд 5</vt:lpstr>
      <vt:lpstr>Комплексная работа с текстом</vt:lpstr>
      <vt:lpstr>ОБРАЩЕНИЕ</vt:lpstr>
      <vt:lpstr>Слайд 8</vt:lpstr>
      <vt:lpstr>Слайд 9</vt:lpstr>
      <vt:lpstr>Обращение может быть выражено сочетанием слов</vt:lpstr>
      <vt:lpstr> Объяснительное списывание  </vt:lpstr>
      <vt:lpstr>Графический диктант </vt:lpstr>
      <vt:lpstr>Выборочное списывание</vt:lpstr>
      <vt:lpstr>Культура и речь</vt:lpstr>
      <vt:lpstr>Слайд 15</vt:lpstr>
      <vt:lpstr>Что узнали об обращении?</vt:lpstr>
      <vt:lpstr>Домашнее задание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Елена</cp:lastModifiedBy>
  <cp:revision>25</cp:revision>
  <dcterms:created xsi:type="dcterms:W3CDTF">2008-11-13T11:20:13Z</dcterms:created>
  <dcterms:modified xsi:type="dcterms:W3CDTF">2011-08-25T17:06:18Z</dcterms:modified>
</cp:coreProperties>
</file>