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239FF-ACB0-41DD-8097-96DE4D991D0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DE7721-0D70-4B90-9B0C-B02013A44DF8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FF00"/>
              </a:solidFill>
            </a:rPr>
            <a:t>экономисты</a:t>
          </a:r>
          <a:endParaRPr lang="ru-RU" sz="1800" dirty="0">
            <a:solidFill>
              <a:srgbClr val="FFFF00"/>
            </a:solidFill>
          </a:endParaRPr>
        </a:p>
      </dgm:t>
    </dgm:pt>
    <dgm:pt modelId="{947C9658-95D4-4545-9490-3BF146BFE43D}" type="parTrans" cxnId="{1F3D4FEF-0D51-4EB7-BF7C-67B4F312ED6E}">
      <dgm:prSet/>
      <dgm:spPr/>
      <dgm:t>
        <a:bodyPr/>
        <a:lstStyle/>
        <a:p>
          <a:endParaRPr lang="ru-RU"/>
        </a:p>
      </dgm:t>
    </dgm:pt>
    <dgm:pt modelId="{544678AD-7532-4691-A5B5-E144C43D1D2A}" type="sibTrans" cxnId="{1F3D4FEF-0D51-4EB7-BF7C-67B4F312ED6E}">
      <dgm:prSet/>
      <dgm:spPr/>
      <dgm:t>
        <a:bodyPr/>
        <a:lstStyle/>
        <a:p>
          <a:endParaRPr lang="ru-RU"/>
        </a:p>
      </dgm:t>
    </dgm:pt>
    <dgm:pt modelId="{C55EC644-C44B-429C-9574-54D70696BEF8}">
      <dgm:prSet phldrT="[Текст]"/>
      <dgm:spPr/>
      <dgm:t>
        <a:bodyPr/>
        <a:lstStyle/>
        <a:p>
          <a:r>
            <a:rPr lang="ru-RU" dirty="0" smtClean="0">
              <a:solidFill>
                <a:srgbClr val="00B0F0"/>
              </a:solidFill>
            </a:rPr>
            <a:t>врачи</a:t>
          </a:r>
          <a:endParaRPr lang="ru-RU" dirty="0">
            <a:solidFill>
              <a:srgbClr val="00B0F0"/>
            </a:solidFill>
          </a:endParaRPr>
        </a:p>
      </dgm:t>
    </dgm:pt>
    <dgm:pt modelId="{6EF9E6E0-861A-4E95-B920-C67F10C448B4}" type="parTrans" cxnId="{35F63620-BD0A-46F1-930B-2B722D5A5E5D}">
      <dgm:prSet/>
      <dgm:spPr/>
      <dgm:t>
        <a:bodyPr/>
        <a:lstStyle/>
        <a:p>
          <a:endParaRPr lang="ru-RU"/>
        </a:p>
      </dgm:t>
    </dgm:pt>
    <dgm:pt modelId="{D7BDF8F8-884D-43DD-ACFF-86D6C6DBB14A}" type="sibTrans" cxnId="{35F63620-BD0A-46F1-930B-2B722D5A5E5D}">
      <dgm:prSet/>
      <dgm:spPr/>
      <dgm:t>
        <a:bodyPr/>
        <a:lstStyle/>
        <a:p>
          <a:endParaRPr lang="ru-RU"/>
        </a:p>
      </dgm:t>
    </dgm:pt>
    <dgm:pt modelId="{B013001B-27D7-41DF-BA47-276AAF864C1E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соцработники</a:t>
          </a:r>
          <a:endParaRPr lang="ru-RU" dirty="0">
            <a:solidFill>
              <a:srgbClr val="FF0000"/>
            </a:solidFill>
          </a:endParaRPr>
        </a:p>
      </dgm:t>
    </dgm:pt>
    <dgm:pt modelId="{330447DF-797D-414D-A740-D997E2404167}" type="parTrans" cxnId="{0C8A63D7-3CCC-4541-86D1-2301CF1B9292}">
      <dgm:prSet/>
      <dgm:spPr/>
      <dgm:t>
        <a:bodyPr/>
        <a:lstStyle/>
        <a:p>
          <a:endParaRPr lang="ru-RU"/>
        </a:p>
      </dgm:t>
    </dgm:pt>
    <dgm:pt modelId="{5BE17037-B04D-4B3D-94D8-C6FA5A4E3885}" type="sibTrans" cxnId="{0C8A63D7-3CCC-4541-86D1-2301CF1B9292}">
      <dgm:prSet/>
      <dgm:spPr/>
      <dgm:t>
        <a:bodyPr/>
        <a:lstStyle/>
        <a:p>
          <a:endParaRPr lang="ru-RU"/>
        </a:p>
      </dgm:t>
    </dgm:pt>
    <dgm:pt modelId="{C564464D-849B-40E9-A15B-10B90CF0FE17}">
      <dgm:prSet phldrT="[Текст]"/>
      <dgm:spPr/>
      <dgm:t>
        <a:bodyPr/>
        <a:lstStyle/>
        <a:p>
          <a:r>
            <a:rPr lang="ru-RU" dirty="0" smtClean="0">
              <a:solidFill>
                <a:srgbClr val="92D050"/>
              </a:solidFill>
            </a:rPr>
            <a:t>экологи</a:t>
          </a:r>
          <a:endParaRPr lang="ru-RU" dirty="0">
            <a:solidFill>
              <a:srgbClr val="92D050"/>
            </a:solidFill>
          </a:endParaRPr>
        </a:p>
      </dgm:t>
    </dgm:pt>
    <dgm:pt modelId="{D9A96A2E-7057-476F-85B6-FEFD38467880}" type="parTrans" cxnId="{585566B3-B8D2-40DB-97AD-3C261932983D}">
      <dgm:prSet/>
      <dgm:spPr/>
      <dgm:t>
        <a:bodyPr/>
        <a:lstStyle/>
        <a:p>
          <a:endParaRPr lang="ru-RU"/>
        </a:p>
      </dgm:t>
    </dgm:pt>
    <dgm:pt modelId="{CF702F31-E9D7-4608-974E-2DFA4411C565}" type="sibTrans" cxnId="{585566B3-B8D2-40DB-97AD-3C261932983D}">
      <dgm:prSet/>
      <dgm:spPr/>
      <dgm:t>
        <a:bodyPr/>
        <a:lstStyle/>
        <a:p>
          <a:endParaRPr lang="ru-RU"/>
        </a:p>
      </dgm:t>
    </dgm:pt>
    <dgm:pt modelId="{75E1D3EA-8C74-4EAF-8208-D724101AF012}" type="pres">
      <dgm:prSet presAssocID="{329239FF-ACB0-41DD-8097-96DE4D991D0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BD2867-14E1-4AB6-B2F7-B5DE24FF596C}" type="pres">
      <dgm:prSet presAssocID="{329239FF-ACB0-41DD-8097-96DE4D991D06}" presName="axisShape" presStyleLbl="bgShp" presStyleIdx="0" presStyleCnt="1" custScaleX="161895"/>
      <dgm:spPr/>
    </dgm:pt>
    <dgm:pt modelId="{4C755BE0-E968-411A-962C-01A7DB6D8E01}" type="pres">
      <dgm:prSet presAssocID="{329239FF-ACB0-41DD-8097-96DE4D991D06}" presName="rect1" presStyleLbl="node1" presStyleIdx="0" presStyleCnt="4" custScaleX="1044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3357B-7A5F-4C4C-920E-37735C05CE61}" type="pres">
      <dgm:prSet presAssocID="{329239FF-ACB0-41DD-8097-96DE4D991D06}" presName="rect2" presStyleLbl="node1" presStyleIdx="1" presStyleCnt="4" custScaleX="97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A7824-056C-4FE5-9099-F8E6CE69A895}" type="pres">
      <dgm:prSet presAssocID="{329239FF-ACB0-41DD-8097-96DE4D991D0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A3CEE-7232-4468-BF33-5AA38AE37958}" type="pres">
      <dgm:prSet presAssocID="{329239FF-ACB0-41DD-8097-96DE4D991D0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B6F9F-F1DA-4BC8-BFFF-FBA0D6F5C4BB}" type="presOf" srcId="{329239FF-ACB0-41DD-8097-96DE4D991D06}" destId="{75E1D3EA-8C74-4EAF-8208-D724101AF012}" srcOrd="0" destOrd="0" presId="urn:microsoft.com/office/officeart/2005/8/layout/matrix2"/>
    <dgm:cxn modelId="{296569A0-3D9D-42FA-B16B-41A494710583}" type="presOf" srcId="{B013001B-27D7-41DF-BA47-276AAF864C1E}" destId="{741A7824-056C-4FE5-9099-F8E6CE69A895}" srcOrd="0" destOrd="0" presId="urn:microsoft.com/office/officeart/2005/8/layout/matrix2"/>
    <dgm:cxn modelId="{0C8A63D7-3CCC-4541-86D1-2301CF1B9292}" srcId="{329239FF-ACB0-41DD-8097-96DE4D991D06}" destId="{B013001B-27D7-41DF-BA47-276AAF864C1E}" srcOrd="2" destOrd="0" parTransId="{330447DF-797D-414D-A740-D997E2404167}" sibTransId="{5BE17037-B04D-4B3D-94D8-C6FA5A4E3885}"/>
    <dgm:cxn modelId="{D1B3D338-92A7-49ED-B5FE-2F2E1716169B}" type="presOf" srcId="{C55EC644-C44B-429C-9574-54D70696BEF8}" destId="{1A63357B-7A5F-4C4C-920E-37735C05CE61}" srcOrd="0" destOrd="0" presId="urn:microsoft.com/office/officeart/2005/8/layout/matrix2"/>
    <dgm:cxn modelId="{24D0E8DF-5E56-42DD-B92F-E1221202B164}" type="presOf" srcId="{B2DE7721-0D70-4B90-9B0C-B02013A44DF8}" destId="{4C755BE0-E968-411A-962C-01A7DB6D8E01}" srcOrd="0" destOrd="0" presId="urn:microsoft.com/office/officeart/2005/8/layout/matrix2"/>
    <dgm:cxn modelId="{585566B3-B8D2-40DB-97AD-3C261932983D}" srcId="{329239FF-ACB0-41DD-8097-96DE4D991D06}" destId="{C564464D-849B-40E9-A15B-10B90CF0FE17}" srcOrd="3" destOrd="0" parTransId="{D9A96A2E-7057-476F-85B6-FEFD38467880}" sibTransId="{CF702F31-E9D7-4608-974E-2DFA4411C565}"/>
    <dgm:cxn modelId="{CD6A9981-8FB4-49DE-89FD-2A165DEB9BA7}" type="presOf" srcId="{C564464D-849B-40E9-A15B-10B90CF0FE17}" destId="{40CA3CEE-7232-4468-BF33-5AA38AE37958}" srcOrd="0" destOrd="0" presId="urn:microsoft.com/office/officeart/2005/8/layout/matrix2"/>
    <dgm:cxn modelId="{35F63620-BD0A-46F1-930B-2B722D5A5E5D}" srcId="{329239FF-ACB0-41DD-8097-96DE4D991D06}" destId="{C55EC644-C44B-429C-9574-54D70696BEF8}" srcOrd="1" destOrd="0" parTransId="{6EF9E6E0-861A-4E95-B920-C67F10C448B4}" sibTransId="{D7BDF8F8-884D-43DD-ACFF-86D6C6DBB14A}"/>
    <dgm:cxn modelId="{1F3D4FEF-0D51-4EB7-BF7C-67B4F312ED6E}" srcId="{329239FF-ACB0-41DD-8097-96DE4D991D06}" destId="{B2DE7721-0D70-4B90-9B0C-B02013A44DF8}" srcOrd="0" destOrd="0" parTransId="{947C9658-95D4-4545-9490-3BF146BFE43D}" sibTransId="{544678AD-7532-4691-A5B5-E144C43D1D2A}"/>
    <dgm:cxn modelId="{2E04E4BC-D72E-41EA-9A50-513E56EAA9EA}" type="presParOf" srcId="{75E1D3EA-8C74-4EAF-8208-D724101AF012}" destId="{7CBD2867-14E1-4AB6-B2F7-B5DE24FF596C}" srcOrd="0" destOrd="0" presId="urn:microsoft.com/office/officeart/2005/8/layout/matrix2"/>
    <dgm:cxn modelId="{61433058-E5D8-4732-816D-2F43F446F01C}" type="presParOf" srcId="{75E1D3EA-8C74-4EAF-8208-D724101AF012}" destId="{4C755BE0-E968-411A-962C-01A7DB6D8E01}" srcOrd="1" destOrd="0" presId="urn:microsoft.com/office/officeart/2005/8/layout/matrix2"/>
    <dgm:cxn modelId="{C9F0EA2A-F8F8-49AC-9D2D-567031C6C7CE}" type="presParOf" srcId="{75E1D3EA-8C74-4EAF-8208-D724101AF012}" destId="{1A63357B-7A5F-4C4C-920E-37735C05CE61}" srcOrd="2" destOrd="0" presId="urn:microsoft.com/office/officeart/2005/8/layout/matrix2"/>
    <dgm:cxn modelId="{DBD28C65-A636-4E6E-BC5A-D9195E4F4A76}" type="presParOf" srcId="{75E1D3EA-8C74-4EAF-8208-D724101AF012}" destId="{741A7824-056C-4FE5-9099-F8E6CE69A895}" srcOrd="3" destOrd="0" presId="urn:microsoft.com/office/officeart/2005/8/layout/matrix2"/>
    <dgm:cxn modelId="{108F85A5-68C8-435C-A1A6-509EABC1B06C}" type="presParOf" srcId="{75E1D3EA-8C74-4EAF-8208-D724101AF012}" destId="{40CA3CEE-7232-4468-BF33-5AA38AE37958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7F7A4E-5055-449F-A3EE-CC36A33A9243}" type="datetimeFigureOut">
              <a:rPr lang="ru-RU" smtClean="0"/>
              <a:pPr/>
              <a:t>30.10.2009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6C288E-634F-4907-871F-456EA54ED6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ТЕМА   УРОКА-ИССЛЕДОВАНИЯ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ПОСТРОЕНИЕ  ГРАФИКОВ 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 ФУНКЦИЙ  С  ПОМОЩЬЮ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           ПРОИЗВОДНЫХ.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smtClean="0"/>
              <a:t>ЦЕЛИ 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Провести обобщение темы «Построение графиков функций с помощью производных»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Построить алгоритм построения графиков.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Научиться проводить исследование графиков не только на языке математики, но и используя методы познания действительности.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Развивать умение проводить анализ событий, ставить проблему и находить пути её решения.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Развивать умение адаптироваться в происходящей жизни, строить планы на будущее.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Воспитывать умение работать в команде, чувство патриотизма, ответственность за свою страну и народ.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b="1" dirty="0" smtClean="0">
                <a:solidFill>
                  <a:srgbClr val="00B050"/>
                </a:solidFill>
              </a:rPr>
              <a:t>ОТ ЧЕГО ЗАВИСИТ КАЧЕСТВО          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           ЖИЗНИ ЧЕЛОВЕКА?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Экономики государства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Финансов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Экологии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Здоровья нации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Благосостояния народа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Занятости населения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ПРОБЛЕМА       ИССЛЕДОВАНИЯ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Исследовать качество жизни населения России</a:t>
            </a:r>
          </a:p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средствами математики.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4193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Качество жизни населения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России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можно исследовать,</a:t>
            </a:r>
          </a:p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построив графики функций, задающих критерии жизни.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          </a:t>
            </a:r>
            <a:r>
              <a:rPr lang="ru-RU" sz="2800" b="1" i="1" dirty="0" smtClean="0"/>
              <a:t>ИССЛЕДОВАТЕЛЬСКИЕ </a:t>
            </a:r>
            <a:r>
              <a:rPr lang="ru-RU" b="1" i="1" dirty="0" smtClean="0"/>
              <a:t>лаборатории</a:t>
            </a:r>
            <a:r>
              <a:rPr lang="ru-RU" sz="3200" b="1" i="1" dirty="0" smtClean="0"/>
              <a:t>      </a:t>
            </a:r>
            <a:r>
              <a:rPr lang="ru-RU" b="1" i="1" dirty="0" smtClean="0"/>
              <a:t>       </a:t>
            </a:r>
            <a:r>
              <a:rPr lang="ru-RU" dirty="0" smtClean="0"/>
              <a:t>                   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/>
              <a:t>исследование функции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Область определения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Чётность и нечётность функции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Нули функции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Производная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Стационарные точки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Критические точки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Промежутки монотонности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Экстремумы функции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Значения функции в точках экстремумов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Точки разрыва функции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Асимптоты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Построение графика функции.</a:t>
            </a:r>
          </a:p>
          <a:p>
            <a:endParaRPr lang="ru-RU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b="1" dirty="0" smtClean="0"/>
              <a:t>Функции в реальной жизни</a:t>
            </a:r>
            <a:endParaRPr lang="ru-RU" b="1" dirty="0"/>
          </a:p>
        </p:txBody>
      </p:sp>
      <p:pic>
        <p:nvPicPr>
          <p:cNvPr id="4" name="Picture 18" descr="6033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2249488"/>
            <a:ext cx="4214842" cy="4324350"/>
          </a:xfrm>
        </p:spPr>
      </p:pic>
      <p:pic>
        <p:nvPicPr>
          <p:cNvPr id="5" name="Picture 20" descr="o118_1817s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32363" y="2214554"/>
            <a:ext cx="3743325" cy="438309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65" name="Picture 1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4643438" cy="3181350"/>
          </a:xfrm>
          <a:prstGeom prst="rect">
            <a:avLst/>
          </a:prstGeom>
          <a:noFill/>
        </p:spPr>
      </p:pic>
      <p:pic>
        <p:nvPicPr>
          <p:cNvPr id="228366" name="Picture 14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500438"/>
            <a:ext cx="4427538" cy="316865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500043"/>
            <a:ext cx="45005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500042"/>
            <a:ext cx="46434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328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244</TotalTime>
  <Words>169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ТЕМА   УРОКА-ИССЛЕДОВАНИЯ</vt:lpstr>
      <vt:lpstr>              ЦЕЛИ  УРОКА</vt:lpstr>
      <vt:lpstr>    ОТ ЧЕГО ЗАВИСИТ КАЧЕСТВО                        ЖИЗНИ ЧЕЛОВЕКА? </vt:lpstr>
      <vt:lpstr>    ПРОБЛЕМА       ИССЛЕДОВАНИЯ</vt:lpstr>
      <vt:lpstr>ГИПОТЕЗА</vt:lpstr>
      <vt:lpstr>          ИССЛЕДОВАТЕЛЬСКИЕ лаборатории                                 </vt:lpstr>
      <vt:lpstr>      исследование функции</vt:lpstr>
      <vt:lpstr>    Функции в реальной жизни</vt:lpstr>
      <vt:lpstr>Слайд 9</vt:lpstr>
    </vt:vector>
  </TitlesOfParts>
  <Company>Общая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 УРОКА-ИССЛЕДОВАНИЯ</dc:title>
  <dc:creator>SergN</dc:creator>
  <cp:lastModifiedBy>SergN</cp:lastModifiedBy>
  <cp:revision>27</cp:revision>
  <dcterms:created xsi:type="dcterms:W3CDTF">2009-10-15T13:18:58Z</dcterms:created>
  <dcterms:modified xsi:type="dcterms:W3CDTF">2009-10-30T18:35:36Z</dcterms:modified>
</cp:coreProperties>
</file>