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63" r:id="rId4"/>
    <p:sldId id="266" r:id="rId5"/>
    <p:sldId id="268" r:id="rId6"/>
    <p:sldId id="269" r:id="rId7"/>
    <p:sldId id="270" r:id="rId8"/>
    <p:sldId id="264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0033CC"/>
    <a:srgbClr val="00FF00"/>
    <a:srgbClr val="FF33CC"/>
    <a:srgbClr val="FF99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18DE-BDD6-445A-8D90-505C4C11BA1C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DE58-641F-4D19-AAAC-8649C25F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C1DB-C6C4-4D9B-89AD-F87AFAE3F3DF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304A-B87B-4CA6-BDD3-8907E0BE2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EB84-D4EA-4220-A1DC-A014488F9A31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487F-12A2-4C2C-BA1F-8F698234A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78DD-F6F5-4ACA-AF25-DBA2F347232E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3250-6597-4FCB-AB7F-C4C26547C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BF6E-982C-4CA6-9FCA-601AB129EEDA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D307-2F2D-46C5-9F68-A1CB7B9B3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36F3B-5C22-496F-9562-3212B0D939D7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69B7-5516-4778-BF14-E1DB37341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0221-3230-4152-88B6-4BAEB91FDD31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C3A8-E00C-451A-AA4F-F632096EF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1B746-B2B2-469D-90C1-7299144E5703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5EC8-7862-4D73-8A4F-24447BE09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578B-85F0-45AB-8E85-19F0BC113416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D082-8B8A-47FB-B689-7569913D5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0B95-FA26-451C-9C9C-65C9B3AB9499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05E69-9551-4C9F-98FA-AC7C8DE03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A678-8F3F-4414-B1EB-4F97653FD974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9AE38-6AFE-4C28-B906-FA68CF849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3944D2-E81E-4D8C-8643-29D7D74733C5}" type="datetimeFigureOut">
              <a:rPr lang="ru-RU"/>
              <a:pPr>
                <a:defRPr/>
              </a:pPr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1F3F60-BB10-4CE0-A596-533C7E5F8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2857500"/>
            <a:ext cx="7215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solidFill>
                  <a:srgbClr val="7030A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714356"/>
            <a:ext cx="621510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 dirty="0" smtClean="0">
                <a:solidFill>
                  <a:srgbClr val="A20000"/>
                </a:solidFill>
                <a:latin typeface="Calibri" pitchFamily="34" charset="0"/>
              </a:rPr>
              <a:t>С добрым утром!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Шла вчера по Садовой,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Так была удивлена – 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Паренёк белоголовый 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Закричал мне из окна: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A20000"/>
                </a:solidFill>
                <a:latin typeface="Arial Black" pitchFamily="34" charset="0"/>
              </a:rPr>
              <a:t>,,</a:t>
            </a: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С добрым утром! С добрым утром!</a:t>
            </a:r>
            <a:r>
              <a:rPr lang="en-US" sz="2400" b="1" dirty="0" smtClean="0">
                <a:solidFill>
                  <a:srgbClr val="A20000"/>
                </a:solidFill>
                <a:latin typeface="Arial Black" pitchFamily="34" charset="0"/>
              </a:rPr>
              <a:t>’’</a:t>
            </a:r>
            <a:endParaRPr lang="ru-RU" sz="2400" b="1" dirty="0" smtClean="0">
              <a:solidFill>
                <a:srgbClr val="A200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Я спросила: </a:t>
            </a:r>
            <a:r>
              <a:rPr lang="en-US" sz="2400" b="1" dirty="0" smtClean="0">
                <a:solidFill>
                  <a:srgbClr val="A20000"/>
                </a:solidFill>
                <a:latin typeface="Arial Black" pitchFamily="34" charset="0"/>
              </a:rPr>
              <a:t>,,</a:t>
            </a: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Это мне?</a:t>
            </a:r>
            <a:r>
              <a:rPr lang="en-US" sz="2400" b="1" dirty="0" smtClean="0">
                <a:solidFill>
                  <a:srgbClr val="A20000"/>
                </a:solidFill>
                <a:latin typeface="Arial Black" pitchFamily="34" charset="0"/>
              </a:rPr>
              <a:t>’’</a:t>
            </a:r>
            <a:endParaRPr lang="ru-RU" sz="2400" b="1" dirty="0" smtClean="0">
              <a:solidFill>
                <a:srgbClr val="A200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Улыбнулся он в окне,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Закричал ещё кому-то: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A20000"/>
                </a:solidFill>
                <a:latin typeface="Arial Black" pitchFamily="34" charset="0"/>
              </a:rPr>
              <a:t>,,</a:t>
            </a:r>
            <a:r>
              <a:rPr lang="ru-RU" sz="2400" b="1" dirty="0" smtClean="0">
                <a:solidFill>
                  <a:srgbClr val="A20000"/>
                </a:solidFill>
                <a:latin typeface="Calibri" pitchFamily="34" charset="0"/>
              </a:rPr>
              <a:t>С добрым утром! С добрым утром!</a:t>
            </a:r>
            <a:r>
              <a:rPr lang="en-US" sz="2400" b="1" dirty="0" smtClean="0">
                <a:solidFill>
                  <a:srgbClr val="A20000"/>
                </a:solidFill>
                <a:latin typeface="Arial Black" pitchFamily="34" charset="0"/>
              </a:rPr>
              <a:t>’’</a:t>
            </a:r>
            <a:endParaRPr lang="ru-RU" sz="2400" b="1" dirty="0">
              <a:solidFill>
                <a:srgbClr val="A20000"/>
              </a:solidFill>
              <a:latin typeface="Arial Black" pitchFamily="34" charset="0"/>
            </a:endParaRPr>
          </a:p>
        </p:txBody>
      </p:sp>
      <p:pic>
        <p:nvPicPr>
          <p:cNvPr id="7" name="Picture 18" descr="butterfly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952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21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572008"/>
            <a:ext cx="88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p1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4572008"/>
            <a:ext cx="7223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ромашки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2285992"/>
            <a:ext cx="6318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Рисунок17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1357298"/>
            <a:ext cx="9286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2000240"/>
            <a:ext cx="714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857232"/>
            <a:ext cx="7358114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Замените фразеологические обороты глаголами в прошедшем времени, полученные глаголы запишите в выбранные вами столбики.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2857500"/>
            <a:ext cx="72151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 Бить баклуши – ?</a:t>
            </a:r>
          </a:p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 Клевать носом - ?</a:t>
            </a:r>
          </a:p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 Вешать нос -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0100" y="1785926"/>
            <a:ext cx="4635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  <a:latin typeface="+mn-lt"/>
              </a:rPr>
              <a:t>   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8936037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643063" y="3000375"/>
            <a:ext cx="5192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Спросил ветер у дуба ( в чём</a:t>
            </a:r>
          </a:p>
          <a:p>
            <a:r>
              <a:rPr lang="ru-RU" sz="3200">
                <a:latin typeface="Calibri" pitchFamily="34" charset="0"/>
              </a:rPr>
              <a:t>твой секрет?)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8794" y="1214422"/>
            <a:ext cx="4902432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8100000" scaled="1"/>
                  <a:tileRect/>
                </a:gradFill>
                <a:latin typeface="+mn-lt"/>
              </a:rPr>
              <a:t>Напишите, расставив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8100000" scaled="1"/>
                  <a:tileRect/>
                </a:gradFill>
                <a:latin typeface="+mn-lt"/>
              </a:rPr>
              <a:t>знаки препинания.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43063" y="3000375"/>
            <a:ext cx="53879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Спросил ветер у дуба</a:t>
            </a:r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: « В чём</a:t>
            </a:r>
          </a:p>
          <a:p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твой секрет?»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00188" y="2714625"/>
            <a:ext cx="62087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Мы попросили лесника  (проводи</a:t>
            </a:r>
          </a:p>
          <a:p>
            <a:r>
              <a:rPr lang="ru-RU" sz="3200">
                <a:latin typeface="Calibri" pitchFamily="34" charset="0"/>
              </a:rPr>
              <a:t>нас, дедушка!)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00188" y="2714625"/>
            <a:ext cx="63119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Мы попросили лесника</a:t>
            </a:r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:  «Проводи</a:t>
            </a:r>
          </a:p>
          <a:p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нас, дедушка!»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00188" y="2214563"/>
            <a:ext cx="6038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(Какое чудо!) воскликнул малыш.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0" y="2214563"/>
            <a:ext cx="642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«Какое чудо!» - </a:t>
            </a:r>
            <a:r>
              <a:rPr lang="ru-RU" sz="3200">
                <a:latin typeface="Calibri" pitchFamily="34" charset="0"/>
              </a:rPr>
              <a:t>воскликнул малыш.</a:t>
            </a:r>
            <a:endParaRPr lang="ru-RU" sz="320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7250" y="3429000"/>
            <a:ext cx="7513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(Пора возвращаться домой)  сказал папа.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3429000"/>
            <a:ext cx="7910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«Пора возвращаться домой»,-  </a:t>
            </a:r>
            <a:r>
              <a:rPr lang="ru-RU" sz="3200">
                <a:latin typeface="Calibri" pitchFamily="34" charset="0"/>
              </a:rPr>
              <a:t>сказал папа.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00188" y="2143125"/>
            <a:ext cx="63674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Девочка бормотала виновато (я не </a:t>
            </a:r>
          </a:p>
          <a:p>
            <a:r>
              <a:rPr lang="ru-RU" sz="3200">
                <a:latin typeface="Calibri" pitchFamily="34" charset="0"/>
              </a:rPr>
              <a:t>нарочно!)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71625" y="2143125"/>
            <a:ext cx="65436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Девочка бормотала виновато</a:t>
            </a:r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: «Я</a:t>
            </a:r>
            <a:r>
              <a:rPr lang="ru-RU" sz="3200">
                <a:latin typeface="Calibri" pitchFamily="34" charset="0"/>
              </a:rPr>
              <a:t> </a:t>
            </a:r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не </a:t>
            </a:r>
          </a:p>
          <a:p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нарочно!»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57313" y="4071938"/>
            <a:ext cx="6661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(Готовьте лодку) приказал командир.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88" y="4071938"/>
            <a:ext cx="7151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33CC"/>
                </a:solidFill>
                <a:latin typeface="Calibri" pitchFamily="34" charset="0"/>
              </a:rPr>
              <a:t>«Готовьте лодку», - </a:t>
            </a:r>
            <a:r>
              <a:rPr lang="ru-RU" sz="3200">
                <a:latin typeface="Calibri" pitchFamily="34" charset="0"/>
              </a:rPr>
              <a:t>приказал командир.</a:t>
            </a:r>
            <a:endParaRPr lang="ru-RU" sz="320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928688"/>
            <a:ext cx="74295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>
                <a:solidFill>
                  <a:srgbClr val="002060"/>
                </a:solidFill>
                <a:latin typeface="Calibri" pitchFamily="34" charset="0"/>
              </a:rPr>
              <a:t>   Коля лежал в постели, он болел. К нему долго нельзя было приходить. И вдруг в окне Коля увидел разрисованный воздушный шар. Тогда он догадался, что это, наверное, Миша придумал. Кажется, пустяк  - шарик в окошке, а Коле было очень приятно, что друг помнит о нём.</a:t>
            </a:r>
          </a:p>
        </p:txBody>
      </p:sp>
      <p:pic>
        <p:nvPicPr>
          <p:cNvPr id="5" name="Picture 5" descr="holiday5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13887">
            <a:off x="8062913" y="4402138"/>
            <a:ext cx="1493837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oliday5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13887">
            <a:off x="-163513" y="4394200"/>
            <a:ext cx="1246188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928688"/>
            <a:ext cx="74295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600" b="1" dirty="0">
                <a:solidFill>
                  <a:srgbClr val="7030A0"/>
                </a:solidFill>
                <a:latin typeface="Calibri" pitchFamily="34" charset="0"/>
              </a:rPr>
              <a:t>Птицы сильны крыльями, а люди – дружбой.</a:t>
            </a:r>
          </a:p>
          <a:p>
            <a:pPr algn="just">
              <a:defRPr/>
            </a:pP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Хочешь дружбы – будь другом.</a:t>
            </a:r>
          </a:p>
          <a:p>
            <a:pPr algn="just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Гору разрушает ветер, людскую дружбу – слова.</a:t>
            </a:r>
          </a:p>
          <a:p>
            <a:pPr algn="just"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Жить в дружбе можно, когда она не ложна.</a:t>
            </a:r>
          </a:p>
          <a:p>
            <a:pPr algn="just">
              <a:defRPr/>
            </a:pPr>
            <a:r>
              <a:rPr lang="ru-RU" sz="3600" b="1" dirty="0">
                <a:solidFill>
                  <a:srgbClr val="C00000"/>
                </a:solidFill>
                <a:latin typeface="Calibri" pitchFamily="34" charset="0"/>
              </a:rPr>
              <a:t>Все за одного, а один за всех, тогда и в деле будет успех.</a:t>
            </a:r>
          </a:p>
        </p:txBody>
      </p:sp>
      <p:pic>
        <p:nvPicPr>
          <p:cNvPr id="10244" name="Picture 13" descr="дети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4786313"/>
            <a:ext cx="164306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307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комп</cp:lastModifiedBy>
  <cp:revision>77</cp:revision>
  <dcterms:modified xsi:type="dcterms:W3CDTF">2011-09-23T11:47:03Z</dcterms:modified>
</cp:coreProperties>
</file>