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F28D66F-40D0-4B0F-9953-1C5531B55BCF}" type="datetimeFigureOut">
              <a:rPr lang="ru-RU" smtClean="0"/>
              <a:t>30.01.2011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5A43CAB-E857-4E4F-A4C8-C2D60BB2FE3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Сергей Иванович Ожегов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728" y="785794"/>
            <a:ext cx="6943716" cy="578647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800" dirty="0" smtClean="0">
                <a:cs typeface="Times New Roman" pitchFamily="18" charset="0"/>
              </a:rPr>
              <a:t>	</a:t>
            </a:r>
            <a:r>
              <a:rPr lang="ru-RU" sz="900" dirty="0" smtClean="0">
                <a:cs typeface="Times New Roman" pitchFamily="18" charset="0"/>
              </a:rPr>
              <a:t>Сергей </a:t>
            </a:r>
            <a:r>
              <a:rPr lang="ru-RU" sz="900" dirty="0" smtClean="0">
                <a:cs typeface="Times New Roman" pitchFamily="18" charset="0"/>
              </a:rPr>
              <a:t>Ожегов родился 22(9) сентября 1900 года в посёлке Каменное (ныне город Кувшиново) Тверской губернии в семье инженера-технолога Каменской бумажно-картонной фабрики[2] — Ивана Ивановича Ожегова. Сергей Иванович был старшим из трёх братьев. В канун Первой мировой войны семья переехала в Петроград, где Сергей закончил гимназию. Затем он поступил на филологический факультет Ленинградского университета, но занятия вскоре были прерваны — Ожегова призвали на фронт. Он участвовал в боях на западе России, на Украине. В 1922 году Ожегов окончил военную службу в штабе Харьковского военного округа и сразу же приступил к занятиям на факультете языкознания и материальной культуры Ленинградского университета. В 1926 году преподаватели университета Виктор Виноградов и Лев Щерба рекомендовали его в аспирантуру Института сравнительной истории литератур и языков Запада и Востока.</a:t>
            </a:r>
          </a:p>
          <a:p>
            <a:pPr algn="just">
              <a:buNone/>
            </a:pPr>
            <a:r>
              <a:rPr lang="ru-RU" sz="900" dirty="0" smtClean="0">
                <a:cs typeface="Times New Roman" pitchFamily="18" charset="0"/>
              </a:rPr>
              <a:t>	В </a:t>
            </a:r>
            <a:r>
              <a:rPr lang="ru-RU" sz="900" dirty="0" smtClean="0">
                <a:cs typeface="Times New Roman" pitchFamily="18" charset="0"/>
              </a:rPr>
              <a:t>1936 году Ожегов переехал в Москву. С 1937 года преподавал в московских вузах (МИФЛИ, МГПИ). С 1939 года Ожегов — научный сотрудник Института языка и письменности, Института русского языка, Института языкознания АН СССР.</a:t>
            </a:r>
          </a:p>
          <a:p>
            <a:pPr algn="just">
              <a:buNone/>
            </a:pPr>
            <a:r>
              <a:rPr lang="ru-RU" sz="900" dirty="0" smtClean="0">
                <a:cs typeface="Times New Roman" pitchFamily="18" charset="0"/>
              </a:rPr>
              <a:t>	Во </a:t>
            </a:r>
            <a:r>
              <a:rPr lang="ru-RU" sz="900" dirty="0" smtClean="0">
                <a:cs typeface="Times New Roman" pitchFamily="18" charset="0"/>
              </a:rPr>
              <a:t>время Второй мировой войны Ожегов не эвакуировался из столицы, а остался преподавать.</a:t>
            </a:r>
          </a:p>
          <a:p>
            <a:pPr algn="just">
              <a:buNone/>
            </a:pPr>
            <a:r>
              <a:rPr lang="ru-RU" sz="900" dirty="0" smtClean="0">
                <a:cs typeface="Times New Roman" pitchFamily="18" charset="0"/>
              </a:rPr>
              <a:t>	Основатель </a:t>
            </a:r>
            <a:r>
              <a:rPr lang="ru-RU" sz="900" dirty="0" smtClean="0">
                <a:cs typeface="Times New Roman" pitchFamily="18" charset="0"/>
              </a:rPr>
              <a:t>и первый заведующий сектором культуры речи Института русского языка АН СССР (с 1952).</a:t>
            </a:r>
          </a:p>
          <a:p>
            <a:pPr algn="just">
              <a:buNone/>
            </a:pPr>
            <a:r>
              <a:rPr lang="ru-RU" sz="900" dirty="0" smtClean="0">
                <a:cs typeface="Times New Roman" pitchFamily="18" charset="0"/>
              </a:rPr>
              <a:t>	Один </a:t>
            </a:r>
            <a:r>
              <a:rPr lang="ru-RU" sz="900" dirty="0" smtClean="0">
                <a:cs typeface="Times New Roman" pitchFamily="18" charset="0"/>
              </a:rPr>
              <a:t>из составителей «Толкового словаря русского языка» под редакцией Д. Н. Ушакова (1935—1940). Автор одного из самых известных и популярных русских словарей — однотомного «Словаря русского языка» (1949, с исправлениями и обновлениями переиздавался неоднократно, с 1992 — при участии Н. Ю. Шведовой); словарь Ожегова фиксирует современную общеупотребительную лексику, демонстрирует сочетаемость слов и типичные фразеологизмы. Словник словаря Ожегова лёг в основу многих переводных словарей.</a:t>
            </a:r>
          </a:p>
          <a:p>
            <a:pPr algn="just">
              <a:buNone/>
            </a:pPr>
            <a:r>
              <a:rPr lang="ru-RU" sz="900" dirty="0" smtClean="0">
                <a:cs typeface="Times New Roman" pitchFamily="18" charset="0"/>
              </a:rPr>
              <a:t>	Основные </a:t>
            </a:r>
            <a:r>
              <a:rPr lang="ru-RU" sz="900" dirty="0" smtClean="0">
                <a:cs typeface="Times New Roman" pitchFamily="18" charset="0"/>
              </a:rPr>
              <a:t>труды посвящены русской лексикологии и лексикографии, истории русского литературного языка, социолингвистике, культуре русской речи, языку отдельных писателей (П. А. </a:t>
            </a:r>
            <a:r>
              <a:rPr lang="ru-RU" sz="900" dirty="0" err="1" smtClean="0">
                <a:cs typeface="Times New Roman" pitchFamily="18" charset="0"/>
              </a:rPr>
              <a:t>Плавильщикова</a:t>
            </a:r>
            <a:r>
              <a:rPr lang="ru-RU" sz="900" dirty="0" smtClean="0">
                <a:cs typeface="Times New Roman" pitchFamily="18" charset="0"/>
              </a:rPr>
              <a:t>, И. А. Крылова, А. Н. Островского) и других.</a:t>
            </a:r>
          </a:p>
          <a:p>
            <a:pPr algn="just">
              <a:buNone/>
            </a:pPr>
            <a:r>
              <a:rPr lang="ru-RU" sz="900" dirty="0" smtClean="0">
                <a:cs typeface="Times New Roman" pitchFamily="18" charset="0"/>
              </a:rPr>
              <a:t>	Редактор </a:t>
            </a:r>
            <a:r>
              <a:rPr lang="ru-RU" sz="900" dirty="0" smtClean="0">
                <a:cs typeface="Times New Roman" pitchFamily="18" charset="0"/>
              </a:rPr>
              <a:t>«Орфографического словаря русского языка» (1956, 5 изд., 1963), словарей-справочников «Русское литературное произношение и ударение» (1955), «Правильность русской речи» (1962). Основатель и главный редактор сборников «Вопросы культуры речи» (1955—1965).</a:t>
            </a:r>
          </a:p>
          <a:p>
            <a:pPr algn="just">
              <a:buNone/>
            </a:pPr>
            <a:r>
              <a:rPr lang="ru-RU" sz="900" dirty="0" smtClean="0">
                <a:cs typeface="Times New Roman" pitchFamily="18" charset="0"/>
              </a:rPr>
              <a:t>	По </a:t>
            </a:r>
            <a:r>
              <a:rPr lang="ru-RU" sz="900" dirty="0" smtClean="0">
                <a:cs typeface="Times New Roman" pitchFamily="18" charset="0"/>
              </a:rPr>
              <a:t>инициативе Сергея Ивановича Ожегова в 1958 году в Институте русского языка была создана Справочная служба русского языка, отвечающая на запросы организаций и частных лиц, касающихся правильности русской речи.</a:t>
            </a:r>
          </a:p>
          <a:p>
            <a:pPr algn="just">
              <a:buNone/>
            </a:pPr>
            <a:r>
              <a:rPr lang="ru-RU" sz="900" dirty="0" smtClean="0">
                <a:cs typeface="Times New Roman" pitchFamily="18" charset="0"/>
              </a:rPr>
              <a:t>	Ожегов </a:t>
            </a:r>
            <a:r>
              <a:rPr lang="ru-RU" sz="900" dirty="0" smtClean="0">
                <a:cs typeface="Times New Roman" pitchFamily="18" charset="0"/>
              </a:rPr>
              <a:t>был членом Комиссии Моссовета по наименованию учреждений и улиц Москвы, Предметной комиссии по русскому языку Министерства просвещения РСФСР, заместителем председателя Комиссии Академии наук по упорядочению написания и произношения иноязычных собственных и географических наименований, научным консультантом Всероссийского театрального общества, Гостелерадио; членом Орфографической комиссии АН, готовившей «Правила русской орфографии и пунктуации».</a:t>
            </a:r>
          </a:p>
          <a:p>
            <a:pPr algn="just">
              <a:buNone/>
            </a:pPr>
            <a:r>
              <a:rPr lang="ru-RU" sz="900" dirty="0" smtClean="0">
                <a:cs typeface="Times New Roman" pitchFamily="18" charset="0"/>
              </a:rPr>
              <a:t>	Умер </a:t>
            </a:r>
            <a:r>
              <a:rPr lang="ru-RU" sz="900" dirty="0" smtClean="0">
                <a:cs typeface="Times New Roman" pitchFamily="18" charset="0"/>
              </a:rPr>
              <a:t>Сергей Иванович Ожегов в Москве 15 декабря 1964 года. Урна с его прахом покоится в стене некрополя Новодевичьего кладбища.</a:t>
            </a:r>
          </a:p>
          <a:p>
            <a:pPr>
              <a:buNone/>
            </a:pPr>
            <a:endParaRPr lang="ru-RU" sz="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857232"/>
            <a:ext cx="168212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86412"/>
          </a:xfrm>
        </p:spPr>
        <p:txBody>
          <a:bodyPr>
            <a:normAutofit lnSpcReduction="10000"/>
          </a:bodyPr>
          <a:lstStyle/>
          <a:p>
            <a:pPr algn="just">
              <a:buAutoNum type="arabicPeriod"/>
            </a:pPr>
            <a:r>
              <a:rPr lang="ru-RU" sz="2400" dirty="0" smtClean="0"/>
              <a:t>Как называется наука, изучающая словари?</a:t>
            </a:r>
          </a:p>
          <a:p>
            <a:pPr algn="just">
              <a:buAutoNum type="arabicPeriod"/>
            </a:pPr>
            <a:r>
              <a:rPr lang="ru-RU" sz="2400" dirty="0" smtClean="0"/>
              <a:t>Назовите авторов известных вам толковых словарей.</a:t>
            </a:r>
          </a:p>
          <a:p>
            <a:pPr algn="just">
              <a:buAutoNum type="arabicPeriod"/>
            </a:pPr>
            <a:r>
              <a:rPr lang="ru-RU" sz="2400" dirty="0" smtClean="0"/>
              <a:t>Назовите известные вам лингвистические словари.</a:t>
            </a:r>
          </a:p>
          <a:p>
            <a:pPr algn="just">
              <a:buAutoNum type="arabicPeriod"/>
            </a:pPr>
            <a:r>
              <a:rPr lang="ru-RU" sz="2400" dirty="0" smtClean="0"/>
              <a:t>В каком году вышел «Толковый словарь» С.И.Ожегова?</a:t>
            </a:r>
          </a:p>
          <a:p>
            <a:pPr algn="just">
              <a:buAutoNum type="arabicPeriod"/>
            </a:pPr>
            <a:r>
              <a:rPr lang="ru-RU" sz="2400" dirty="0" smtClean="0"/>
              <a:t>Сколько слов включал этот словарь?</a:t>
            </a:r>
          </a:p>
          <a:p>
            <a:pPr algn="just">
              <a:buAutoNum type="arabicPeriod"/>
            </a:pPr>
            <a:r>
              <a:rPr lang="ru-RU" sz="2400" dirty="0" smtClean="0"/>
              <a:t>Сколько слов сегодня в «Толковом словаре» С.И.Ожегова и Н.Ю.Шведовой?</a:t>
            </a:r>
          </a:p>
          <a:p>
            <a:pPr algn="just">
              <a:buAutoNum type="arabicPeriod"/>
            </a:pPr>
            <a:r>
              <a:rPr lang="ru-RU" sz="2400" dirty="0" smtClean="0"/>
              <a:t>Какая премия была присуждена «Толковому словарю» С.И.Ожегова в 1990 году?</a:t>
            </a:r>
          </a:p>
          <a:p>
            <a:pPr algn="just">
              <a:buAutoNum type="arabicPeriod"/>
            </a:pPr>
            <a:r>
              <a:rPr lang="ru-RU" sz="2400" dirty="0" smtClean="0"/>
              <a:t>Что обозначают условные обозначения, принятые в словаре: «л.», «м.», «р.»?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/>
          </a:p>
          <a:p>
            <a:pPr>
              <a:buNone/>
            </a:pPr>
            <a:endParaRPr lang="ru-RU" sz="1200" dirty="0" smtClean="0"/>
          </a:p>
          <a:p>
            <a:pPr>
              <a:buAutoNum type="arabicPeriod"/>
            </a:pPr>
            <a:endParaRPr lang="ru-RU" sz="1200" dirty="0" smtClean="0"/>
          </a:p>
          <a:p>
            <a:pPr>
              <a:buAutoNum type="arabicPeriod"/>
            </a:pPr>
            <a:endParaRPr lang="ru-RU" sz="1200" dirty="0" smtClean="0"/>
          </a:p>
          <a:p>
            <a:pPr>
              <a:buAutoNum type="arabicPeriod"/>
            </a:pPr>
            <a:endParaRPr lang="ru-RU" sz="1200" dirty="0" smtClean="0"/>
          </a:p>
          <a:p>
            <a:pPr>
              <a:buNone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«Теоретическая»</a:t>
            </a:r>
            <a:endParaRPr lang="ru-RU" b="1" dirty="0"/>
          </a:p>
        </p:txBody>
      </p:sp>
    </p:spTree>
  </p:cSld>
  <p:clrMapOvr>
    <a:masterClrMapping/>
  </p:clrMapOvr>
  <p:transition spd="med">
    <p:dissolv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929222"/>
          </a:xfrm>
        </p:spPr>
        <p:txBody>
          <a:bodyPr>
            <a:normAutofit fontScale="92500" lnSpcReduction="10000"/>
          </a:bodyPr>
          <a:lstStyle/>
          <a:p>
            <a:pPr algn="just">
              <a:buAutoNum type="arabicPeriod"/>
            </a:pPr>
            <a:r>
              <a:rPr lang="ru-RU" sz="2000" dirty="0" smtClean="0"/>
              <a:t>Как называется наука, изучающая словари? – Лексикография.</a:t>
            </a:r>
          </a:p>
          <a:p>
            <a:pPr algn="just">
              <a:buAutoNum type="arabicPeriod"/>
            </a:pPr>
            <a:r>
              <a:rPr lang="ru-RU" sz="2000" dirty="0" smtClean="0"/>
              <a:t>Назовите авторов известных вам толковых словарей. – Даль, Грот, Ушаков, </a:t>
            </a:r>
            <a:r>
              <a:rPr lang="ru-RU" sz="2000" dirty="0" err="1" smtClean="0"/>
              <a:t>Лапатухин</a:t>
            </a:r>
            <a:r>
              <a:rPr lang="ru-RU" sz="2000" dirty="0" smtClean="0"/>
              <a:t>.</a:t>
            </a:r>
          </a:p>
          <a:p>
            <a:pPr algn="just">
              <a:buAutoNum type="arabicPeriod"/>
            </a:pPr>
            <a:r>
              <a:rPr lang="ru-RU" sz="2000" dirty="0" smtClean="0"/>
              <a:t>Назовите известные вам лингвистические словари. – Этимологический, толковый, синонимов, антонимов, орфографический, этимологический, орфоэпический, словообразования, иностранных слов, сочетаемости и т.д.)</a:t>
            </a:r>
          </a:p>
          <a:p>
            <a:pPr algn="just">
              <a:buAutoNum type="arabicPeriod"/>
            </a:pPr>
            <a:r>
              <a:rPr lang="ru-RU" sz="2000" dirty="0" smtClean="0"/>
              <a:t>В каком году вышел толковый словарь им. С.И.Ожегова? – 1949 год.</a:t>
            </a:r>
          </a:p>
          <a:p>
            <a:pPr algn="just">
              <a:buAutoNum type="arabicPeriod"/>
            </a:pPr>
            <a:r>
              <a:rPr lang="ru-RU" sz="2000" dirty="0" smtClean="0"/>
              <a:t>Сколько слов включал этот словарь? – 57 тысяч.</a:t>
            </a:r>
          </a:p>
          <a:p>
            <a:pPr algn="just">
              <a:buAutoNum type="arabicPeriod"/>
            </a:pPr>
            <a:r>
              <a:rPr lang="ru-RU" sz="2000" dirty="0" smtClean="0"/>
              <a:t>Сколько слов сегодня в толковом словаре С.И.Ожегова и Н.Ю.Шведовой? – 80 тысяч.</a:t>
            </a:r>
          </a:p>
          <a:p>
            <a:pPr algn="just">
              <a:buAutoNum type="arabicPeriod"/>
            </a:pPr>
            <a:r>
              <a:rPr lang="ru-RU" sz="2000" dirty="0" smtClean="0"/>
              <a:t>Какая премия была присуждена Толовому словарю С.И.Ожегова в 1990 году? – В 1990 года Академия наук СССР присудила словарю премию им. А.с.Пушкина.</a:t>
            </a:r>
          </a:p>
          <a:p>
            <a:pPr algn="just">
              <a:buAutoNum type="arabicPeriod"/>
            </a:pPr>
            <a:r>
              <a:rPr lang="ru-RU" sz="2000" dirty="0" smtClean="0"/>
              <a:t>Что обозначают условные обозначения, принятые в словаре «л.», «м.», «р.»? – л. – лицо, м. – мужской род, п. – падеж.</a:t>
            </a:r>
          </a:p>
          <a:p>
            <a:pPr>
              <a:buNone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«Теоретическая»</a:t>
            </a:r>
            <a:endParaRPr lang="ru-RU" b="1" dirty="0"/>
          </a:p>
        </p:txBody>
      </p:sp>
    </p:spTree>
  </p:cSld>
  <p:clrMapOvr>
    <a:masterClrMapping/>
  </p:clrMapOvr>
  <p:transition spd="med">
    <p:wheel spokes="8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21497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Угадай слово:</a:t>
            </a:r>
          </a:p>
          <a:p>
            <a:pPr>
              <a:buNone/>
            </a:pPr>
            <a:endParaRPr lang="ru-RU" dirty="0" smtClean="0"/>
          </a:p>
          <a:p>
            <a:pPr>
              <a:buAutoNum type="arabicPeriod"/>
            </a:pPr>
            <a:r>
              <a:rPr lang="ru-RU" sz="2000" dirty="0" smtClean="0"/>
              <a:t>Ее заваривают, затевая какое-либо неприятное, хлопотливое дело, а потом расхлебывают, распутывая это дело; ее не сварить с тем, с кем трудно сговориться; ее просит рваная обувь; она в голове у путаников.</a:t>
            </a:r>
          </a:p>
          <a:p>
            <a:pPr>
              <a:buAutoNum type="arabicPeriod"/>
            </a:pPr>
            <a:endParaRPr lang="ru-RU" sz="2000" dirty="0" smtClean="0"/>
          </a:p>
          <a:p>
            <a:pPr>
              <a:buAutoNum type="arabicPeriod"/>
            </a:pPr>
            <a:r>
              <a:rPr lang="ru-RU" sz="2000" dirty="0" smtClean="0"/>
              <a:t>Ее толкут в ступе или носят решетом те, кто занимается бесполезным делом; ее набирают в рот, когда молчат;  ею нельзя разлить неразлучных друзей; в нее прячут концы несчастные люди, иногда они выходят из нее сухими.</a:t>
            </a:r>
          </a:p>
          <a:p>
            <a:pPr>
              <a:buAutoNum type="arabicPeriod"/>
            </a:pPr>
            <a:endParaRPr lang="ru-RU" sz="2000" dirty="0" smtClean="0"/>
          </a:p>
          <a:p>
            <a:pPr>
              <a:buAutoNum type="arabicPeriod"/>
            </a:pPr>
            <a:r>
              <a:rPr lang="ru-RU" sz="2000" dirty="0" smtClean="0"/>
              <a:t>Не цветы, а вянут; не ладоши, а ими хлопают, если чего-то не понимают; не белье, а их развешивают чрезмерно доверчивые и любопытные.</a:t>
            </a:r>
          </a:p>
          <a:p>
            <a:pPr>
              <a:buAutoNum type="arabicPeriod"/>
            </a:pPr>
            <a:endParaRPr lang="ru-RU" sz="2000" dirty="0" smtClean="0"/>
          </a:p>
          <a:p>
            <a:pPr>
              <a:buAutoNum type="arabicPeriod"/>
            </a:pPr>
            <a:r>
              <a:rPr lang="ru-RU" sz="2000" dirty="0" smtClean="0"/>
              <a:t>Он в голове у легкомысленного, несерьезного человека; его советуют искать в поле, когда кто-нибудь бесследно исчез; на него бросают слова и деньги, кто их не ценит.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«Лексическая»</a:t>
            </a:r>
            <a:endParaRPr lang="ru-RU" b="1" dirty="0"/>
          </a:p>
        </p:txBody>
      </p:sp>
    </p:spTree>
  </p:cSld>
  <p:clrMapOvr>
    <a:masterClrMapping/>
  </p:clrMapOvr>
  <p:transition spd="med">
    <p:newsflash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2864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200" dirty="0" smtClean="0"/>
              <a:t>Угадай слово:</a:t>
            </a:r>
          </a:p>
          <a:p>
            <a:pPr>
              <a:buNone/>
            </a:pPr>
            <a:endParaRPr lang="ru-RU" sz="1800" dirty="0" smtClean="0"/>
          </a:p>
          <a:p>
            <a:pPr>
              <a:buAutoNum type="arabicPeriod"/>
            </a:pPr>
            <a:r>
              <a:rPr lang="ru-RU" sz="1800" dirty="0" smtClean="0"/>
              <a:t>Ее заваривают, затевая какое-либо неприятное, хлопотливое дело, а потом расхлебывают, распутывая это дело; ее не сварить с тем, с кем трудно сговориться; ее просит рваная обувь; она в голове у путаников. (каша)</a:t>
            </a:r>
          </a:p>
          <a:p>
            <a:pPr>
              <a:buAutoNum type="arabicPeriod"/>
            </a:pPr>
            <a:endParaRPr lang="ru-RU" sz="1800" dirty="0" smtClean="0"/>
          </a:p>
          <a:p>
            <a:pPr>
              <a:buAutoNum type="arabicPeriod"/>
            </a:pPr>
            <a:r>
              <a:rPr lang="ru-RU" sz="1800" dirty="0" smtClean="0"/>
              <a:t>Ее толкут в ступе или носят решетом те, кто занимается бесполезным делом; ее набирают в рот, когда молчат;  ею нельзя разлить неразлучных друзей; в нее прячут концы несчастные люди, иногда они выходят из нее сухими. (Вода)</a:t>
            </a:r>
          </a:p>
          <a:p>
            <a:pPr>
              <a:buAutoNum type="arabicPeriod"/>
            </a:pPr>
            <a:endParaRPr lang="ru-RU" sz="1800" dirty="0" smtClean="0"/>
          </a:p>
          <a:p>
            <a:pPr>
              <a:buAutoNum type="arabicPeriod"/>
            </a:pPr>
            <a:r>
              <a:rPr lang="ru-RU" sz="1800" dirty="0" smtClean="0"/>
              <a:t>Не цветы, а вянут; не ладоши, а ими хлопают, если чего-то не понимают; не белье, а их развешивают чрезмерно доверчивые и любопытные. (Уши)</a:t>
            </a:r>
          </a:p>
          <a:p>
            <a:pPr>
              <a:buAutoNum type="arabicPeriod"/>
            </a:pPr>
            <a:endParaRPr lang="ru-RU" sz="1800" dirty="0" smtClean="0"/>
          </a:p>
          <a:p>
            <a:pPr>
              <a:buAutoNum type="arabicPeriod"/>
            </a:pPr>
            <a:r>
              <a:rPr lang="ru-RU" sz="1800" dirty="0" smtClean="0"/>
              <a:t>Он в голове у легкомысленного, несерьезного человека; его советуют искать в поле, когда кто-нибудь бесследно исчез; на него бросают слова и деньги; кто их не ценит. (Ветер)</a:t>
            </a:r>
          </a:p>
          <a:p>
            <a:pPr>
              <a:buNone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«Лексическая»</a:t>
            </a:r>
            <a:endParaRPr lang="ru-RU" b="1" dirty="0"/>
          </a:p>
        </p:txBody>
      </p:sp>
    </p:spTree>
  </p:cSld>
  <p:clrMapOvr>
    <a:masterClrMapping/>
  </p:clrMapOvr>
  <p:transition spd="med">
    <p:checker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rmAutofit/>
          </a:bodyPr>
          <a:lstStyle/>
          <a:p>
            <a:pPr algn="ctr">
              <a:buAutoNum type="arabicPeriod"/>
            </a:pPr>
            <a:endParaRPr lang="ru-RU" sz="4400" dirty="0" smtClean="0"/>
          </a:p>
          <a:p>
            <a:pPr algn="ctr">
              <a:buAutoNum type="arabicPeriod"/>
            </a:pPr>
            <a:r>
              <a:rPr lang="ru-RU" sz="4400" dirty="0" smtClean="0"/>
              <a:t>Назовите фразеологизмы со словом «нос».</a:t>
            </a:r>
          </a:p>
          <a:p>
            <a:pPr algn="ctr">
              <a:buAutoNum type="arabicPeriod"/>
            </a:pPr>
            <a:endParaRPr lang="ru-RU" sz="4400" dirty="0" smtClean="0"/>
          </a:p>
          <a:p>
            <a:pPr algn="ctr">
              <a:buAutoNum type="arabicPeriod"/>
            </a:pPr>
            <a:r>
              <a:rPr lang="ru-RU" sz="4400" dirty="0" smtClean="0"/>
              <a:t>Назовите фразеологизмы со словом «зуб».</a:t>
            </a:r>
          </a:p>
          <a:p>
            <a:pPr>
              <a:buAutoNum type="arabicPeriod"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65403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/>
              <a:t>Станция «Фразеологическая»</a:t>
            </a:r>
            <a:endParaRPr lang="ru-RU" sz="4800" b="1" dirty="0"/>
          </a:p>
        </p:txBody>
      </p:sp>
    </p:spTree>
  </p:cSld>
  <p:clrMapOvr>
    <a:masterClrMapping/>
  </p:clrMapOvr>
  <p:transition spd="med">
    <p:checker dir="vert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>
              <a:buAutoNum type="arabicPeriod"/>
            </a:pPr>
            <a:r>
              <a:rPr lang="ru-RU" sz="2400" dirty="0" smtClean="0"/>
              <a:t>Назовите фразеологизмы со словом «нос». – Под носом – рядом, совсем близко; из-под носа – незаметно, неожиданно, на носу – очень скоро; с носом оставить – обмануть, провести;  не по носу – не по вкусу, не по нраву;  нос натянуть – одурачить, обмануть; нос показать – сделать жест несогласия, приставить к носу большой палец; нос не дорос – молод; носом землю рыть – очень стараться.</a:t>
            </a:r>
          </a:p>
          <a:p>
            <a:pPr algn="just">
              <a:buAutoNum type="arabicPeriod"/>
            </a:pPr>
            <a:endParaRPr lang="ru-RU" sz="2400" dirty="0" smtClean="0"/>
          </a:p>
          <a:p>
            <a:pPr algn="just">
              <a:buAutoNum type="arabicPeriod"/>
            </a:pPr>
            <a:r>
              <a:rPr lang="ru-RU" sz="2400" dirty="0" smtClean="0"/>
              <a:t>Назовите фразеологизмы со словом «зуб». – Зуб на зуб не попадает, держать язык за зубами, положить зубы на полку, иметь зуб против кого-либо, в зубах навязло, вооружены до зубов, это тебе не по зубам.</a:t>
            </a:r>
          </a:p>
          <a:p>
            <a:pPr algn="just">
              <a:buAutoNum type="arabicPeriod"/>
            </a:pPr>
            <a:endParaRPr lang="ru-RU" sz="1200" dirty="0" smtClean="0"/>
          </a:p>
          <a:p>
            <a:pPr algn="just">
              <a:buNone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«Фразеологическая»</a:t>
            </a:r>
            <a:endParaRPr lang="ru-RU" dirty="0"/>
          </a:p>
        </p:txBody>
      </p:sp>
    </p:spTree>
  </p:cSld>
  <p:clrMapOvr>
    <a:masterClrMapping/>
  </p:clrMapOvr>
  <p:transition spd="med">
    <p:comb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К каким частям речи  относятся слова: пятеро, пять, пятый, пятак, пятиэтажный, в-пятых, пятерня, впятером?</a:t>
            </a:r>
            <a:endParaRPr lang="ru-RU" sz="4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«Морфологическая».</a:t>
            </a:r>
            <a:endParaRPr lang="ru-RU" b="1" dirty="0"/>
          </a:p>
        </p:txBody>
      </p:sp>
    </p:spTree>
  </p:cSld>
  <p:clrMapOvr>
    <a:masterClrMapping/>
  </p:clrMapOvr>
  <p:transition spd="med">
    <p:comb dir="vert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000" dirty="0" smtClean="0"/>
              <a:t>Пятеро - числительное, пять - числительное, пятый - числительное, пятак - существительное, пятиэтажный - прилагательное, в-пятых - наречие, пятерня - существительное, впятером – наречие.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«Морфологическая».</a:t>
            </a:r>
            <a:endParaRPr lang="ru-RU" dirty="0"/>
          </a:p>
        </p:txBody>
      </p:sp>
    </p:spTree>
  </p:cSld>
  <p:clrMapOvr>
    <a:masterClrMapping/>
  </p:clrMapOvr>
  <p:transition spd="med">
    <p:randomBar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000" dirty="0" smtClean="0"/>
              <a:t>Расставьте ударение в словах: шарфов, простыней, досок, тортов, сирот, профессоров, мельком, иконопись, намерение, сколькими, обеспечение, феномен, созвонимся, договор, баловать, каталог, квартал, оптовый.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«Орфоэпическая»</a:t>
            </a:r>
            <a:endParaRPr lang="ru-RU" b="1" dirty="0"/>
          </a:p>
        </p:txBody>
      </p:sp>
    </p:spTree>
  </p:cSld>
  <p:clrMapOvr>
    <a:masterClrMapping/>
  </p:clrMapOvr>
  <p:transition spd="med">
    <p:randomBar dir="vert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dirty="0"/>
              <a:t>Ш</a:t>
            </a:r>
            <a:r>
              <a:rPr lang="ru-RU" sz="4000" b="1" i="1" u="sng" dirty="0" smtClean="0"/>
              <a:t>а</a:t>
            </a:r>
            <a:r>
              <a:rPr lang="ru-RU" sz="4000" dirty="0" smtClean="0"/>
              <a:t>рфов, простын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й, дос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к, т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ртов, сир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т, проф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ссоров, м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льком, </a:t>
            </a:r>
            <a:r>
              <a:rPr lang="ru-RU" sz="4000" b="1" i="1" u="sng" dirty="0" smtClean="0"/>
              <a:t>и</a:t>
            </a:r>
            <a:r>
              <a:rPr lang="ru-RU" sz="4000" dirty="0" smtClean="0"/>
              <a:t>конопись, нам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рение, ск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лькими, обесп</a:t>
            </a:r>
            <a:r>
              <a:rPr lang="ru-RU" sz="4000" b="1" i="1" u="sng" dirty="0" smtClean="0"/>
              <a:t>е</a:t>
            </a:r>
            <a:r>
              <a:rPr lang="ru-RU" sz="4000" dirty="0" smtClean="0"/>
              <a:t>чение, фен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мен, созвон</a:t>
            </a:r>
            <a:r>
              <a:rPr lang="ru-RU" sz="4000" b="1" i="1" u="sng" dirty="0" smtClean="0"/>
              <a:t>и</a:t>
            </a:r>
            <a:r>
              <a:rPr lang="ru-RU" sz="4000" dirty="0" smtClean="0"/>
              <a:t>мся, догов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р, балов</a:t>
            </a:r>
            <a:r>
              <a:rPr lang="ru-RU" sz="4000" b="1" i="1" u="sng" dirty="0" smtClean="0"/>
              <a:t>а</a:t>
            </a:r>
            <a:r>
              <a:rPr lang="ru-RU" sz="4000" dirty="0" smtClean="0"/>
              <a:t>ть, катал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г, кварт</a:t>
            </a:r>
            <a:r>
              <a:rPr lang="ru-RU" sz="4000" b="1" i="1" u="sng" dirty="0" smtClean="0"/>
              <a:t>а</a:t>
            </a:r>
            <a:r>
              <a:rPr lang="ru-RU" sz="4000" dirty="0" smtClean="0"/>
              <a:t>л, опт</a:t>
            </a:r>
            <a:r>
              <a:rPr lang="ru-RU" sz="4000" b="1" i="1" u="sng" dirty="0" smtClean="0"/>
              <a:t>о</a:t>
            </a:r>
            <a:r>
              <a:rPr lang="ru-RU" sz="4000" dirty="0" smtClean="0"/>
              <a:t>вый.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«Орфоэпическая»</a:t>
            </a:r>
            <a:endParaRPr lang="ru-RU" dirty="0"/>
          </a:p>
        </p:txBody>
      </p:sp>
    </p:spTree>
  </p:cSld>
  <p:clrMapOvr>
    <a:masterClrMapping/>
  </p:clrMapOvr>
  <p:transition spd="med">
    <p:zo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	Логогрифы – слова, меняющие свое значение при отнимании или прибавлении к ним букв.</a:t>
            </a:r>
          </a:p>
          <a:p>
            <a:pPr>
              <a:buNone/>
            </a:pPr>
            <a:r>
              <a:rPr lang="ru-RU" sz="1800" dirty="0" smtClean="0"/>
              <a:t>Угадай логогрифы:</a:t>
            </a:r>
          </a:p>
          <a:p>
            <a:pPr>
              <a:buAutoNum type="arabicPeriod"/>
            </a:pPr>
            <a:r>
              <a:rPr lang="ru-RU" sz="1800" dirty="0" smtClean="0"/>
              <a:t>Я глубока и полноводна,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И вся страна гордится мной,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А впереди союз прибавь – 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И стану птицей я лесной.</a:t>
            </a:r>
          </a:p>
          <a:p>
            <a:pPr>
              <a:buNone/>
            </a:pPr>
            <a:r>
              <a:rPr lang="ru-RU" sz="1800" dirty="0" smtClean="0"/>
              <a:t>2. 	Известное я блюдо,</a:t>
            </a:r>
          </a:p>
          <a:p>
            <a:pPr>
              <a:buNone/>
            </a:pPr>
            <a:r>
              <a:rPr lang="ru-RU" sz="1800" dirty="0" smtClean="0"/>
              <a:t>	Когда ж добавишь «м»,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Летать, жужжать я буду,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Надоедая всем.</a:t>
            </a:r>
          </a:p>
          <a:p>
            <a:pPr>
              <a:buAutoNum type="arabicPeriod" startAt="3"/>
            </a:pPr>
            <a:r>
              <a:rPr lang="ru-RU" sz="1800" dirty="0" smtClean="0"/>
              <a:t>На дне реки, в прохладной тьме</a:t>
            </a:r>
          </a:p>
          <a:p>
            <a:pPr>
              <a:buNone/>
            </a:pPr>
            <a:r>
              <a:rPr lang="ru-RU" sz="1800" dirty="0" smtClean="0"/>
              <a:t>	Скрываюсь я века.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Но вот ты «не» добавил мне – 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И я уже река.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«Игровая»</a:t>
            </a:r>
            <a:endParaRPr lang="ru-RU" b="1" dirty="0"/>
          </a:p>
        </p:txBody>
      </p:sp>
    </p:spTree>
  </p:cSld>
  <p:clrMapOvr>
    <a:masterClrMapping/>
  </p:clrMapOvr>
  <p:transition spd="med">
    <p:wheel spokes="3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Логогрифы – слова, меняющие свое значение при отнимании или прибавлении к ним букв.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Угадай логогрифы:</a:t>
            </a:r>
          </a:p>
          <a:p>
            <a:pPr>
              <a:buNone/>
            </a:pPr>
            <a:endParaRPr lang="ru-RU" sz="1600" dirty="0" smtClean="0"/>
          </a:p>
          <a:p>
            <a:pPr>
              <a:buAutoNum type="arabicPeriod"/>
            </a:pPr>
            <a:r>
              <a:rPr lang="ru-RU" sz="1600" dirty="0" smtClean="0"/>
              <a:t>Я глубока и полноводна,</a:t>
            </a:r>
          </a:p>
          <a:p>
            <a:pPr>
              <a:buNone/>
            </a:pPr>
            <a:r>
              <a:rPr lang="ru-RU" sz="1600" dirty="0" smtClean="0"/>
              <a:t>	И вся страна гордится мной,</a:t>
            </a:r>
          </a:p>
          <a:p>
            <a:pPr>
              <a:buNone/>
            </a:pPr>
            <a:r>
              <a:rPr lang="ru-RU" sz="1600" dirty="0" smtClean="0"/>
              <a:t>	А впереди союз прибавь – </a:t>
            </a:r>
          </a:p>
          <a:p>
            <a:pPr>
              <a:buNone/>
            </a:pPr>
            <a:r>
              <a:rPr lang="ru-RU" sz="1600" dirty="0" smtClean="0"/>
              <a:t>	И стану птицей я лесной. (Волга - иволга)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2. 	Известное я блюдо,</a:t>
            </a:r>
          </a:p>
          <a:p>
            <a:pPr>
              <a:buNone/>
            </a:pPr>
            <a:r>
              <a:rPr lang="ru-RU" sz="1600" dirty="0" smtClean="0"/>
              <a:t>	Когда ж добавишь «м»,</a:t>
            </a:r>
          </a:p>
          <a:p>
            <a:pPr>
              <a:buNone/>
            </a:pPr>
            <a:r>
              <a:rPr lang="ru-RU" sz="1600" dirty="0" smtClean="0"/>
              <a:t>	Летать, жужжать я буду,</a:t>
            </a:r>
          </a:p>
          <a:p>
            <a:pPr>
              <a:buNone/>
            </a:pPr>
            <a:r>
              <a:rPr lang="ru-RU" sz="1600" dirty="0" smtClean="0"/>
              <a:t>	Надоедая всем. (Уха-муха)</a:t>
            </a:r>
          </a:p>
          <a:p>
            <a:pPr>
              <a:buNone/>
            </a:pPr>
            <a:endParaRPr lang="ru-RU" sz="1600" dirty="0" smtClean="0"/>
          </a:p>
          <a:p>
            <a:pPr>
              <a:buAutoNum type="arabicPeriod" startAt="3"/>
            </a:pPr>
            <a:r>
              <a:rPr lang="ru-RU" sz="1600" dirty="0" smtClean="0"/>
              <a:t>На дне реки, в прохладной тьме</a:t>
            </a:r>
          </a:p>
          <a:p>
            <a:pPr>
              <a:buNone/>
            </a:pPr>
            <a:r>
              <a:rPr lang="ru-RU" sz="1600" dirty="0" smtClean="0"/>
              <a:t>	Скрываюсь я века.</a:t>
            </a:r>
          </a:p>
          <a:p>
            <a:pPr>
              <a:buNone/>
            </a:pPr>
            <a:r>
              <a:rPr lang="ru-RU" sz="1600" dirty="0" smtClean="0"/>
              <a:t>	Но вот ты «</a:t>
            </a:r>
            <a:r>
              <a:rPr lang="ru-RU" sz="1600" dirty="0" err="1" smtClean="0"/>
              <a:t>н</a:t>
            </a:r>
            <a:r>
              <a:rPr lang="ru-RU" sz="1600" dirty="0" smtClean="0"/>
              <a:t>» добавил мне – </a:t>
            </a:r>
          </a:p>
          <a:p>
            <a:pPr>
              <a:buNone/>
            </a:pPr>
            <a:r>
              <a:rPr lang="ru-RU" sz="1600" dirty="0" smtClean="0"/>
              <a:t>	И я уже река. (Ил - </a:t>
            </a:r>
            <a:r>
              <a:rPr lang="ru-RU" sz="1600" dirty="0"/>
              <a:t>Н</a:t>
            </a:r>
            <a:r>
              <a:rPr lang="ru-RU" sz="1600" dirty="0" smtClean="0"/>
              <a:t>ил)</a:t>
            </a:r>
            <a:br>
              <a:rPr lang="ru-RU" sz="1600" dirty="0" smtClean="0"/>
            </a:b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Станция «Игровая»</a:t>
            </a:r>
            <a:endParaRPr lang="ru-RU" dirty="0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118</TotalTime>
  <Words>881</Words>
  <Application>Microsoft Office PowerPoint</Application>
  <PresentationFormat>Экран (4:3)</PresentationFormat>
  <Paragraphs>105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Сергей Иванович Ожегов</vt:lpstr>
      <vt:lpstr>Станция «Теоретическая»</vt:lpstr>
      <vt:lpstr>Станция «Теоретическая»</vt:lpstr>
      <vt:lpstr>Станция «Лексическая»</vt:lpstr>
      <vt:lpstr>Станция «Лексическая»</vt:lpstr>
      <vt:lpstr>Станция «Фразеологическая»</vt:lpstr>
      <vt:lpstr>Станция «Фразеологическая»</vt:lpstr>
      <vt:lpstr>Станция «Морфологическая».</vt:lpstr>
      <vt:lpstr>Станция «Морфологическая».</vt:lpstr>
      <vt:lpstr>Станция «Орфоэпическая»</vt:lpstr>
      <vt:lpstr>Станция «Орфоэпическая»</vt:lpstr>
      <vt:lpstr>Станция «Игровая»</vt:lpstr>
      <vt:lpstr>Станция «Игровая»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Сергей Иванович Ожегов</dc:title>
  <dc:creator>D</dc:creator>
  <cp:lastModifiedBy>D</cp:lastModifiedBy>
  <cp:revision>13</cp:revision>
  <dcterms:created xsi:type="dcterms:W3CDTF">2011-01-30T07:49:22Z</dcterms:created>
  <dcterms:modified xsi:type="dcterms:W3CDTF">2011-01-30T09:47:29Z</dcterms:modified>
</cp:coreProperties>
</file>