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B7B72-4FC7-46BB-AFFF-26ADE19A090A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41F29-6EDB-43D9-A61B-DC5D1A9FED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869C7B-8997-4E65-9ECD-5022A5FA2201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1B5D07-A2C4-435E-B798-7453CF2E5A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1"/>
            <a:ext cx="7772400" cy="3000395"/>
          </a:xfrm>
        </p:spPr>
        <p:txBody>
          <a:bodyPr>
            <a:noAutofit/>
          </a:bodyPr>
          <a:lstStyle/>
          <a:p>
            <a:r>
              <a:rPr lang="ru-RU" sz="2800" dirty="0"/>
              <a:t>Управление самостоятельной работой обучающихся</a:t>
            </a:r>
            <a:br>
              <a:rPr lang="ru-RU" sz="2800" dirty="0"/>
            </a:br>
            <a:r>
              <a:rPr lang="ru-RU" sz="2800" dirty="0"/>
              <a:t>(материалы выступления на ИМС)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428736"/>
            <a:ext cx="67723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00042"/>
            <a:ext cx="80010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Таким образом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воспитание активности и самостоятельности обучающихся остается основной и неотъемлемой частью образовательного процесса в учреждениях НПО и СПО. Организация самостоятельной работы, руководство ею остается ответственной  и сложной задачей каждого преподавателя.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Готовить </a:t>
            </a:r>
            <a:r>
              <a:rPr lang="ru-RU" dirty="0"/>
              <a:t>подрастающее поколение не только к успешному усвоению и воспроизводству унаследованных от прошлого ценностей и навыков, но, главное, к самостоятельной творческой активности, постановке и решению новых задач, которых не было в опыте прошлых поколений. В этой связи становится актуальным поиск таких подходов к организации учебно-воспитательного процесса, который обеспечивал бы целостное формирование личности обучающегося, развитие его индивидуальности, способность к эффективной </a:t>
            </a:r>
            <a:r>
              <a:rPr lang="ru-RU" dirty="0" err="1"/>
              <a:t>саморегуляции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ru-RU" sz="2000" b="1" u="sng" dirty="0" smtClean="0"/>
              <a:t>Сергей Леонидович Рубинштейн говорил</a:t>
            </a:r>
            <a:r>
              <a:rPr lang="ru-RU" sz="2000" b="1" dirty="0" smtClean="0"/>
              <a:t>: «</a:t>
            </a:r>
            <a:r>
              <a:rPr lang="ru-RU" sz="2000" dirty="0" smtClean="0"/>
              <a:t>Психические </a:t>
            </a:r>
            <a:r>
              <a:rPr lang="ru-RU" sz="2000" dirty="0"/>
              <a:t>свойства личности формируются и развиваются в процессе его деятельности. Из этого следует, что не деятельность включает в свою структуру индивидов в качестве ее исполнителей, а личность, становясь субъектом деятельности, занимает в ней активную, творческую позицию, обнаруживает новые потенциальные возможности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715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b="1" dirty="0" smtClean="0"/>
              <a:t>Две  задачи в формировании самостоятельной работы  в образовании:</a:t>
            </a:r>
          </a:p>
          <a:p>
            <a:pPr algn="just">
              <a:lnSpc>
                <a:spcPct val="200000"/>
              </a:lnSpc>
            </a:pPr>
            <a:endParaRPr lang="ru-RU" b="1" dirty="0" smtClean="0"/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ru-RU" dirty="0" smtClean="0"/>
              <a:t>Развить </a:t>
            </a:r>
            <a:r>
              <a:rPr lang="ru-RU" dirty="0"/>
              <a:t>у обучающихся самостоятельность в познавательной деятельности, научить их самостоятельно овладевать знаниями, формировать свое </a:t>
            </a:r>
            <a:r>
              <a:rPr lang="ru-RU" dirty="0" smtClean="0"/>
              <a:t>мировоззрение;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endParaRPr lang="ru-RU" dirty="0" smtClean="0"/>
          </a:p>
          <a:p>
            <a:pPr marL="342900" indent="-342900" algn="just">
              <a:lnSpc>
                <a:spcPct val="200000"/>
              </a:lnSpc>
              <a:buFontTx/>
              <a:buAutoNum type="arabicPeriod"/>
            </a:pPr>
            <a:r>
              <a:rPr lang="ru-RU" dirty="0" smtClean="0"/>
              <a:t>Научить </a:t>
            </a:r>
            <a:r>
              <a:rPr lang="ru-RU" dirty="0"/>
              <a:t>их самостоятельно применять имеющиеся знания в учении и практической деятельности.</a:t>
            </a:r>
          </a:p>
          <a:p>
            <a:pPr marL="342900" indent="-342900" algn="just">
              <a:buAutoNum type="arabicPeriod"/>
            </a:pPr>
            <a:endParaRPr lang="ru-RU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87800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</a:pPr>
            <a:r>
              <a:rPr lang="ru-RU" u="sng" dirty="0"/>
              <a:t>Исследователь </a:t>
            </a:r>
            <a:r>
              <a:rPr lang="ru-RU" b="1" u="sng" dirty="0"/>
              <a:t>А.В.Щербаков</a:t>
            </a:r>
            <a:r>
              <a:rPr lang="ru-RU" u="sng" dirty="0"/>
              <a:t> </a:t>
            </a:r>
            <a:r>
              <a:rPr lang="ru-RU" dirty="0" smtClean="0"/>
              <a:t>даёт следующее определение самостоятельной работе: </a:t>
            </a:r>
            <a:r>
              <a:rPr lang="ru-RU" dirty="0"/>
              <a:t>«</a:t>
            </a:r>
            <a:r>
              <a:rPr lang="ru-RU" b="1" i="1" dirty="0"/>
              <a:t>Самостоятельная работа является разновидностью учебной деятельности обучающегося (студента) при опосредованном руководстве учителя (преподавателя), в результате которой закрепляются, углубляются, расширяются или осваиваются знания, умения и навыки (компетенции), формируются потребности к саморазвитию и самосовершенствованию с использованием различных средств обучения и </a:t>
            </a:r>
            <a:r>
              <a:rPr lang="ru-RU" b="1" i="1" dirty="0" smtClean="0"/>
              <a:t>источников  информации</a:t>
            </a:r>
            <a:r>
              <a:rPr lang="ru-RU" dirty="0"/>
              <a:t>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428604"/>
            <a:ext cx="806642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о А.В.Щербакову</a:t>
            </a:r>
            <a:r>
              <a:rPr lang="ru-RU" b="1" dirty="0"/>
              <a:t> </a:t>
            </a:r>
            <a:r>
              <a:rPr lang="ru-RU" b="1" dirty="0" smtClean="0"/>
              <a:t>можно выделить следующие формы </a:t>
            </a:r>
            <a:r>
              <a:rPr lang="ru-RU" b="1" dirty="0" err="1" smtClean="0"/>
              <a:t>сомостоятельной</a:t>
            </a:r>
            <a:r>
              <a:rPr lang="ru-RU" b="1" dirty="0" smtClean="0"/>
              <a:t> работы: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/>
              <a:t>  Составление алгоритма решения задачи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   Сочинение, эссе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   Реферат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  Составление </a:t>
            </a:r>
            <a:r>
              <a:rPr lang="ru-RU" dirty="0"/>
              <a:t>кроссворда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   Аннотация.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   Написание отчета. </a:t>
            </a:r>
          </a:p>
          <a:p>
            <a:pPr marL="342900" indent="-342900">
              <a:buAutoNum type="arabicPeriod"/>
            </a:pPr>
            <a:r>
              <a:rPr lang="ru-RU" dirty="0" smtClean="0"/>
              <a:t>   Составление </a:t>
            </a:r>
            <a:r>
              <a:rPr lang="ru-RU" dirty="0" err="1" smtClean="0"/>
              <a:t>кейстадий</a:t>
            </a:r>
            <a:r>
              <a:rPr lang="ru-RU" dirty="0" smtClean="0"/>
              <a:t>. 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Составление дерева понятий, целей. 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Наблюдение за объектами, процессами (в живой и неживой природе).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Оформление газеты. 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Оформление газеты. 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 Компьютерное моделирование.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    Изготовление </a:t>
            </a:r>
            <a:r>
              <a:rPr lang="ru-RU" dirty="0"/>
              <a:t>макетов. 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     Ведение </a:t>
            </a:r>
            <a:r>
              <a:rPr lang="ru-RU" dirty="0"/>
              <a:t>дневников </a:t>
            </a:r>
            <a:r>
              <a:rPr lang="ru-RU" dirty="0" smtClean="0"/>
              <a:t>наблюдения.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     Сбор </a:t>
            </a:r>
            <a:r>
              <a:rPr lang="ru-RU" dirty="0" err="1"/>
              <a:t>микроколлекций</a:t>
            </a:r>
            <a:r>
              <a:rPr lang="ru-RU" dirty="0" smtClean="0"/>
              <a:t>.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     Составление </a:t>
            </a:r>
            <a:r>
              <a:rPr lang="ru-RU" dirty="0"/>
              <a:t>списка литературных, электронных источников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     Создание </a:t>
            </a:r>
            <a:r>
              <a:rPr lang="ru-RU" dirty="0"/>
              <a:t>рекламных продуктов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     </a:t>
            </a:r>
            <a:r>
              <a:rPr lang="ru-RU" dirty="0" err="1" smtClean="0"/>
              <a:t>Инсценирование</a:t>
            </a:r>
            <a:r>
              <a:rPr lang="ru-RU" dirty="0" smtClean="0"/>
              <a:t> </a:t>
            </a:r>
            <a:r>
              <a:rPr lang="ru-RU" dirty="0"/>
              <a:t>событий, процессов.</a:t>
            </a:r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3" y="571480"/>
            <a:ext cx="792961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 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Обучающийся: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планирует свои действия, то есть выбирает свои цели, определяет программы и методы их достижения;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организует, то есть объединяет свои ресурсы для решения поставленных задач;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управляет своей деятельностью, то есть осуществляет самоконтроль с последующей коррекцией своих действий;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осуществляет связь на основе передачи информации, обеспечивающей принятие решения.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286808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r>
              <a:rPr lang="ru-RU" u="sng" dirty="0" smtClean="0"/>
              <a:t>Преподаватель</a:t>
            </a:r>
            <a:r>
              <a:rPr lang="ru-RU" dirty="0"/>
              <a:t> должен четко 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Определять целевые параметры и условия организации познавательной деятельности учащихся,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Выявлять </a:t>
            </a:r>
            <a:r>
              <a:rPr lang="ru-RU" dirty="0"/>
              <a:t>начальное состояние субъекта, </a:t>
            </a:r>
            <a:endParaRPr lang="ru-RU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/>
              <a:t>Р</a:t>
            </a:r>
            <a:r>
              <a:rPr lang="ru-RU" dirty="0" smtClean="0"/>
              <a:t>азработать </a:t>
            </a:r>
            <a:r>
              <a:rPr lang="ru-RU" dirty="0"/>
              <a:t>программу воздействия на обучающегося, </a:t>
            </a:r>
            <a:endParaRPr lang="ru-RU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Собирать</a:t>
            </a:r>
            <a:r>
              <a:rPr lang="ru-RU" dirty="0"/>
              <a:t>, накапливать и учитывать информацию о состоянии и протекании управляемого учения, </a:t>
            </a:r>
            <a:endParaRPr lang="ru-RU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Осуществлять </a:t>
            </a:r>
            <a:r>
              <a:rPr lang="ru-RU" dirty="0"/>
              <a:t>коррекционные воздействия на процесс деятельности обучаемого, </a:t>
            </a:r>
            <a:endParaRPr lang="ru-RU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/>
              <a:t>Собирать </a:t>
            </a:r>
            <a:r>
              <a:rPr lang="ru-RU" dirty="0"/>
              <a:t>и оповещать информацию о конечном результате управляемого процесса.</a:t>
            </a:r>
          </a:p>
          <a:p>
            <a:pPr>
              <a:lnSpc>
                <a:spcPct val="150000"/>
              </a:lnSpc>
            </a:pPr>
            <a:endParaRPr lang="ru-RU" u="sng" dirty="0" smtClean="0"/>
          </a:p>
          <a:p>
            <a:pPr>
              <a:lnSpc>
                <a:spcPct val="150000"/>
              </a:lnSpc>
            </a:pPr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8929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Управление самостоятельной </a:t>
            </a:r>
            <a:r>
              <a:rPr lang="ru-RU" dirty="0" smtClean="0"/>
              <a:t>работой студентов может осуществляться через  различные   формы обучения:  </a:t>
            </a:r>
            <a:endParaRPr lang="ru-RU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4282" y="1142984"/>
            <a:ext cx="8643934" cy="69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lnSpc>
                <a:spcPct val="250000"/>
              </a:lnSpc>
              <a:buAutoNum type="arabicPeriod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лекционные и практические занятия; </a:t>
            </a:r>
          </a:p>
          <a:p>
            <a:pPr marL="342900" indent="-342900" algn="just">
              <a:lnSpc>
                <a:spcPct val="250000"/>
              </a:lnSpc>
              <a:buAutoNum type="arabicPeriod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помощью систематических консультаций и коллоквиумов; </a:t>
            </a:r>
          </a:p>
          <a:p>
            <a:pPr marL="342900" indent="-342900" algn="just">
              <a:lnSpc>
                <a:spcPct val="250000"/>
              </a:lnSpc>
              <a:buAutoNum type="arabicPeriod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через специально разрабатываемые учебно-методические материалы.</a:t>
            </a:r>
            <a:r>
              <a:rPr lang="ru-RU" sz="1400" dirty="0"/>
              <a:t> </a:t>
            </a:r>
            <a:endParaRPr lang="ru-RU" sz="1400" dirty="0" smtClean="0"/>
          </a:p>
          <a:p>
            <a:pPr algn="just">
              <a:lnSpc>
                <a:spcPct val="200000"/>
              </a:lnSpc>
            </a:pPr>
            <a:r>
              <a:rPr lang="ru-RU" sz="1400" b="1" u="sng" dirty="0" smtClean="0"/>
              <a:t>Оценка </a:t>
            </a:r>
            <a:r>
              <a:rPr lang="ru-RU" sz="1400" b="1" u="sng" dirty="0"/>
              <a:t>результатов самостоятельной работы проводится на основе следящего, текущего и итогового контроля</a:t>
            </a:r>
            <a:r>
              <a:rPr lang="ru-RU" sz="1400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ru-RU" sz="1400" u="sng" dirty="0"/>
              <a:t>Следящий контроль</a:t>
            </a:r>
            <a:r>
              <a:rPr lang="ru-RU" sz="1400" dirty="0"/>
              <a:t> осуществляется на лекциях, семинарах, практических и лабораторных занятиях. Он проводится в форме собеседования, устных ответов обучающихся, организации дискуссий, диспутов, письменных контрольных работ и тестов.</a:t>
            </a:r>
          </a:p>
          <a:p>
            <a:pPr algn="just">
              <a:lnSpc>
                <a:spcPct val="200000"/>
              </a:lnSpc>
            </a:pPr>
            <a:r>
              <a:rPr lang="ru-RU" sz="1400" u="sng" dirty="0"/>
              <a:t>Текущий контроль</a:t>
            </a:r>
            <a:r>
              <a:rPr lang="ru-RU" sz="1400" dirty="0"/>
              <a:t> осуществляется в ходе проверки и анализа отдельных видов самостоятельных работ: творческих самостоятельных работ индивидуального характера, учебно-исследовательских работ – докладов, рефератов, курсовых и дипломных работ.</a:t>
            </a:r>
          </a:p>
          <a:p>
            <a:pPr algn="just">
              <a:lnSpc>
                <a:spcPct val="200000"/>
              </a:lnSpc>
            </a:pPr>
            <a:r>
              <a:rPr lang="ru-RU" sz="1400" u="sng" dirty="0"/>
              <a:t>Итоговый контроль</a:t>
            </a:r>
            <a:r>
              <a:rPr lang="ru-RU" sz="1400" dirty="0"/>
              <a:t> осуществляется через систему зачетов и экзаменов, предусмотренных учебным планом.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Words>505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Управление самостоятельной работой обучающихся (материалы выступления на ИМС) </vt:lpstr>
      <vt:lpstr>АКТУАЛИЗАЦИЯ ТЕМЫ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самостоятельной работой обучающихся (материалы выступления на ИМС) </dc:title>
  <dc:creator>Наталья</dc:creator>
  <cp:lastModifiedBy>Наталья</cp:lastModifiedBy>
  <cp:revision>18</cp:revision>
  <dcterms:created xsi:type="dcterms:W3CDTF">2012-03-16T16:05:53Z</dcterms:created>
  <dcterms:modified xsi:type="dcterms:W3CDTF">2012-03-16T19:02:22Z</dcterms:modified>
</cp:coreProperties>
</file>