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305" autoAdjust="0"/>
  </p:normalViewPr>
  <p:slideViewPr>
    <p:cSldViewPr>
      <p:cViewPr varScale="1">
        <p:scale>
          <a:sx n="56" d="100"/>
          <a:sy n="56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E7D43C-D068-437B-92B0-A827D6FEAEF5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CD9C6F-17B2-4168-A0DB-CAA722B05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5EE07B-8DA7-4EC0-AF64-CCF8E117C94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49C3D-9B6A-4A6E-9211-171C447911E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A92A-B537-4226-BA73-D8458E083CFD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D6605-BEEA-4238-8C39-52F0851AC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5BC2C-4CBB-4884-9159-5804493B85EC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1E1A-0F27-41FE-8454-7D0C7A018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5690-8D11-4D7C-B255-F87BE13E38AB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79A19-29C8-4B42-9992-F7286CCFA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457201"/>
            <a:ext cx="8229600" cy="1371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1" y="1981647"/>
            <a:ext cx="8229600" cy="3885529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E913-36D8-4F2D-AFC0-4F2BC95A4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E720-30D2-4462-A0D0-FACCE14C4DFF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94667-1B8D-4C4E-9BDE-4880ACBF9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210F-56FC-4774-9BB8-25BA2B0DBABF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FE921-8E05-40BA-9C7B-A3B4629BC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69CD9-7BFF-48D4-A26B-F0A0672D5CD5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F345-EC3C-41B1-B431-DECE2353A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4F0D-6DB1-4341-9389-DAA46764E806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91E9-6CE8-419E-A005-A31749BC7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35CF-177A-4ACE-AEBA-F652A0FC860E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515C6-01AB-4641-BD67-4189DFA07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4F619-8981-40DF-882B-E58C08763806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4FEE-389C-4B4F-B25E-0FF553434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7BB2-B826-4A8D-9CC7-CF57A1FAF862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2E95-C056-4CE2-9F26-3763B0422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78205-BC64-41ED-8B7D-E0CD70BC0CE4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3BEF9-A373-43CB-9358-E64A64471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A6C8CC-FCE2-415F-A738-5B315E0617B3}" type="datetimeFigureOut">
              <a:rPr lang="ru-RU"/>
              <a:pPr>
                <a:defRPr/>
              </a:pPr>
              <a:t>23.11.2010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FBFD60-016F-4657-976D-3F8A46BD4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 defTabSz="914319">
              <a:defRPr/>
            </a:pPr>
            <a:fld id="{73658579-4630-477F-8D78-2F14460109BF}" type="slidenum">
              <a:rPr lang="ru-RU"/>
              <a:pPr algn="ctr" defTabSz="914319">
                <a:defRPr/>
              </a:pPr>
              <a:t>1</a:t>
            </a:fld>
            <a:endParaRPr lang="ru-RU" dirty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100" dirty="0" smtClean="0"/>
              <a:t>Словосочетание – </a:t>
            </a:r>
            <a:r>
              <a:rPr lang="ru-RU" sz="3000" dirty="0" smtClean="0"/>
              <a:t>это два  слова, соединенных между собой грамматически или по смыслу.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85938"/>
            <a:ext cx="8591550" cy="4786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700" smtClean="0"/>
              <a:t>В словосочетании одно слово является </a:t>
            </a:r>
            <a:r>
              <a:rPr lang="ru-RU" sz="2700" b="1" smtClean="0"/>
              <a:t>главным</a:t>
            </a:r>
            <a:r>
              <a:rPr lang="ru-RU" sz="2700" smtClean="0"/>
              <a:t>, другое – </a:t>
            </a:r>
            <a:r>
              <a:rPr lang="ru-RU" sz="2700" b="1" smtClean="0"/>
              <a:t>зависимым.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700" smtClean="0"/>
              <a:t> От главного слова к зависимому задается вопрос.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700" smtClean="0"/>
              <a:t>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700" smtClean="0"/>
              <a:t>                 </a:t>
            </a:r>
            <a:r>
              <a:rPr lang="ru-RU" sz="2700" b="1" i="1" smtClean="0"/>
              <a:t>главное слово     зависимое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2571750" y="3571875"/>
            <a:ext cx="182563" cy="12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7221" tIns="38611" rIns="77221" bIns="38611"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2571750" y="3571875"/>
            <a:ext cx="182563" cy="122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7221" tIns="38611" rIns="77221" bIns="38611"/>
          <a:lstStyle/>
          <a:p>
            <a:endParaRPr lang="ru-RU"/>
          </a:p>
        </p:txBody>
      </p:sp>
      <p:sp>
        <p:nvSpPr>
          <p:cNvPr id="3079" name="AutoShape 7"/>
          <p:cNvSpPr>
            <a:spLocks/>
          </p:cNvSpPr>
          <p:nvPr/>
        </p:nvSpPr>
        <p:spPr bwMode="auto">
          <a:xfrm rot="5400000" flipH="1">
            <a:off x="4085431" y="2558257"/>
            <a:ext cx="122237" cy="2006600"/>
          </a:xfrm>
          <a:prstGeom prst="rightBracket">
            <a:avLst>
              <a:gd name="adj" fmla="val 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77221" tIns="38611" rIns="77221" bIns="38611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714750" y="3214688"/>
            <a:ext cx="9128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221" tIns="38611" rIns="77221" bIns="386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 b="1" i="1">
                <a:latin typeface="Calibri" pitchFamily="34" charset="0"/>
              </a:rPr>
              <a:t>вопрос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5143500" y="3571875"/>
            <a:ext cx="0" cy="182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7221" tIns="38611" rIns="77221" bIns="38611"/>
          <a:lstStyle/>
          <a:p>
            <a:endParaRPr 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7025" y="4214813"/>
            <a:ext cx="8531225" cy="23098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77221" tIns="38611" rIns="77221" bIns="386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669900"/>
                </a:solidFill>
                <a:latin typeface="Calibri" pitchFamily="34" charset="0"/>
              </a:rPr>
              <a:t>Не являются словосочетанием: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600" b="1">
                <a:solidFill>
                  <a:srgbClr val="333399"/>
                </a:solidFill>
                <a:latin typeface="Calibri" pitchFamily="34" charset="0"/>
              </a:rPr>
              <a:t>Слово с предлогом;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600" b="1">
                <a:solidFill>
                  <a:srgbClr val="333399"/>
                </a:solidFill>
                <a:latin typeface="Calibri" pitchFamily="34" charset="0"/>
              </a:rPr>
              <a:t>Грамматическая основа предложения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600" b="1">
                <a:solidFill>
                  <a:srgbClr val="333399"/>
                </a:solidFill>
                <a:latin typeface="Calibri" pitchFamily="34" charset="0"/>
              </a:rPr>
              <a:t>Фразеологический оборот ( устойчивое сочетание слов).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14319">
              <a:defRPr/>
            </a:pPr>
            <a:fld id="{39889D27-8BF3-413F-87A7-3CD7EDBC32BC}" type="slidenum">
              <a:rPr lang="ru-RU"/>
              <a:pPr defTabSz="914319">
                <a:defRPr/>
              </a:pPr>
              <a:t>2</a:t>
            </a:fld>
            <a:endParaRPr lang="ru-RU" dirty="0"/>
          </a:p>
        </p:txBody>
      </p:sp>
      <p:grpSp>
        <p:nvGrpSpPr>
          <p:cNvPr id="4099" name="Organization Chart 17"/>
          <p:cNvGrpSpPr>
            <a:grpSpLocks noChangeAspect="1"/>
          </p:cNvGrpSpPr>
          <p:nvPr/>
        </p:nvGrpSpPr>
        <p:grpSpPr bwMode="auto">
          <a:xfrm>
            <a:off x="284163" y="142875"/>
            <a:ext cx="8647112" cy="6503988"/>
            <a:chOff x="325" y="1435"/>
            <a:chExt cx="1420" cy="1629"/>
          </a:xfrm>
        </p:grpSpPr>
        <p:cxnSp>
          <p:nvCxnSpPr>
            <p:cNvPr id="4102" name="_s1028"/>
            <p:cNvCxnSpPr>
              <a:cxnSpLocks noChangeShapeType="1"/>
            </p:cNvCxnSpPr>
            <p:nvPr/>
          </p:nvCxnSpPr>
          <p:spPr bwMode="auto">
            <a:xfrm rot="10800000">
              <a:off x="384" y="1560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4103" name="_s1029"/>
            <p:cNvCxnSpPr>
              <a:cxnSpLocks noChangeShapeType="1"/>
            </p:cNvCxnSpPr>
            <p:nvPr/>
          </p:nvCxnSpPr>
          <p:spPr bwMode="auto">
            <a:xfrm rot="10800000">
              <a:off x="349" y="1560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4104" name="_s1030"/>
            <p:cNvCxnSpPr>
              <a:cxnSpLocks noChangeShapeType="1"/>
            </p:cNvCxnSpPr>
            <p:nvPr/>
          </p:nvCxnSpPr>
          <p:spPr bwMode="auto">
            <a:xfrm rot="10800000">
              <a:off x="407" y="1560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4105" name="_s1031"/>
            <p:cNvSpPr>
              <a:spLocks noChangeArrowheads="1"/>
            </p:cNvSpPr>
            <p:nvPr/>
          </p:nvSpPr>
          <p:spPr bwMode="auto">
            <a:xfrm>
              <a:off x="325" y="1435"/>
              <a:ext cx="1408" cy="1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3500">
                  <a:solidFill>
                    <a:srgbClr val="FF0000"/>
                  </a:solidFill>
                </a:rPr>
                <a:t>Типы связей слов в словосочетании</a:t>
              </a:r>
            </a:p>
          </p:txBody>
        </p:sp>
        <p:sp>
          <p:nvSpPr>
            <p:cNvPr id="4106" name="_s1032"/>
            <p:cNvSpPr>
              <a:spLocks noChangeArrowheads="1"/>
            </p:cNvSpPr>
            <p:nvPr/>
          </p:nvSpPr>
          <p:spPr bwMode="auto">
            <a:xfrm>
              <a:off x="419" y="1578"/>
              <a:ext cx="1314" cy="44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800"/>
                <a:t>Согласование</a:t>
              </a:r>
            </a:p>
            <a:p>
              <a:pPr algn="ctr"/>
              <a:r>
                <a:rPr lang="ru-RU" sz="2200"/>
                <a:t>Главное слово и зависимое стоят в одинаковых</a:t>
              </a:r>
            </a:p>
            <a:p>
              <a:pPr algn="ctr"/>
              <a:r>
                <a:rPr lang="ru-RU" sz="2200"/>
                <a:t> грамматических формах ( род, число, падеж)</a:t>
              </a:r>
            </a:p>
            <a:p>
              <a:pPr algn="ctr"/>
              <a:r>
                <a:rPr lang="ru-RU" sz="2200"/>
                <a:t>Это словосочетание типа </a:t>
              </a:r>
              <a:r>
                <a:rPr lang="ru-RU" sz="2200" b="1">
                  <a:solidFill>
                    <a:srgbClr val="FFFF99"/>
                  </a:solidFill>
                </a:rPr>
                <a:t>«</a:t>
              </a:r>
              <a:r>
                <a:rPr lang="ru-RU" sz="2200" b="1">
                  <a:solidFill>
                    <a:srgbClr val="C00000"/>
                  </a:solidFill>
                </a:rPr>
                <a:t>деревянный дом</a:t>
              </a:r>
            </a:p>
            <a:p>
              <a:pPr algn="ctr"/>
              <a:r>
                <a:rPr lang="ru-RU" sz="2200" b="1">
                  <a:solidFill>
                    <a:srgbClr val="C00000"/>
                  </a:solidFill>
                </a:rPr>
                <a:t>Предмет + его признак</a:t>
              </a:r>
            </a:p>
          </p:txBody>
        </p:sp>
        <p:sp>
          <p:nvSpPr>
            <p:cNvPr id="4107" name="_s1033"/>
            <p:cNvSpPr>
              <a:spLocks noChangeArrowheads="1"/>
            </p:cNvSpPr>
            <p:nvPr/>
          </p:nvSpPr>
          <p:spPr bwMode="auto">
            <a:xfrm>
              <a:off x="419" y="2043"/>
              <a:ext cx="1326" cy="412"/>
            </a:xfrm>
            <a:prstGeom prst="roundRect">
              <a:avLst>
                <a:gd name="adj" fmla="val 1666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3500"/>
                <a:t>Управление</a:t>
              </a:r>
            </a:p>
            <a:p>
              <a:pPr algn="ctr"/>
              <a:r>
                <a:rPr lang="ru-RU" sz="2400"/>
                <a:t>От главного слова к зависимому</a:t>
              </a:r>
            </a:p>
            <a:p>
              <a:pPr algn="ctr"/>
              <a:r>
                <a:rPr lang="ru-RU" sz="2400"/>
                <a:t> задается вопрос косвенного падежа</a:t>
              </a:r>
            </a:p>
            <a:p>
              <a:pPr algn="ctr"/>
              <a:r>
                <a:rPr lang="ru-RU" sz="2400" b="1">
                  <a:solidFill>
                    <a:schemeClr val="bg1"/>
                  </a:solidFill>
                </a:rPr>
                <a:t>Дом из дерева,  дорога к дому</a:t>
              </a:r>
              <a:r>
                <a:rPr lang="ru-RU" sz="2400"/>
                <a:t> </a:t>
              </a:r>
            </a:p>
          </p:txBody>
        </p:sp>
        <p:sp>
          <p:nvSpPr>
            <p:cNvPr id="4108" name="_s1034"/>
            <p:cNvSpPr>
              <a:spLocks noChangeArrowheads="1"/>
            </p:cNvSpPr>
            <p:nvPr/>
          </p:nvSpPr>
          <p:spPr bwMode="auto">
            <a:xfrm>
              <a:off x="407" y="2491"/>
              <a:ext cx="1326" cy="573"/>
            </a:xfrm>
            <a:prstGeom prst="roundRect">
              <a:avLst>
                <a:gd name="adj" fmla="val 16667"/>
              </a:avLst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400"/>
                <a:t>Примыкание</a:t>
              </a:r>
            </a:p>
            <a:p>
              <a:pPr algn="ctr"/>
              <a:r>
                <a:rPr lang="ru-RU" sz="2000"/>
                <a:t>Главное слово и зависимое связаны ТОЛЬКО по смыслу.</a:t>
              </a:r>
            </a:p>
            <a:p>
              <a:pPr algn="ctr"/>
              <a:r>
                <a:rPr lang="ru-RU" sz="2000"/>
                <a:t>В роли зависимого слова чаще всего употребляются </a:t>
              </a:r>
            </a:p>
            <a:p>
              <a:pPr algn="ctr"/>
              <a:r>
                <a:rPr lang="ru-RU" sz="2000"/>
                <a:t>неизменяемые части речи или формы слов:</a:t>
              </a:r>
            </a:p>
            <a:p>
              <a:pPr algn="ctr"/>
              <a:r>
                <a:rPr lang="ru-RU" sz="2000" b="1"/>
                <a:t>деепричастие, наречие, инфинитив глагола,</a:t>
              </a:r>
            </a:p>
            <a:p>
              <a:pPr algn="ctr"/>
              <a:r>
                <a:rPr lang="ru-RU" sz="2000" b="1"/>
                <a:t> простая сравнительная степень прилагательного,</a:t>
              </a:r>
            </a:p>
            <a:p>
              <a:pPr algn="ctr"/>
              <a:r>
                <a:rPr lang="ru-RU" sz="2000" b="1">
                  <a:solidFill>
                    <a:schemeClr val="bg1"/>
                  </a:solidFill>
                </a:rPr>
                <a:t>Быстро бежать,      очень красивый</a:t>
              </a:r>
            </a:p>
          </p:txBody>
        </p:sp>
      </p:grpSp>
      <p:sp>
        <p:nvSpPr>
          <p:cNvPr id="11" name="Управляющая кнопка: справка 10">
            <a:hlinkClick r:id="" action="ppaction://hlinkshowjump?jump=nextslide" highlightClick="1"/>
          </p:cNvPr>
          <p:cNvSpPr/>
          <p:nvPr/>
        </p:nvSpPr>
        <p:spPr>
          <a:xfrm>
            <a:off x="6500813" y="2214563"/>
            <a:ext cx="357187" cy="2143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Управляющая кнопка: справка 12">
            <a:hlinkClick r:id="rId3" action="ppaction://hlinksldjump" highlightClick="1"/>
          </p:cNvPr>
          <p:cNvSpPr/>
          <p:nvPr/>
        </p:nvSpPr>
        <p:spPr>
          <a:xfrm>
            <a:off x="7286625" y="6286500"/>
            <a:ext cx="428625" cy="28575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_s1032"/>
          <p:cNvSpPr>
            <a:spLocks noChangeArrowheads="1"/>
          </p:cNvSpPr>
          <p:nvPr/>
        </p:nvSpPr>
        <p:spPr bwMode="auto">
          <a:xfrm>
            <a:off x="214313" y="285750"/>
            <a:ext cx="8643937" cy="621506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2800"/>
          </a:p>
          <a:p>
            <a:pPr algn="ctr"/>
            <a:r>
              <a:rPr lang="ru-RU" sz="2800"/>
              <a:t>Согласование</a:t>
            </a:r>
          </a:p>
          <a:p>
            <a:pPr algn="ctr"/>
            <a:r>
              <a:rPr lang="ru-RU" sz="2200"/>
              <a:t>Главное слово и зависимое стоят в одинаковых</a:t>
            </a:r>
          </a:p>
          <a:p>
            <a:pPr algn="ctr"/>
            <a:r>
              <a:rPr lang="ru-RU" sz="2200"/>
              <a:t> грамматических формах ( род, число, падеж)</a:t>
            </a:r>
          </a:p>
          <a:p>
            <a:pPr algn="ctr"/>
            <a:r>
              <a:rPr lang="ru-RU" sz="2200"/>
              <a:t>Это словосочетание типа </a:t>
            </a:r>
            <a:r>
              <a:rPr lang="ru-RU" sz="2200" b="1">
                <a:solidFill>
                  <a:srgbClr val="FFFF99"/>
                </a:solidFill>
              </a:rPr>
              <a:t>«</a:t>
            </a:r>
            <a:r>
              <a:rPr lang="ru-RU" sz="2200" b="1">
                <a:solidFill>
                  <a:srgbClr val="C00000"/>
                </a:solidFill>
              </a:rPr>
              <a:t>деревянный дом,  лисья нора</a:t>
            </a:r>
          </a:p>
          <a:p>
            <a:pPr algn="ctr"/>
            <a:r>
              <a:rPr lang="ru-RU" sz="3600" b="1">
                <a:solidFill>
                  <a:srgbClr val="C00000"/>
                </a:solidFill>
              </a:rPr>
              <a:t>Предмет + его признак</a:t>
            </a:r>
          </a:p>
          <a:p>
            <a:pPr algn="ctr"/>
            <a:endParaRPr lang="ru-RU" sz="3600" b="1">
              <a:solidFill>
                <a:srgbClr val="C00000"/>
              </a:solidFill>
            </a:endParaRPr>
          </a:p>
          <a:p>
            <a:pPr algn="ctr"/>
            <a:endParaRPr lang="ru-RU" sz="36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  <a:p>
            <a:pPr algn="ctr"/>
            <a:endParaRPr lang="ru-RU" sz="2200" b="1">
              <a:solidFill>
                <a:srgbClr val="C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82925" y="2368550"/>
            <a:ext cx="455613" cy="434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928688" y="2714625"/>
            <a:ext cx="3357562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>
                <a:solidFill>
                  <a:srgbClr val="7030A0"/>
                </a:solidFill>
              </a:rPr>
              <a:t>Это может быть:</a:t>
            </a:r>
          </a:p>
          <a:p>
            <a:pPr>
              <a:buFontTx/>
              <a:buChar char="-"/>
            </a:pPr>
            <a:r>
              <a:rPr lang="ru-RU" sz="2100" b="1" u="sng">
                <a:solidFill>
                  <a:srgbClr val="7030A0"/>
                </a:solidFill>
              </a:rPr>
              <a:t>существительное</a:t>
            </a:r>
            <a:r>
              <a:rPr lang="ru-RU" sz="2100">
                <a:solidFill>
                  <a:srgbClr val="7030A0"/>
                </a:solidFill>
              </a:rPr>
              <a:t>( или слово, его заменяющее, обозначающее предмет)</a:t>
            </a:r>
          </a:p>
          <a:p>
            <a:pPr>
              <a:buFontTx/>
              <a:buChar char="-"/>
            </a:pPr>
            <a:r>
              <a:rPr lang="ru-RU" sz="2100">
                <a:solidFill>
                  <a:srgbClr val="7030A0"/>
                </a:solidFill>
              </a:rPr>
              <a:t> </a:t>
            </a:r>
            <a:r>
              <a:rPr lang="ru-RU" sz="2100" b="1" u="sng">
                <a:solidFill>
                  <a:srgbClr val="7030A0"/>
                </a:solidFill>
              </a:rPr>
              <a:t>местоимение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4714875" y="2714625"/>
            <a:ext cx="40005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>
                <a:solidFill>
                  <a:srgbClr val="7030A0"/>
                </a:solidFill>
              </a:rPr>
              <a:t>Это может быть:</a:t>
            </a:r>
          </a:p>
          <a:p>
            <a:pPr>
              <a:buFontTx/>
              <a:buChar char="-"/>
            </a:pPr>
            <a:r>
              <a:rPr lang="ru-RU" sz="2100" b="1" u="sng">
                <a:solidFill>
                  <a:srgbClr val="7030A0"/>
                </a:solidFill>
              </a:rPr>
              <a:t>прилагательное</a:t>
            </a:r>
            <a:r>
              <a:rPr lang="ru-RU" sz="2100">
                <a:solidFill>
                  <a:srgbClr val="7030A0"/>
                </a:solidFill>
              </a:rPr>
              <a:t>( или слово, его заменяющее, обозначающее признак)</a:t>
            </a:r>
          </a:p>
          <a:p>
            <a:pPr>
              <a:buFontTx/>
              <a:buChar char="-"/>
            </a:pPr>
            <a:r>
              <a:rPr lang="ru-RU" sz="2100">
                <a:solidFill>
                  <a:srgbClr val="7030A0"/>
                </a:solidFill>
              </a:rPr>
              <a:t> </a:t>
            </a:r>
            <a:r>
              <a:rPr lang="ru-RU" sz="2100" b="1" u="sng">
                <a:solidFill>
                  <a:srgbClr val="7030A0"/>
                </a:solidFill>
              </a:rPr>
              <a:t>местоимение</a:t>
            </a:r>
          </a:p>
          <a:p>
            <a:pPr>
              <a:buFontTx/>
              <a:buChar char="-"/>
            </a:pPr>
            <a:r>
              <a:rPr lang="ru-RU" sz="2100" b="1" u="sng">
                <a:solidFill>
                  <a:srgbClr val="7030A0"/>
                </a:solidFill>
              </a:rPr>
              <a:t> причастие (</a:t>
            </a:r>
            <a:r>
              <a:rPr lang="ru-RU" sz="1400" b="1" u="sng">
                <a:solidFill>
                  <a:srgbClr val="7030A0"/>
                </a:solidFill>
              </a:rPr>
              <a:t>необособленное</a:t>
            </a:r>
            <a:r>
              <a:rPr lang="ru-RU" sz="2000" b="1" u="sng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27725" y="2357438"/>
            <a:ext cx="430213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28688" y="4857750"/>
            <a:ext cx="7572375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Нужно иметь в виду, что и предмет, и его признак, какой  бы  частью речи они ни были выражены,  </a:t>
            </a:r>
            <a:r>
              <a:rPr lang="ru-RU" sz="2000" b="1" u="sng" dirty="0">
                <a:solidFill>
                  <a:schemeClr val="accent3">
                    <a:lumMod val="75000"/>
                  </a:schemeClr>
                </a:solidFill>
              </a:rPr>
              <a:t>могут  стоять в форме любого падежа </a:t>
            </a:r>
          </a:p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</a:rPr>
              <a:t>Мой дом,  все причины, любых мнений, кто-то свой  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034"/>
          <p:cNvSpPr>
            <a:spLocks noChangeArrowheads="1"/>
          </p:cNvSpPr>
          <p:nvPr/>
        </p:nvSpPr>
        <p:spPr bwMode="auto">
          <a:xfrm>
            <a:off x="214313" y="214313"/>
            <a:ext cx="8715375" cy="6429375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endParaRPr lang="ru-RU" sz="2400" dirty="0"/>
          </a:p>
          <a:p>
            <a:pPr algn="ctr">
              <a:defRPr/>
            </a:pPr>
            <a:r>
              <a:rPr lang="ru-RU" sz="2400" dirty="0"/>
              <a:t>Примыкание</a:t>
            </a:r>
          </a:p>
          <a:p>
            <a:pPr algn="ctr">
              <a:defRPr/>
            </a:pPr>
            <a:r>
              <a:rPr lang="ru-RU" sz="2400" dirty="0"/>
              <a:t>Главное слово и зависимое связаны ТОЛЬКО по смыслу.</a:t>
            </a:r>
          </a:p>
          <a:p>
            <a:pPr algn="ctr">
              <a:defRPr/>
            </a:pPr>
            <a:r>
              <a:rPr lang="ru-RU" sz="2400" dirty="0"/>
              <a:t>В роли зависимого слова чаще всего употребляются </a:t>
            </a:r>
          </a:p>
          <a:p>
            <a:pPr algn="ctr">
              <a:defRPr/>
            </a:pPr>
            <a:r>
              <a:rPr lang="ru-RU" sz="2400" u="sng" dirty="0"/>
              <a:t>неизменяемые части речи или формы слов</a:t>
            </a:r>
            <a:r>
              <a:rPr lang="ru-RU" sz="2400" dirty="0"/>
              <a:t>: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деепричастие, наречие, инфинитив глагола,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 простая сравнительная степень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Быстро бежать,      очень красивый,  вдруг показалось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Следует  запомнить, что словосочетания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с притяжательными  местоимениями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ЕГО      ЕЕ      ИХ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в качестве зависимого слова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связаны с главным словом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именно по типу связи </a:t>
            </a:r>
            <a:r>
              <a:rPr lang="ru-RU" sz="2800" b="1" u="sng" dirty="0">
                <a:solidFill>
                  <a:srgbClr val="C00000"/>
                </a:solidFill>
              </a:rPr>
              <a:t>примыкание</a:t>
            </a:r>
            <a:r>
              <a:rPr lang="ru-RU" sz="2800" b="1" dirty="0">
                <a:solidFill>
                  <a:srgbClr val="C00000"/>
                </a:solidFill>
              </a:rPr>
              <a:t>,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т.к. </a:t>
            </a:r>
            <a:r>
              <a:rPr lang="ru-RU" sz="2800" b="1" u="sng" dirty="0">
                <a:solidFill>
                  <a:srgbClr val="C00000"/>
                </a:solidFill>
              </a:rPr>
              <a:t>эти словоформы неизменяемы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</a:p>
          <a:p>
            <a:pPr algn="ctr">
              <a:defRPr/>
            </a:pPr>
            <a:r>
              <a:rPr lang="ru-RU" sz="2800" b="1" dirty="0"/>
              <a:t>его пальто,   её сумка,    их ребенок</a:t>
            </a:r>
          </a:p>
          <a:p>
            <a:pPr algn="ctr">
              <a:defRPr/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349</Words>
  <PresentationFormat>Экран (4:3)</PresentationFormat>
  <Paragraphs>72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Словосочетание – это два  слова, соединенных между собой грамматически или по смыслу.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 – это два  слова, соединенных между собой грамматически или по смыслу.</dc:title>
  <cp:lastModifiedBy>Admin</cp:lastModifiedBy>
  <cp:revision>12</cp:revision>
  <dcterms:modified xsi:type="dcterms:W3CDTF">2010-11-23T14:14:30Z</dcterms:modified>
</cp:coreProperties>
</file>