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Инструкции по технике безопасности при  работе с сельскохозяйственными орудиям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5600" b="1" i="1" dirty="0" smtClean="0"/>
              <a:t>МБОУ «</a:t>
            </a:r>
            <a:r>
              <a:rPr lang="ru-RU" sz="5600" b="1" i="1" dirty="0" err="1" smtClean="0"/>
              <a:t>Шланговская</a:t>
            </a:r>
            <a:r>
              <a:rPr lang="ru-RU" sz="5600" b="1" i="1" dirty="0" smtClean="0"/>
              <a:t>  средняя школа» </a:t>
            </a:r>
          </a:p>
          <a:p>
            <a:pPr algn="ctr"/>
            <a:r>
              <a:rPr lang="ru-RU" sz="5600" b="1" i="1" dirty="0" err="1" smtClean="0"/>
              <a:t>Дрожжановского</a:t>
            </a:r>
            <a:r>
              <a:rPr lang="ru-RU" sz="5600" b="1" i="1" dirty="0" smtClean="0"/>
              <a:t>  муниципального района</a:t>
            </a:r>
            <a:endParaRPr lang="ru-RU" sz="5600" dirty="0" smtClean="0"/>
          </a:p>
          <a:p>
            <a:pPr algn="ctr"/>
            <a:r>
              <a:rPr lang="ru-RU" sz="5600" b="1" i="1" dirty="0" smtClean="0"/>
              <a:t>Республики Татарстан»</a:t>
            </a:r>
            <a:endParaRPr lang="ru-RU" sz="5600" dirty="0" smtClean="0"/>
          </a:p>
          <a:p>
            <a:endParaRPr lang="ru-RU" sz="5600" b="1" i="1" dirty="0" smtClean="0"/>
          </a:p>
          <a:p>
            <a:endParaRPr lang="ru-RU" sz="5600" b="1" i="1" dirty="0" smtClean="0"/>
          </a:p>
          <a:p>
            <a:r>
              <a:rPr lang="ru-RU" sz="5600" b="1" i="1" dirty="0" smtClean="0"/>
              <a:t>СОГЛАСОВАНО                                                                                             УТВЕРЖДАЮ                         </a:t>
            </a:r>
            <a:endParaRPr lang="ru-RU" sz="5600" dirty="0" smtClean="0"/>
          </a:p>
          <a:p>
            <a:r>
              <a:rPr lang="ru-RU" sz="5600" b="1" i="1" dirty="0" smtClean="0"/>
              <a:t>Председатель профкома                                                                      Директор школы</a:t>
            </a:r>
            <a:endParaRPr lang="ru-RU" sz="5600" dirty="0" smtClean="0"/>
          </a:p>
          <a:p>
            <a:r>
              <a:rPr lang="ru-RU" sz="5600" b="1" i="1" dirty="0" err="1" smtClean="0"/>
              <a:t>______Д.С.Шараев</a:t>
            </a:r>
            <a:r>
              <a:rPr lang="ru-RU" sz="5600" b="1" i="1" dirty="0" smtClean="0"/>
              <a:t>                                                                             </a:t>
            </a:r>
            <a:r>
              <a:rPr lang="ru-RU" sz="5600" b="1" i="1" dirty="0" err="1" smtClean="0"/>
              <a:t>_________Ф,Ф,Науметов</a:t>
            </a:r>
            <a:endParaRPr lang="ru-RU" sz="5600" dirty="0" smtClean="0"/>
          </a:p>
          <a:p>
            <a:pPr algn="just"/>
            <a:r>
              <a:rPr lang="ru-RU" sz="5600" b="1" i="1" dirty="0" smtClean="0"/>
              <a:t>« ___ » __________ 2012г.                                                             «______»_____________2012г.                                                                           </a:t>
            </a:r>
          </a:p>
          <a:p>
            <a:r>
              <a:rPr lang="ru-RU" sz="5600" b="1" dirty="0" smtClean="0"/>
              <a:t> </a:t>
            </a:r>
            <a:endParaRPr lang="ru-RU" sz="5600" dirty="0" smtClean="0"/>
          </a:p>
          <a:p>
            <a:pPr algn="ctr"/>
            <a:r>
              <a:rPr lang="ru-RU" sz="5600" b="1" dirty="0" smtClean="0"/>
              <a:t>И Н С Т Р У К Ц И Я</a:t>
            </a:r>
            <a:endParaRPr lang="ru-RU" sz="5600" dirty="0" smtClean="0"/>
          </a:p>
          <a:p>
            <a:pPr algn="ctr"/>
            <a:r>
              <a:rPr lang="ru-RU" sz="5600" b="1" dirty="0" smtClean="0"/>
              <a:t>по охране труда при работе на учебно-опытном участке</a:t>
            </a:r>
            <a:endParaRPr lang="ru-RU" sz="5600" dirty="0" smtClean="0"/>
          </a:p>
          <a:p>
            <a:pPr algn="ctr"/>
            <a:r>
              <a:rPr lang="ru-RU" sz="5600" b="1" dirty="0" smtClean="0"/>
              <a:t>ИОТ- 012-2004</a:t>
            </a:r>
            <a:endParaRPr lang="ru-RU" sz="5600" dirty="0" smtClean="0"/>
          </a:p>
          <a:p>
            <a:r>
              <a:rPr lang="ru-RU" sz="5600" dirty="0" smtClean="0"/>
              <a:t>		 				</a:t>
            </a:r>
          </a:p>
          <a:p>
            <a:r>
              <a:rPr lang="ru-RU" sz="5600" dirty="0" smtClean="0"/>
              <a:t>				</a:t>
            </a:r>
            <a:r>
              <a:rPr lang="ru-RU" sz="5600" b="1" dirty="0" smtClean="0"/>
              <a:t>1.Общие требования безопасности</a:t>
            </a:r>
            <a:endParaRPr lang="ru-RU" sz="5600" dirty="0" smtClean="0"/>
          </a:p>
          <a:p>
            <a:r>
              <a:rPr lang="ru-RU" sz="5600" b="1" dirty="0" smtClean="0"/>
              <a:t>          </a:t>
            </a:r>
            <a:r>
              <a:rPr lang="ru-RU" sz="5600" dirty="0" smtClean="0"/>
              <a:t>1.1.</a:t>
            </a:r>
            <a:r>
              <a:rPr lang="ru-RU" sz="5600" b="1" dirty="0" smtClean="0"/>
              <a:t>	</a:t>
            </a:r>
            <a:r>
              <a:rPr lang="ru-RU" sz="5600" dirty="0" smtClean="0"/>
              <a:t>К работе на учебно-опытном участке допускаются учащиеся с 1-го класса, прошедшие инструктаж по охране труда, медицинский осмотр и не имеющие противопоказаний по состоянию здоровья. </a:t>
            </a:r>
          </a:p>
          <a:p>
            <a:r>
              <a:rPr lang="ru-RU" sz="5600" dirty="0" smtClean="0"/>
              <a:t>          1.2.Учащиеся при работе на учебно-опытном участке должны соблюдать правила поведения,  установленные режимы труда и отдыха.</a:t>
            </a:r>
          </a:p>
          <a:p>
            <a:r>
              <a:rPr lang="ru-RU" sz="5600" dirty="0" smtClean="0"/>
              <a:t>           1.3. При работе на учебно-опытном участке возможно воздействие на учащихся следующих опасных и вредных </a:t>
            </a:r>
            <a:r>
              <a:rPr lang="ru-RU" sz="5600" dirty="0" err="1" smtClean="0"/>
              <a:t>производственныъх</a:t>
            </a:r>
            <a:r>
              <a:rPr lang="ru-RU" sz="5600" dirty="0" smtClean="0"/>
              <a:t> факторов:</a:t>
            </a:r>
          </a:p>
          <a:p>
            <a:r>
              <a:rPr lang="ru-RU" sz="5600" dirty="0" smtClean="0"/>
              <a:t>	</a:t>
            </a:r>
          </a:p>
          <a:p>
            <a:endParaRPr lang="ru-RU" sz="5600" dirty="0" smtClean="0"/>
          </a:p>
          <a:p>
            <a:endParaRPr lang="ru-RU" sz="5600" dirty="0" smtClean="0"/>
          </a:p>
          <a:p>
            <a:endParaRPr lang="ru-RU" sz="5600" dirty="0" smtClean="0"/>
          </a:p>
          <a:p>
            <a:endParaRPr lang="ru-RU" sz="5600" dirty="0" smtClean="0"/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переноска тяжестей сверх допустимой нормы;</a:t>
            </a:r>
          </a:p>
          <a:p>
            <a:r>
              <a:rPr lang="ru-RU" sz="1400" dirty="0" smtClean="0"/>
              <a:t>	-травмы при небрежном обращении с сельскохозяйственным инвентарём;</a:t>
            </a:r>
          </a:p>
          <a:p>
            <a:r>
              <a:rPr lang="ru-RU" sz="1400" dirty="0" smtClean="0"/>
              <a:t>	-</a:t>
            </a:r>
            <a:r>
              <a:rPr lang="ru-RU" sz="1400" dirty="0" err="1" smtClean="0"/>
              <a:t>травмирование</a:t>
            </a:r>
            <a:r>
              <a:rPr lang="ru-RU" sz="1400" dirty="0" smtClean="0"/>
              <a:t> рук при очистке почвы от посторонних предметов  и при прополке делянок без использования перчаток;</a:t>
            </a:r>
          </a:p>
          <a:p>
            <a:r>
              <a:rPr lang="ru-RU" sz="1400" dirty="0" smtClean="0"/>
              <a:t>	-заражение желудочно-кишечными болезнями при употреблении немытых овощей, ягод и фруктов.</a:t>
            </a:r>
          </a:p>
          <a:p>
            <a:r>
              <a:rPr lang="ru-RU" sz="1400" dirty="0" smtClean="0"/>
              <a:t>             1.4.При работе учащихся на учебно-опытном участке обязательно наличие аптечки с набором необходимых медикаментов и перевязочных средств в соответствии с установленными нормами.	</a:t>
            </a:r>
          </a:p>
          <a:p>
            <a:r>
              <a:rPr lang="ru-RU" sz="1400" dirty="0" smtClean="0"/>
              <a:t>	1.5.О каждом несчастном случае пострадавший или очевидец несчастного случая обязан немедленно сообщить учителю. При неисправности сельхозинвентаря  прекратить работу и сообщить об этом руководителю работ.</a:t>
            </a:r>
          </a:p>
          <a:p>
            <a:r>
              <a:rPr lang="ru-RU" sz="1400" dirty="0" smtClean="0"/>
              <a:t>	1.6. В процессе работы учащиеся должны соблюдать порядок</a:t>
            </a:r>
          </a:p>
          <a:p>
            <a:r>
              <a:rPr lang="ru-RU" sz="1400" dirty="0" smtClean="0"/>
              <a:t>выполнения работ, правильно применять рабочий инвентарь, соблюдать правила личной гигиены.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	1.7.Учащиеся, допустившие невыполнение или нарушение инструкции по охране труда, привлекаются к ответственности и со всеми учащимися проводится внеплановый инструктаж по охране труда.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     2.Требования безопасности перед началом работы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		</a:t>
            </a:r>
            <a:r>
              <a:rPr lang="ru-RU" sz="1400" b="1" dirty="0" smtClean="0"/>
              <a:t>.</a:t>
            </a:r>
            <a:endParaRPr lang="ru-RU" sz="1400" dirty="0" smtClean="0"/>
          </a:p>
          <a:p>
            <a:r>
              <a:rPr lang="ru-RU" sz="1400" b="1" dirty="0" smtClean="0"/>
              <a:t>	</a:t>
            </a:r>
            <a:r>
              <a:rPr lang="ru-RU" sz="1400" dirty="0" smtClean="0"/>
              <a:t>2.1.Надеть одежду и обувь, соответствующую конкретным погодным условиям и не затрудняющую движений. В жаркие солнечные дни надеть светлый головной убор. При работе по прополке делянок надеть перчатки.</a:t>
            </a:r>
          </a:p>
          <a:p>
            <a:r>
              <a:rPr lang="ru-RU" sz="1400" dirty="0" smtClean="0"/>
              <a:t>	2.2.Проверить исправность и заточку  сельскохозяйственного инвентаря.</a:t>
            </a:r>
          </a:p>
          <a:p>
            <a:r>
              <a:rPr lang="ru-RU" sz="1400" dirty="0" smtClean="0"/>
              <a:t>	2.3. Убедиться в наличии и укомплектованности медицинской аптечки.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  <a:r>
              <a:rPr lang="ru-RU" sz="2000" b="1" dirty="0" smtClean="0"/>
              <a:t>3.Требования безопасности во время работ</a:t>
            </a:r>
            <a:endParaRPr lang="ru-RU" sz="2000" dirty="0" smtClean="0"/>
          </a:p>
          <a:p>
            <a:r>
              <a:rPr lang="ru-RU" sz="2000" dirty="0" smtClean="0"/>
              <a:t>		</a:t>
            </a:r>
          </a:p>
          <a:p>
            <a:r>
              <a:rPr lang="ru-RU" sz="1400" dirty="0" smtClean="0"/>
              <a:t>              3.1.Соблюдать осторожность при работе с использованием сельскохозяйственного инвентаря, переносить его только в вертикальном положении  заостренной частью вниз. не передавать его друг другу броском, не класть на землю заостренной часть вверх, не направлять заостренной часть на себя и на своих товарищей.</a:t>
            </a:r>
          </a:p>
          <a:p>
            <a:r>
              <a:rPr lang="ru-RU" sz="1400" dirty="0" smtClean="0"/>
              <a:t>	3.2.Не использовать сельскохозяйственный инвентарь, предназначенный для взрослых. Масса любого рабочего инструмента, используемого учащимися до 10 лет, не должна превышать 400-600гр Ручки рабочего инвентаря должны быть округлыми, гладкими, без заусенцев  и трещин. прочно насажанными, немного короче и на 2-3см.  в диаметре меньше, чем для взрослых.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595536"/>
          </a:xfrm>
        </p:spPr>
        <p:txBody>
          <a:bodyPr>
            <a:normAutofit/>
          </a:bodyPr>
          <a:lstStyle/>
          <a:p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472608"/>
          </a:xfrm>
        </p:spPr>
        <p:txBody>
          <a:bodyPr>
            <a:noAutofit/>
          </a:bodyPr>
          <a:lstStyle/>
          <a:p>
            <a:r>
              <a:rPr lang="ru-RU" sz="2000" dirty="0" smtClean="0"/>
              <a:t>.        </a:t>
            </a:r>
            <a:r>
              <a:rPr lang="ru-RU" sz="1400" dirty="0" smtClean="0"/>
              <a:t>3.3.При переноске земли, воды, удобрений и пр. не превышать предельно допустимую норму переноски тяжестей для учащихся:</a:t>
            </a:r>
          </a:p>
          <a:p>
            <a:r>
              <a:rPr lang="ru-RU" sz="1400" dirty="0" smtClean="0"/>
              <a:t>	- для учащихся начальных классов  не более 3-х кг.</a:t>
            </a:r>
          </a:p>
          <a:p>
            <a:r>
              <a:rPr lang="ru-RU" sz="1400" dirty="0" smtClean="0"/>
              <a:t>	- для учащихся :                                    14 лет-девушки - 3кг.; юноши-6кг</a:t>
            </a:r>
          </a:p>
          <a:p>
            <a:r>
              <a:rPr lang="ru-RU" sz="1400" dirty="0" smtClean="0"/>
              <a:t>				15лет	-девушки-4кг.;  юноши-7кг.</a:t>
            </a:r>
          </a:p>
          <a:p>
            <a:r>
              <a:rPr lang="ru-RU" sz="1400" dirty="0" smtClean="0"/>
              <a:t>				16лет-девушки-5кг.;  юноши-11кг.</a:t>
            </a:r>
          </a:p>
          <a:p>
            <a:r>
              <a:rPr lang="ru-RU" sz="1400" dirty="0" smtClean="0"/>
              <a:t>				17лет-девушки-6кг.;  юноши-13кг.</a:t>
            </a:r>
          </a:p>
          <a:p>
            <a:r>
              <a:rPr lang="ru-RU" sz="1400" dirty="0" smtClean="0"/>
              <a:t>              3.4.Для предотвращения быстрого переутомления необходимо чередовать виды работ, а также каждые 45мин. работы делать перерыв  на 15мин. для активного отдыха.	</a:t>
            </a:r>
          </a:p>
          <a:p>
            <a:r>
              <a:rPr lang="ru-RU" sz="1400" dirty="0" smtClean="0"/>
              <a:t>	</a:t>
            </a:r>
          </a:p>
          <a:p>
            <a:r>
              <a:rPr lang="ru-RU" sz="1400" dirty="0" smtClean="0"/>
              <a:t>	3.5.Очистку почвы от посторонних предметов(камней, осколков стекла, кусков металла и пр.) производить только с помощью лопат, граблей и другого инвентаря, не собирать их незащищёнными руками.</a:t>
            </a:r>
          </a:p>
          <a:p>
            <a:r>
              <a:rPr lang="ru-RU" sz="1400" dirty="0" smtClean="0"/>
              <a:t>	3.6.При прополке делянок во избежание порезов рук работать только в перчатках.</a:t>
            </a:r>
          </a:p>
          <a:p>
            <a:r>
              <a:rPr lang="ru-RU" sz="1400" dirty="0" smtClean="0"/>
              <a:t>	3.7.Во избежание заражения желудочно-кишечными болезнями не употреблять немытые корнеплоды, овощи, фрукты и ягоды.</a:t>
            </a:r>
          </a:p>
          <a:p>
            <a:r>
              <a:rPr lang="ru-RU" sz="1400" dirty="0" smtClean="0"/>
              <a:t>	3.8.Запрещается какая-либо работа учащихся с ядохимикатами, инсектицидами и гербицидами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4.Требования безопасности в аварийных ситуациях.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. </a:t>
            </a:r>
          </a:p>
          <a:p>
            <a:r>
              <a:rPr lang="ru-RU" sz="1400" dirty="0" smtClean="0"/>
              <a:t>		</a:t>
            </a:r>
          </a:p>
          <a:p>
            <a:r>
              <a:rPr lang="ru-RU" sz="1400" b="1" dirty="0" smtClean="0"/>
              <a:t>	</a:t>
            </a:r>
            <a:r>
              <a:rPr lang="ru-RU" sz="1400" dirty="0" smtClean="0"/>
              <a:t>4.1.При  выходе из строя сельскохозяйственного инвентаря или его </a:t>
            </a:r>
            <a:r>
              <a:rPr lang="ru-RU" sz="1400" dirty="0" err="1" smtClean="0"/>
              <a:t>затуплении</a:t>
            </a:r>
            <a:r>
              <a:rPr lang="ru-RU" sz="1400" dirty="0" smtClean="0"/>
              <a:t> прекратить работу и сообщить об этом руководителю работ.</a:t>
            </a:r>
          </a:p>
          <a:p>
            <a:r>
              <a:rPr lang="ru-RU" sz="1400" dirty="0" smtClean="0"/>
              <a:t>	4.2.При получении травмы сообщить об этом руководителю работ, который должен оказать первую помощь пострадавшему, сообщить администрации учреждения. при необходимости отправить пострадавшего в ближайшее лечебное учреждение.</a:t>
            </a:r>
          </a:p>
          <a:p>
            <a:r>
              <a:rPr lang="ru-RU" sz="1400" dirty="0" smtClean="0"/>
              <a:t>.</a:t>
            </a:r>
          </a:p>
          <a:p>
            <a:r>
              <a:rPr lang="ru-RU" sz="1400" dirty="0" smtClean="0"/>
              <a:t>		</a:t>
            </a:r>
            <a:r>
              <a:rPr lang="ru-RU" sz="1400" b="1" dirty="0" smtClean="0"/>
              <a:t>5. Требования безопасности по окончании работы.</a:t>
            </a:r>
            <a:endParaRPr lang="ru-RU" sz="1400" dirty="0" smtClean="0"/>
          </a:p>
          <a:p>
            <a:r>
              <a:rPr lang="ru-RU" sz="1400" b="1" dirty="0" smtClean="0"/>
              <a:t>	</a:t>
            </a:r>
            <a:r>
              <a:rPr lang="ru-RU" sz="1400" dirty="0" smtClean="0"/>
              <a:t>5.1.Очистить и сдать на хранение сельскохозяйственный инвентарь.</a:t>
            </a:r>
          </a:p>
          <a:p>
            <a:r>
              <a:rPr lang="ru-RU" sz="1400" dirty="0" smtClean="0"/>
              <a:t>	5.2. Тщательно вымыть руки с мылом и принять душ.</a:t>
            </a:r>
          </a:p>
          <a:p>
            <a:r>
              <a:rPr lang="ru-RU" sz="1400" dirty="0" smtClean="0"/>
              <a:t> 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Материально-техническая оснащенность пришкольного участка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 </a:t>
            </a:r>
            <a:r>
              <a:rPr lang="ru-RU" sz="1400" b="1" dirty="0" smtClean="0"/>
              <a:t> Пришкольный участок нашей школы имеет площадь 0,4га, а также включает дополнительную площадь пришкольных цветников и газонов. </a:t>
            </a:r>
            <a:endParaRPr lang="ru-RU" sz="1400" b="1" dirty="0" smtClean="0"/>
          </a:p>
          <a:p>
            <a:r>
              <a:rPr lang="ru-RU" sz="1400" b="1" dirty="0" smtClean="0"/>
              <a:t>Он </a:t>
            </a:r>
            <a:r>
              <a:rPr lang="ru-RU" sz="1400" b="1" dirty="0" smtClean="0"/>
              <a:t>имеет следующие отделы: </a:t>
            </a:r>
            <a:endParaRPr lang="ru-RU" sz="1400" b="1" dirty="0" smtClean="0"/>
          </a:p>
          <a:p>
            <a:r>
              <a:rPr lang="ru-RU" sz="1400" b="1" dirty="0" smtClean="0"/>
              <a:t>1</a:t>
            </a:r>
            <a:r>
              <a:rPr lang="ru-RU" sz="1400" b="1" dirty="0" smtClean="0"/>
              <a:t>. Производственный отдел. </a:t>
            </a:r>
            <a:endParaRPr lang="ru-RU" sz="1400" b="1" dirty="0" smtClean="0"/>
          </a:p>
          <a:p>
            <a:r>
              <a:rPr lang="ru-RU" sz="1400" b="1" dirty="0" smtClean="0"/>
              <a:t>2</a:t>
            </a:r>
            <a:r>
              <a:rPr lang="ru-RU" sz="1400" b="1" dirty="0" smtClean="0"/>
              <a:t>. Овощной отдел. </a:t>
            </a:r>
            <a:endParaRPr lang="ru-RU" sz="1400" b="1" dirty="0" smtClean="0"/>
          </a:p>
          <a:p>
            <a:r>
              <a:rPr lang="ru-RU" sz="1400" b="1" dirty="0" smtClean="0"/>
              <a:t>3</a:t>
            </a:r>
            <a:r>
              <a:rPr lang="ru-RU" sz="1400" b="1" dirty="0" smtClean="0"/>
              <a:t>. Плодово-ягодный отдел. </a:t>
            </a:r>
            <a:endParaRPr lang="ru-RU" sz="1400" b="1" dirty="0" smtClean="0"/>
          </a:p>
          <a:p>
            <a:r>
              <a:rPr lang="ru-RU" sz="1400" b="1" dirty="0" smtClean="0"/>
              <a:t>4</a:t>
            </a:r>
            <a:r>
              <a:rPr lang="ru-RU" sz="1400" b="1" dirty="0" smtClean="0"/>
              <a:t>. Цветочный отдел. </a:t>
            </a:r>
            <a:endParaRPr lang="ru-RU" sz="1400" b="1" dirty="0" smtClean="0"/>
          </a:p>
          <a:p>
            <a:r>
              <a:rPr lang="ru-RU" sz="1400" b="1" dirty="0" smtClean="0"/>
              <a:t>5</a:t>
            </a:r>
            <a:r>
              <a:rPr lang="ru-RU" sz="1400" b="1" dirty="0" smtClean="0"/>
              <a:t>. Отдел биологии, включающий в себя 4 участка: - участок лекарственных растений; - участок генетики; - участок морфологии; - участок систематики. </a:t>
            </a:r>
            <a:endParaRPr lang="ru-RU" sz="1400" b="1" dirty="0" smtClean="0"/>
          </a:p>
          <a:p>
            <a:r>
              <a:rPr lang="ru-RU" sz="1400" b="1" dirty="0" smtClean="0"/>
              <a:t>6</a:t>
            </a:r>
            <a:r>
              <a:rPr lang="ru-RU" sz="1400" b="1" dirty="0" smtClean="0"/>
              <a:t>. Отдел экологии. </a:t>
            </a:r>
            <a:endParaRPr lang="ru-RU" sz="1400" b="1" dirty="0" smtClean="0"/>
          </a:p>
          <a:p>
            <a:r>
              <a:rPr lang="ru-RU" sz="1400" b="1" dirty="0" smtClean="0"/>
              <a:t>7</a:t>
            </a:r>
            <a:r>
              <a:rPr lang="ru-RU" sz="1400" b="1" dirty="0" smtClean="0"/>
              <a:t>. </a:t>
            </a:r>
            <a:r>
              <a:rPr lang="ru-RU" sz="1400" b="1" dirty="0" smtClean="0"/>
              <a:t>Отдел начальных классов. 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Теплица и парники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пришкольном участке имеется </a:t>
            </a:r>
            <a:r>
              <a:rPr lang="ru-RU" dirty="0" smtClean="0"/>
              <a:t>м</a:t>
            </a:r>
            <a:r>
              <a:rPr lang="ru-RU" dirty="0" smtClean="0"/>
              <a:t>аленькая теплица и парник размером 8 кв. м.</a:t>
            </a:r>
          </a:p>
          <a:p>
            <a:r>
              <a:rPr lang="ru-RU" dirty="0" smtClean="0"/>
              <a:t>Назначение теплицы –выращивание посадочного материала цветковых  растений и овощных культур.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Материально-техническая оснащенность пришкольного участка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Хозяйственные </a:t>
            </a:r>
            <a:r>
              <a:rPr lang="ru-RU" b="1" dirty="0" smtClean="0"/>
              <a:t>постройки</a:t>
            </a:r>
            <a:r>
              <a:rPr lang="ru-RU" dirty="0" smtClean="0"/>
              <a:t>: отдельно стоящее подсобное помещение для       хранения сельхозинвентаря и овощехранилище;</a:t>
            </a:r>
          </a:p>
          <a:p>
            <a:r>
              <a:rPr lang="ru-RU" b="1" dirty="0" smtClean="0"/>
              <a:t>Инвентарь: </a:t>
            </a:r>
            <a:endParaRPr lang="ru-RU" dirty="0" smtClean="0"/>
          </a:p>
          <a:p>
            <a:r>
              <a:rPr lang="ru-RU" dirty="0" smtClean="0"/>
              <a:t>Грабли  –  10 шт.</a:t>
            </a:r>
          </a:p>
          <a:p>
            <a:r>
              <a:rPr lang="ru-RU" dirty="0" smtClean="0"/>
              <a:t>Лопаты  штыковые   –  10 шт.</a:t>
            </a:r>
          </a:p>
          <a:p>
            <a:r>
              <a:rPr lang="ru-RU" dirty="0" smtClean="0"/>
              <a:t>Лопаты совковые  –  2 шт.</a:t>
            </a:r>
          </a:p>
          <a:p>
            <a:r>
              <a:rPr lang="ru-RU" dirty="0" smtClean="0"/>
              <a:t>Лейки  –  9 шт.</a:t>
            </a:r>
          </a:p>
          <a:p>
            <a:r>
              <a:rPr lang="ru-RU" dirty="0" smtClean="0"/>
              <a:t>Ведра  3 литра – 5 шт.</a:t>
            </a:r>
          </a:p>
          <a:p>
            <a:r>
              <a:rPr lang="ru-RU" dirty="0" smtClean="0"/>
              <a:t>Ведра  7  литров – 5 шт.</a:t>
            </a:r>
          </a:p>
          <a:p>
            <a:r>
              <a:rPr lang="ru-RU" dirty="0" smtClean="0"/>
              <a:t>Ведра  10  литров – 2 шт.</a:t>
            </a:r>
          </a:p>
          <a:p>
            <a:r>
              <a:rPr lang="ru-RU" dirty="0" smtClean="0"/>
              <a:t>Мотыги  –  10 шт.</a:t>
            </a:r>
          </a:p>
          <a:p>
            <a:r>
              <a:rPr lang="ru-RU" dirty="0" smtClean="0"/>
              <a:t>Рыхлители  –  2 шт.</a:t>
            </a:r>
          </a:p>
          <a:p>
            <a:r>
              <a:rPr lang="ru-RU" dirty="0" smtClean="0"/>
              <a:t>Секаторы  –  2 шт.</a:t>
            </a:r>
          </a:p>
          <a:p>
            <a:r>
              <a:rPr lang="ru-RU" dirty="0" smtClean="0"/>
              <a:t>Опрыскиватель  –  1 шт.</a:t>
            </a:r>
          </a:p>
          <a:p>
            <a:r>
              <a:rPr lang="ru-RU" dirty="0" smtClean="0"/>
              <a:t>Носилки для мусора  –  1 шт.</a:t>
            </a:r>
          </a:p>
          <a:p>
            <a:r>
              <a:rPr lang="ru-RU" dirty="0" smtClean="0"/>
              <a:t>Шланги для полива  –  50м.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smtClean="0"/>
              <a:t>Водоснабжение.  </a:t>
            </a:r>
            <a:r>
              <a:rPr lang="ru-RU" sz="2000" dirty="0" smtClean="0"/>
              <a:t>метеорологическая  станция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Водоснабжение </a:t>
            </a:r>
            <a:r>
              <a:rPr lang="ru-RU" dirty="0" err="1" smtClean="0"/>
              <a:t>колодецное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214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Инструкции по технике безопасности при  работе с сельскохозяйственными орудиям</vt:lpstr>
      <vt:lpstr>Слайд 2</vt:lpstr>
      <vt:lpstr>     2.Требования безопасности перед началом работы</vt:lpstr>
      <vt:lpstr>Слайд 4</vt:lpstr>
      <vt:lpstr>4.Требования безопасности в аварийных ситуациях.</vt:lpstr>
      <vt:lpstr>Материально-техническая оснащенность пришкольного участка </vt:lpstr>
      <vt:lpstr>Теплица и парники</vt:lpstr>
      <vt:lpstr>Материально-техническая оснащенность пришкольного участка </vt:lpstr>
      <vt:lpstr>Водоснабжение.  метеорологическая  станция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Инструкции по технике безопасности при  работе с сельскохозяйственными орудиями</dc:title>
  <dc:creator>Дамир</dc:creator>
  <cp:lastModifiedBy>Дамир</cp:lastModifiedBy>
  <cp:revision>11</cp:revision>
  <dcterms:created xsi:type="dcterms:W3CDTF">2012-09-18T17:32:21Z</dcterms:created>
  <dcterms:modified xsi:type="dcterms:W3CDTF">2012-09-18T19:34:29Z</dcterms:modified>
</cp:coreProperties>
</file>