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67" r:id="rId5"/>
    <p:sldId id="258" r:id="rId6"/>
    <p:sldId id="266" r:id="rId7"/>
    <p:sldId id="268" r:id="rId8"/>
    <p:sldId id="269" r:id="rId9"/>
    <p:sldId id="270" r:id="rId10"/>
    <p:sldId id="259" r:id="rId11"/>
    <p:sldId id="272" r:id="rId12"/>
    <p:sldId id="273" r:id="rId13"/>
    <p:sldId id="274" r:id="rId14"/>
    <p:sldId id="275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0099"/>
    <a:srgbClr val="0066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 autoAdjust="0"/>
  </p:normalViewPr>
  <p:slideViewPr>
    <p:cSldViewPr>
      <p:cViewPr varScale="1">
        <p:scale>
          <a:sx n="75" d="100"/>
          <a:sy n="75" d="100"/>
        </p:scale>
        <p:origin x="-81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69654" y="1000108"/>
            <a:ext cx="6604693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Игровые </a:t>
            </a:r>
          </a:p>
          <a:p>
            <a:pPr algn="ctr"/>
            <a:r>
              <a:rPr lang="ru-RU" sz="8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технологии </a:t>
            </a:r>
            <a:endParaRPr lang="ru-RU" sz="80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3308346" y="5296271"/>
            <a:ext cx="54401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mic Sans MS" pitchFamily="66" charset="0"/>
                <a:ea typeface="Times New Roman" pitchFamily="18" charset="0"/>
              </a:rPr>
              <a:t>Игра - вечная школа поведения.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omic Sans MS" pitchFamily="66" charset="0"/>
              <a:ea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mic Sans MS" pitchFamily="66" charset="0"/>
                <a:ea typeface="Times New Roman" pitchFamily="18" charset="0"/>
              </a:rPr>
              <a:t>К. Гросс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5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4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2849" y="692696"/>
            <a:ext cx="8318303" cy="41549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Игровые </a:t>
            </a:r>
          </a:p>
          <a:p>
            <a:pPr algn="ctr"/>
            <a:r>
              <a:rPr lang="ru-RU" sz="66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технологии </a:t>
            </a:r>
          </a:p>
          <a:p>
            <a:pPr algn="ctr"/>
            <a:r>
              <a:rPr lang="ru-RU" sz="66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в младшем</a:t>
            </a:r>
          </a:p>
          <a:p>
            <a:pPr algn="ctr"/>
            <a:r>
              <a:rPr lang="ru-RU" sz="6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школьном возрасте</a:t>
            </a:r>
            <a:endParaRPr lang="ru-RU" sz="66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95627" y="116632"/>
            <a:ext cx="53527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Игровая модель: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06" y="1268760"/>
            <a:ext cx="892971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4300" b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4300" b="1" dirty="0" smtClean="0">
                <a:solidFill>
                  <a:srgbClr val="000099"/>
                </a:solidFill>
                <a:latin typeface="Comic Sans MS" pitchFamily="66" charset="0"/>
              </a:rPr>
              <a:t>проблемная ситуация;</a:t>
            </a:r>
            <a:endParaRPr lang="ru-RU" sz="4300" b="1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4300" b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4300" b="1" dirty="0" smtClean="0">
                <a:solidFill>
                  <a:srgbClr val="000099"/>
                </a:solidFill>
                <a:latin typeface="Comic Sans MS" pitchFamily="66" charset="0"/>
              </a:rPr>
              <a:t>игровое моделирование;</a:t>
            </a:r>
            <a:endParaRPr lang="ru-RU" sz="4300" b="1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4300" b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4300" b="1" dirty="0" smtClean="0">
                <a:solidFill>
                  <a:srgbClr val="000099"/>
                </a:solidFill>
                <a:latin typeface="Comic Sans MS" pitchFamily="66" charset="0"/>
              </a:rPr>
              <a:t>условно-игровой план;</a:t>
            </a:r>
          </a:p>
          <a:p>
            <a:pPr algn="ctr">
              <a:buFont typeface="Arial" pitchFamily="34" charset="0"/>
              <a:buChar char="•"/>
            </a:pPr>
            <a:r>
              <a:rPr lang="ru-RU" sz="4300" b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4300" b="1" dirty="0" smtClean="0">
                <a:solidFill>
                  <a:srgbClr val="000099"/>
                </a:solidFill>
                <a:latin typeface="Comic Sans MS" pitchFamily="66" charset="0"/>
              </a:rPr>
              <a:t>итоги – обсуждение </a:t>
            </a:r>
          </a:p>
          <a:p>
            <a:pPr algn="ctr"/>
            <a:r>
              <a:rPr lang="ru-RU" sz="4300" b="1" dirty="0" smtClean="0">
                <a:solidFill>
                  <a:srgbClr val="000099"/>
                </a:solidFill>
                <a:latin typeface="Comic Sans MS" pitchFamily="66" charset="0"/>
              </a:rPr>
              <a:t>игрового действия</a:t>
            </a:r>
            <a:r>
              <a:rPr lang="ru-RU" sz="4300" b="1" dirty="0" smtClean="0">
                <a:solidFill>
                  <a:srgbClr val="000099"/>
                </a:solidFill>
                <a:latin typeface="Comic Sans MS" pitchFamily="66" charset="0"/>
              </a:rPr>
              <a:t>.</a:t>
            </a:r>
            <a:endParaRPr lang="ru-RU" sz="4300" b="1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pPr algn="ctr"/>
            <a:endParaRPr lang="ru-RU" sz="4300" b="1" dirty="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778" y="5160094"/>
            <a:ext cx="89297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Игровой сюжет развивается параллельно основному содержанию обучения. </a:t>
            </a:r>
            <a:endParaRPr lang="ru-RU" sz="3200" b="1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2849" y="692696"/>
            <a:ext cx="8318303" cy="517064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Игровые </a:t>
            </a:r>
          </a:p>
          <a:p>
            <a:pPr algn="ctr"/>
            <a:r>
              <a:rPr lang="ru-RU" sz="66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технологии </a:t>
            </a:r>
          </a:p>
          <a:p>
            <a:pPr algn="ctr"/>
            <a:r>
              <a:rPr lang="ru-RU" sz="66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в среднем </a:t>
            </a:r>
          </a:p>
          <a:p>
            <a:pPr algn="ctr"/>
            <a:r>
              <a:rPr lang="ru-RU" sz="66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и старшем</a:t>
            </a:r>
          </a:p>
          <a:p>
            <a:pPr algn="ctr"/>
            <a:r>
              <a:rPr lang="ru-RU" sz="6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школьном возрасте</a:t>
            </a:r>
            <a:endParaRPr lang="ru-RU" sz="66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95627" y="116632"/>
            <a:ext cx="53527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Игровая модель: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06" y="1196752"/>
            <a:ext cx="892971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4000" b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4000" b="1" dirty="0" smtClean="0">
                <a:solidFill>
                  <a:srgbClr val="000099"/>
                </a:solidFill>
                <a:latin typeface="Comic Sans MS" pitchFamily="66" charset="0"/>
              </a:rPr>
              <a:t>создание собственного мира;</a:t>
            </a:r>
            <a:endParaRPr lang="ru-RU" sz="4000" b="1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4000" b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4000" b="1" dirty="0" smtClean="0">
                <a:solidFill>
                  <a:srgbClr val="000099"/>
                </a:solidFill>
                <a:latin typeface="Comic Sans MS" pitchFamily="66" charset="0"/>
              </a:rPr>
              <a:t>драматизация;</a:t>
            </a:r>
            <a:endParaRPr lang="ru-RU" sz="4000" b="1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4000" b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4000" b="1" dirty="0" smtClean="0">
                <a:solidFill>
                  <a:srgbClr val="000099"/>
                </a:solidFill>
                <a:latin typeface="Comic Sans MS" pitchFamily="66" charset="0"/>
              </a:rPr>
              <a:t>внутренние традиции группы;</a:t>
            </a:r>
          </a:p>
          <a:p>
            <a:pPr algn="ctr">
              <a:buFont typeface="Arial" pitchFamily="34" charset="0"/>
              <a:buChar char="•"/>
            </a:pPr>
            <a:r>
              <a:rPr lang="ru-RU" sz="4000" b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4000" b="1" dirty="0" smtClean="0">
                <a:solidFill>
                  <a:srgbClr val="000099"/>
                </a:solidFill>
                <a:latin typeface="Comic Sans MS" pitchFamily="66" charset="0"/>
              </a:rPr>
              <a:t>постоянное распределение ролей;</a:t>
            </a:r>
          </a:p>
          <a:p>
            <a:pPr algn="ctr">
              <a:buFont typeface="Arial" pitchFamily="34" charset="0"/>
              <a:buChar char="•"/>
            </a:pPr>
            <a:r>
              <a:rPr lang="ru-RU" sz="4000" b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4000" b="1" dirty="0" smtClean="0">
                <a:solidFill>
                  <a:srgbClr val="000099"/>
                </a:solidFill>
                <a:latin typeface="Comic Sans MS" pitchFamily="66" charset="0"/>
              </a:rPr>
              <a:t>мастерство – играть лучше остальных.</a:t>
            </a:r>
            <a:endParaRPr lang="ru-RU" sz="4000" b="1" dirty="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778" y="5796553"/>
            <a:ext cx="8929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Общение – основной вид деятельности. </a:t>
            </a:r>
            <a:endParaRPr lang="ru-RU" sz="3200" b="1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2008" y="989434"/>
            <a:ext cx="896448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Помните</a:t>
            </a:r>
            <a:r>
              <a:rPr lang="ru-RU" sz="3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что ребенок приобретает знания посредством игр и воображения. Игра — </a:t>
            </a:r>
            <a:r>
              <a:rPr lang="ru-RU" sz="3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это способ </a:t>
            </a:r>
            <a:r>
              <a:rPr lang="ru-RU" sz="3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приобретения навыков, присущих взрослым людям. Детские игры, по </a:t>
            </a:r>
            <a:r>
              <a:rPr lang="ru-RU" sz="3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существу, могут </a:t>
            </a:r>
            <a:r>
              <a:rPr lang="ru-RU" sz="3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быть приравнены к работе и учебе</a:t>
            </a:r>
            <a:r>
              <a:rPr lang="ru-RU" sz="3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ru-RU" sz="34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2008" y="4923165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(из книги </a:t>
            </a:r>
            <a:r>
              <a:rPr lang="ru-RU" sz="28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Бретт</a:t>
            </a:r>
            <a:r>
              <a:rPr lang="ru-RU" sz="2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8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Дорис</a:t>
            </a:r>
            <a:r>
              <a:rPr lang="ru-RU" sz="2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</a:p>
          <a:p>
            <a:pPr algn="r"/>
            <a:r>
              <a:rPr lang="ru-RU" sz="2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«Жила была девочка похожая на тебя»)</a:t>
            </a:r>
            <a:endParaRPr lang="ru-RU" sz="28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02517" y="1000108"/>
            <a:ext cx="6538971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СПАСИБО </a:t>
            </a:r>
          </a:p>
          <a:p>
            <a:pPr algn="ctr"/>
            <a:r>
              <a:rPr lang="ru-RU" sz="8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ЗА </a:t>
            </a:r>
          </a:p>
          <a:p>
            <a:pPr algn="ctr"/>
            <a:r>
              <a:rPr lang="ru-RU" sz="8000" b="1" spc="5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ВНИМАНИЕ</a:t>
            </a:r>
            <a:r>
              <a:rPr lang="ru-RU" sz="8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!</a:t>
            </a:r>
            <a:endParaRPr lang="ru-RU" sz="80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06" y="642918"/>
            <a:ext cx="892971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Игра</a:t>
            </a:r>
            <a:r>
              <a:rPr lang="ru-RU" sz="4300" b="1" dirty="0" smtClean="0">
                <a:solidFill>
                  <a:srgbClr val="000099"/>
                </a:solidFill>
                <a:latin typeface="Comic Sans MS" pitchFamily="66" charset="0"/>
              </a:rPr>
              <a:t> – вид деятельности </a:t>
            </a:r>
          </a:p>
          <a:p>
            <a:pPr algn="ctr"/>
            <a:r>
              <a:rPr lang="ru-RU" sz="4300" b="1" dirty="0" smtClean="0">
                <a:solidFill>
                  <a:srgbClr val="000099"/>
                </a:solidFill>
                <a:latin typeface="Comic Sans MS" pitchFamily="66" charset="0"/>
              </a:rPr>
              <a:t>в условиях ситуаций, направленных на </a:t>
            </a:r>
          </a:p>
          <a:p>
            <a:pPr algn="ctr"/>
            <a:r>
              <a:rPr lang="ru-RU" sz="4300" b="1" dirty="0" smtClean="0">
                <a:solidFill>
                  <a:srgbClr val="000099"/>
                </a:solidFill>
                <a:latin typeface="Comic Sans MS" pitchFamily="66" charset="0"/>
              </a:rPr>
              <a:t>воссоздание и усвоение общественного опыта, </a:t>
            </a:r>
          </a:p>
          <a:p>
            <a:pPr algn="ctr"/>
            <a:r>
              <a:rPr lang="ru-RU" sz="4300" b="1" dirty="0" smtClean="0">
                <a:solidFill>
                  <a:srgbClr val="000099"/>
                </a:solidFill>
                <a:latin typeface="Comic Sans MS" pitchFamily="66" charset="0"/>
              </a:rPr>
              <a:t>в котором складывается </a:t>
            </a:r>
          </a:p>
          <a:p>
            <a:pPr algn="ctr"/>
            <a:r>
              <a:rPr lang="ru-RU" sz="4300" b="1" dirty="0" smtClean="0">
                <a:solidFill>
                  <a:srgbClr val="000099"/>
                </a:solidFill>
                <a:latin typeface="Comic Sans MS" pitchFamily="66" charset="0"/>
              </a:rPr>
              <a:t>и совершенствуется самоуправление поведением.</a:t>
            </a:r>
            <a:endParaRPr lang="ru-RU" sz="4300" b="1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06" y="188640"/>
            <a:ext cx="8929718" cy="6074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Игровые педагогические технологии</a:t>
            </a:r>
            <a:r>
              <a:rPr lang="ru-RU" sz="4400" b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4400" b="1" dirty="0" smtClean="0">
                <a:solidFill>
                  <a:srgbClr val="000099"/>
                </a:solidFill>
                <a:latin typeface="Comic Sans MS" pitchFamily="66" charset="0"/>
              </a:rPr>
              <a:t>– </a:t>
            </a:r>
            <a:endParaRPr lang="ru-RU" sz="4400" b="1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ru-RU" sz="4400" b="1" dirty="0" smtClean="0">
                <a:solidFill>
                  <a:srgbClr val="000099"/>
                </a:solidFill>
                <a:latin typeface="Comic Sans MS" pitchFamily="66" charset="0"/>
              </a:rPr>
              <a:t>группа методов и приемов организации педагогического процесса в форме различных педагогических игр.</a:t>
            </a:r>
            <a:endParaRPr lang="ru-RU" sz="4400" b="1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69111"/>
            <a:ext cx="87129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Основные направления реализации игровых приемов и ситуаций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при урочной форме занятий: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778" y="1916832"/>
            <a:ext cx="892971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3000" b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3000" b="1" u="sng" dirty="0" smtClean="0">
                <a:solidFill>
                  <a:srgbClr val="000099"/>
                </a:solidFill>
                <a:latin typeface="Comic Sans MS" pitchFamily="66" charset="0"/>
              </a:rPr>
              <a:t>дидактическая цель </a:t>
            </a:r>
          </a:p>
          <a:p>
            <a:pPr algn="ctr"/>
            <a:r>
              <a:rPr lang="ru-RU" sz="3000" b="1" dirty="0" smtClean="0">
                <a:solidFill>
                  <a:srgbClr val="000099"/>
                </a:solidFill>
                <a:latin typeface="Comic Sans MS" pitchFamily="66" charset="0"/>
              </a:rPr>
              <a:t>ставится в форме игровой задачи;</a:t>
            </a:r>
            <a:endParaRPr lang="ru-RU" sz="3000" b="1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000" b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3000" b="1" u="sng" dirty="0" smtClean="0">
                <a:solidFill>
                  <a:srgbClr val="000099"/>
                </a:solidFill>
                <a:latin typeface="Comic Sans MS" pitchFamily="66" charset="0"/>
              </a:rPr>
              <a:t>учебная деятельность </a:t>
            </a:r>
          </a:p>
          <a:p>
            <a:pPr algn="ctr"/>
            <a:r>
              <a:rPr lang="ru-RU" sz="3000" b="1" dirty="0" smtClean="0">
                <a:solidFill>
                  <a:srgbClr val="000099"/>
                </a:solidFill>
                <a:latin typeface="Comic Sans MS" pitchFamily="66" charset="0"/>
              </a:rPr>
              <a:t>подчиняется правилам игры;</a:t>
            </a:r>
            <a:endParaRPr lang="ru-RU" sz="3000" b="1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000" b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3000" b="1" u="sng" dirty="0" smtClean="0">
                <a:solidFill>
                  <a:srgbClr val="000099"/>
                </a:solidFill>
                <a:latin typeface="Comic Sans MS" pitchFamily="66" charset="0"/>
              </a:rPr>
              <a:t>учебный материал </a:t>
            </a:r>
          </a:p>
          <a:p>
            <a:pPr algn="ctr"/>
            <a:r>
              <a:rPr lang="ru-RU" sz="3000" b="1" dirty="0" smtClean="0">
                <a:solidFill>
                  <a:srgbClr val="000099"/>
                </a:solidFill>
                <a:latin typeface="Comic Sans MS" pitchFamily="66" charset="0"/>
              </a:rPr>
              <a:t>используется в качестве ее средства</a:t>
            </a:r>
            <a:r>
              <a:rPr lang="ru-RU" sz="3000" b="1" dirty="0" smtClean="0">
                <a:solidFill>
                  <a:srgbClr val="000099"/>
                </a:solidFill>
                <a:latin typeface="Comic Sans MS" pitchFamily="66" charset="0"/>
              </a:rPr>
              <a:t>;</a:t>
            </a:r>
          </a:p>
          <a:p>
            <a:pPr algn="ctr">
              <a:buFont typeface="Arial" pitchFamily="34" charset="0"/>
              <a:buChar char="•"/>
            </a:pPr>
            <a:r>
              <a:rPr lang="ru-RU" sz="3000" b="1" u="sng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3000" b="1" u="sng" dirty="0" smtClean="0">
                <a:solidFill>
                  <a:srgbClr val="000099"/>
                </a:solidFill>
                <a:latin typeface="Comic Sans MS" pitchFamily="66" charset="0"/>
              </a:rPr>
              <a:t>элемент соревнования </a:t>
            </a:r>
          </a:p>
          <a:p>
            <a:pPr algn="ctr"/>
            <a:r>
              <a:rPr lang="ru-RU" sz="3000" b="1" dirty="0" smtClean="0">
                <a:solidFill>
                  <a:srgbClr val="000099"/>
                </a:solidFill>
                <a:latin typeface="Comic Sans MS" pitchFamily="66" charset="0"/>
              </a:rPr>
              <a:t>как дидактическая задача</a:t>
            </a:r>
            <a:endParaRPr lang="ru-RU" sz="3000" b="1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000" b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3000" b="1" u="sng" dirty="0" smtClean="0">
                <a:solidFill>
                  <a:srgbClr val="000099"/>
                </a:solidFill>
                <a:latin typeface="Comic Sans MS" pitchFamily="66" charset="0"/>
              </a:rPr>
              <a:t>успешное выполнение задания </a:t>
            </a:r>
          </a:p>
          <a:p>
            <a:pPr algn="ctr"/>
            <a:r>
              <a:rPr lang="ru-RU" sz="3000" b="1" dirty="0" smtClean="0">
                <a:solidFill>
                  <a:srgbClr val="000099"/>
                </a:solidFill>
                <a:latin typeface="Comic Sans MS" pitchFamily="66" charset="0"/>
              </a:rPr>
              <a:t>связывается с игровым результатом</a:t>
            </a:r>
            <a:r>
              <a:rPr lang="ru-RU" sz="3000" b="1" dirty="0" smtClean="0">
                <a:solidFill>
                  <a:srgbClr val="000099"/>
                </a:solidFill>
                <a:latin typeface="Comic Sans MS" pitchFamily="66" charset="0"/>
              </a:rPr>
              <a:t>.</a:t>
            </a:r>
            <a:endParaRPr lang="ru-RU" sz="3000" b="1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14546" y="169111"/>
            <a:ext cx="47516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Функции игры: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06" y="1276398"/>
            <a:ext cx="8929718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4300" b="1" dirty="0" smtClean="0">
                <a:solidFill>
                  <a:srgbClr val="000099"/>
                </a:solidFill>
                <a:latin typeface="Comic Sans MS" pitchFamily="66" charset="0"/>
              </a:rPr>
              <a:t> социализация;</a:t>
            </a:r>
          </a:p>
          <a:p>
            <a:pPr algn="ctr">
              <a:buFont typeface="Arial" pitchFamily="34" charset="0"/>
              <a:buChar char="•"/>
            </a:pPr>
            <a:r>
              <a:rPr lang="ru-RU" sz="4300" b="1" dirty="0" smtClean="0">
                <a:solidFill>
                  <a:srgbClr val="000099"/>
                </a:solidFill>
                <a:latin typeface="Comic Sans MS" pitchFamily="66" charset="0"/>
              </a:rPr>
              <a:t> коммуникативная;</a:t>
            </a:r>
          </a:p>
          <a:p>
            <a:pPr algn="ctr">
              <a:buFont typeface="Arial" pitchFamily="34" charset="0"/>
              <a:buChar char="•"/>
            </a:pPr>
            <a:r>
              <a:rPr lang="ru-RU" sz="4300" b="1" dirty="0" smtClean="0">
                <a:solidFill>
                  <a:srgbClr val="000099"/>
                </a:solidFill>
                <a:latin typeface="Comic Sans MS" pitchFamily="66" charset="0"/>
              </a:rPr>
              <a:t> самореализация;</a:t>
            </a:r>
          </a:p>
          <a:p>
            <a:pPr algn="ctr">
              <a:buFont typeface="Arial" pitchFamily="34" charset="0"/>
              <a:buChar char="•"/>
            </a:pPr>
            <a:r>
              <a:rPr lang="ru-RU" sz="4300" b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4300" b="1" dirty="0" err="1" smtClean="0">
                <a:solidFill>
                  <a:srgbClr val="000099"/>
                </a:solidFill>
                <a:latin typeface="Comic Sans MS" pitchFamily="66" charset="0"/>
              </a:rPr>
              <a:t>игротерапевтическая</a:t>
            </a:r>
            <a:r>
              <a:rPr lang="ru-RU" sz="4300" b="1" dirty="0" smtClean="0">
                <a:solidFill>
                  <a:srgbClr val="000099"/>
                </a:solidFill>
                <a:latin typeface="Comic Sans MS" pitchFamily="66" charset="0"/>
              </a:rPr>
              <a:t>;</a:t>
            </a:r>
          </a:p>
          <a:p>
            <a:pPr algn="ctr">
              <a:buFont typeface="Arial" pitchFamily="34" charset="0"/>
              <a:buChar char="•"/>
            </a:pPr>
            <a:r>
              <a:rPr lang="ru-RU" sz="4300" b="1" dirty="0" smtClean="0">
                <a:solidFill>
                  <a:srgbClr val="000099"/>
                </a:solidFill>
                <a:latin typeface="Comic Sans MS" pitchFamily="66" charset="0"/>
              </a:rPr>
              <a:t>диагностическая;</a:t>
            </a:r>
          </a:p>
          <a:p>
            <a:pPr algn="ctr">
              <a:buFont typeface="Arial" pitchFamily="34" charset="0"/>
              <a:buChar char="•"/>
            </a:pPr>
            <a:r>
              <a:rPr lang="ru-RU" sz="4300" b="1" dirty="0" smtClean="0">
                <a:solidFill>
                  <a:srgbClr val="000099"/>
                </a:solidFill>
                <a:latin typeface="Comic Sans MS" pitchFamily="66" charset="0"/>
              </a:rPr>
              <a:t> коррекция;</a:t>
            </a:r>
          </a:p>
          <a:p>
            <a:pPr algn="ctr">
              <a:buFont typeface="Arial" pitchFamily="34" charset="0"/>
              <a:buChar char="•"/>
            </a:pPr>
            <a:r>
              <a:rPr lang="ru-RU" sz="4300" b="1" dirty="0" smtClean="0">
                <a:solidFill>
                  <a:srgbClr val="000099"/>
                </a:solidFill>
                <a:latin typeface="Comic Sans MS" pitchFamily="66" charset="0"/>
              </a:rPr>
              <a:t> развлекательная.</a:t>
            </a:r>
            <a:endParaRPr lang="ru-RU" sz="4300" b="1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02297" y="169111"/>
            <a:ext cx="51619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Структура игры</a:t>
            </a: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: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06" y="1276398"/>
            <a:ext cx="892971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4300" b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4300" b="1" dirty="0" smtClean="0">
                <a:solidFill>
                  <a:srgbClr val="000099"/>
                </a:solidFill>
                <a:latin typeface="Comic Sans MS" pitchFamily="66" charset="0"/>
              </a:rPr>
              <a:t>роли;</a:t>
            </a:r>
            <a:endParaRPr lang="ru-RU" sz="4300" b="1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4300" b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4300" b="1" dirty="0" smtClean="0">
                <a:solidFill>
                  <a:srgbClr val="000099"/>
                </a:solidFill>
                <a:latin typeface="Comic Sans MS" pitchFamily="66" charset="0"/>
              </a:rPr>
              <a:t>игровые действия;</a:t>
            </a:r>
            <a:endParaRPr lang="ru-RU" sz="4300" b="1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4300" b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4300" b="1" dirty="0" smtClean="0">
                <a:solidFill>
                  <a:srgbClr val="000099"/>
                </a:solidFill>
                <a:latin typeface="Comic Sans MS" pitchFamily="66" charset="0"/>
              </a:rPr>
              <a:t>игровое употребление предметов;</a:t>
            </a:r>
            <a:endParaRPr lang="ru-RU" sz="4300" b="1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4300" b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4300" b="1" dirty="0" smtClean="0">
                <a:solidFill>
                  <a:srgbClr val="000099"/>
                </a:solidFill>
                <a:latin typeface="Comic Sans MS" pitchFamily="66" charset="0"/>
              </a:rPr>
              <a:t>реальные отношения;</a:t>
            </a:r>
            <a:endParaRPr lang="ru-RU" sz="4300" b="1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4300" b="1" dirty="0" smtClean="0">
                <a:solidFill>
                  <a:srgbClr val="000099"/>
                </a:solidFill>
                <a:latin typeface="Comic Sans MS" pitchFamily="66" charset="0"/>
              </a:rPr>
              <a:t> сюжет.</a:t>
            </a:r>
            <a:endParaRPr lang="ru-RU" sz="4300" b="1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4425" y="169111"/>
            <a:ext cx="663515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Классификация игр </a:t>
            </a:r>
          </a:p>
          <a:p>
            <a:pPr algn="ctr"/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 виду деятельности: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06" y="1972285"/>
            <a:ext cx="8929718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4300" b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4300" b="1" dirty="0" smtClean="0">
                <a:solidFill>
                  <a:srgbClr val="000099"/>
                </a:solidFill>
                <a:latin typeface="Comic Sans MS" pitchFamily="66" charset="0"/>
              </a:rPr>
              <a:t>физические;</a:t>
            </a:r>
            <a:endParaRPr lang="ru-RU" sz="4300" b="1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4300" b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4300" b="1" dirty="0" smtClean="0">
                <a:solidFill>
                  <a:srgbClr val="000099"/>
                </a:solidFill>
                <a:latin typeface="Comic Sans MS" pitchFamily="66" charset="0"/>
              </a:rPr>
              <a:t>интеллектуальные;</a:t>
            </a:r>
            <a:endParaRPr lang="ru-RU" sz="4300" b="1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4300" b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4300" b="1" dirty="0" smtClean="0">
                <a:solidFill>
                  <a:srgbClr val="000099"/>
                </a:solidFill>
                <a:latin typeface="Comic Sans MS" pitchFamily="66" charset="0"/>
              </a:rPr>
              <a:t>трудовые;</a:t>
            </a:r>
            <a:endParaRPr lang="ru-RU" sz="4300" b="1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4300" b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4300" b="1" dirty="0" smtClean="0">
                <a:solidFill>
                  <a:srgbClr val="000099"/>
                </a:solidFill>
                <a:latin typeface="Comic Sans MS" pitchFamily="66" charset="0"/>
              </a:rPr>
              <a:t>социальные;</a:t>
            </a:r>
            <a:endParaRPr lang="ru-RU" sz="4300" b="1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4300" b="1" dirty="0" smtClean="0">
                <a:solidFill>
                  <a:srgbClr val="000099"/>
                </a:solidFill>
                <a:latin typeface="Comic Sans MS" pitchFamily="66" charset="0"/>
              </a:rPr>
              <a:t> психологические.</a:t>
            </a:r>
            <a:endParaRPr lang="ru-RU" sz="4300" b="1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814" y="169111"/>
            <a:ext cx="902041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Классификация игр по характеру 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педагогического процесса: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06" y="1772816"/>
            <a:ext cx="89297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обучающие, тренировочные, контролирующие и обобщающие;</a:t>
            </a:r>
            <a:endParaRPr lang="ru-RU" sz="3200" b="1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познавательные, воспитательные, развивающие;</a:t>
            </a:r>
            <a:endParaRPr lang="ru-RU" sz="3200" b="1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репродуктивные, продуктивные, творческие;</a:t>
            </a:r>
            <a:endParaRPr lang="ru-RU" sz="3200" b="1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коммуникативные, диагностические, </a:t>
            </a:r>
            <a:r>
              <a:rPr lang="ru-RU" sz="3200" b="1" dirty="0" err="1" smtClean="0">
                <a:solidFill>
                  <a:srgbClr val="000099"/>
                </a:solidFill>
                <a:latin typeface="Comic Sans MS" pitchFamily="66" charset="0"/>
              </a:rPr>
              <a:t>профориентационные</a:t>
            </a:r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, </a:t>
            </a:r>
          </a:p>
          <a:p>
            <a:pPr algn="ctr"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психотехнические и др.</a:t>
            </a:r>
            <a:endParaRPr lang="ru-RU" sz="3200" b="1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86485" y="221739"/>
            <a:ext cx="65710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Основные типы игр: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06" y="1598597"/>
            <a:ext cx="892971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4300" b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4300" b="1" dirty="0" smtClean="0">
                <a:solidFill>
                  <a:srgbClr val="000099"/>
                </a:solidFill>
                <a:latin typeface="Comic Sans MS" pitchFamily="66" charset="0"/>
              </a:rPr>
              <a:t>предметные;</a:t>
            </a:r>
            <a:endParaRPr lang="ru-RU" sz="4300" b="1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4300" b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4300" b="1" dirty="0" smtClean="0">
                <a:solidFill>
                  <a:srgbClr val="000099"/>
                </a:solidFill>
                <a:latin typeface="Comic Sans MS" pitchFamily="66" charset="0"/>
              </a:rPr>
              <a:t>сюжетные;</a:t>
            </a:r>
            <a:endParaRPr lang="ru-RU" sz="4300" b="1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4300" b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4300" b="1" dirty="0" smtClean="0">
                <a:solidFill>
                  <a:srgbClr val="000099"/>
                </a:solidFill>
                <a:latin typeface="Comic Sans MS" pitchFamily="66" charset="0"/>
              </a:rPr>
              <a:t>ролевые;</a:t>
            </a:r>
            <a:endParaRPr lang="ru-RU" sz="4300" b="1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4300" b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4300" b="1" dirty="0" smtClean="0">
                <a:solidFill>
                  <a:srgbClr val="000099"/>
                </a:solidFill>
                <a:latin typeface="Comic Sans MS" pitchFamily="66" charset="0"/>
              </a:rPr>
              <a:t>деловые;</a:t>
            </a:r>
            <a:endParaRPr lang="ru-RU" sz="4300" b="1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4300" b="1" dirty="0" smtClean="0">
                <a:solidFill>
                  <a:srgbClr val="000099"/>
                </a:solidFill>
                <a:latin typeface="Comic Sans MS" pitchFamily="66" charset="0"/>
              </a:rPr>
              <a:t> имитационные;</a:t>
            </a:r>
          </a:p>
          <a:p>
            <a:pPr algn="ctr">
              <a:buFont typeface="Arial" pitchFamily="34" charset="0"/>
              <a:buChar char="•"/>
            </a:pPr>
            <a:r>
              <a:rPr lang="ru-RU" sz="4300" b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4300" b="1" dirty="0" smtClean="0">
                <a:solidFill>
                  <a:srgbClr val="000099"/>
                </a:solidFill>
                <a:latin typeface="Comic Sans MS" pitchFamily="66" charset="0"/>
              </a:rPr>
              <a:t>игры-драматизации</a:t>
            </a:r>
            <a:r>
              <a:rPr lang="ru-RU" sz="4300" b="1" dirty="0" smtClean="0">
                <a:solidFill>
                  <a:srgbClr val="000099"/>
                </a:solidFill>
                <a:latin typeface="Comic Sans MS" pitchFamily="66" charset="0"/>
              </a:rPr>
              <a:t>.</a:t>
            </a:r>
            <a:endParaRPr lang="ru-RU" sz="4300" b="1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364</Words>
  <Application>Microsoft Office PowerPoint</Application>
  <PresentationFormat>Экран (4:3)</PresentationFormat>
  <Paragraphs>87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Елена</cp:lastModifiedBy>
  <cp:revision>23</cp:revision>
  <dcterms:modified xsi:type="dcterms:W3CDTF">2012-10-31T15:16:22Z</dcterms:modified>
</cp:coreProperties>
</file>