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697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kickstatic.com/kickapps/images/127586/photos/PHOTO_13087853_127586_19698761_a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inventor-net.com/userimages/iStock_000000743945Large.jpg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20880" cy="3240360"/>
          </a:xfrm>
        </p:spPr>
        <p:txBody>
          <a:bodyPr>
            <a:no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          </a:t>
            </a:r>
            <a:r>
              <a:rPr lang="ru-RU" sz="2800" b="1" dirty="0" smtClean="0"/>
              <a:t>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оклад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Возможности  реализации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личностно-ориентированного  обучения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помощью средств  ИКТ</a:t>
            </a:r>
            <a:r>
              <a:rPr lang="ru-RU" sz="2800" b="1" dirty="0"/>
              <a:t>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79"/>
            <a:ext cx="7175351" cy="1152129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Преподаватель   спецкурса    </a:t>
            </a:r>
            <a:r>
              <a:rPr lang="ru-RU" sz="2000" dirty="0">
                <a:solidFill>
                  <a:schemeClr val="tx1"/>
                </a:solidFill>
                <a:effectLst/>
              </a:rPr>
              <a:t>МЕРКУЛОВА  Т.А.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	       Профессиональное   училище  №26</a:t>
            </a:r>
          </a:p>
        </p:txBody>
      </p:sp>
    </p:spTree>
    <p:extLst>
      <p:ext uri="{BB962C8B-B14F-4D97-AF65-F5344CB8AC3E}">
        <p14:creationId xmlns:p14="http://schemas.microsoft.com/office/powerpoint/2010/main" val="14242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260648"/>
            <a:ext cx="8352928" cy="4176464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5" name="Picture 2" descr="D:\!1!1!1!\сауны\16150_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188640"/>
            <a:ext cx="28803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!1!1!1!\сауны\111-216н656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4664"/>
            <a:ext cx="165618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57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3" y="1988840"/>
            <a:ext cx="18984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G_57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140968"/>
            <a:ext cx="1898407" cy="12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276872"/>
            <a:ext cx="241226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IMG_0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91468"/>
            <a:ext cx="1871885" cy="1410568"/>
          </a:xfrm>
        </p:spPr>
      </p:pic>
      <p:pic>
        <p:nvPicPr>
          <p:cNvPr id="13" name="Picture 14" descr="IMG_00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7" y="1988841"/>
            <a:ext cx="1872207" cy="1368152"/>
          </a:xfrm>
        </p:spPr>
      </p:pic>
      <p:pic>
        <p:nvPicPr>
          <p:cNvPr id="14" name="Picture 12" descr="IMG_0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996952"/>
            <a:ext cx="2917825" cy="2189163"/>
          </a:xfrm>
        </p:spPr>
      </p:pic>
      <p:pic>
        <p:nvPicPr>
          <p:cNvPr id="15" name="Picture 11" descr="IMG_0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917825" cy="2189163"/>
          </a:xfrm>
        </p:spPr>
      </p:pic>
      <p:pic>
        <p:nvPicPr>
          <p:cNvPr id="17" name="Picture 7" descr="IMG_00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557485"/>
            <a:ext cx="2917825" cy="2189163"/>
          </a:xfrm>
        </p:spPr>
      </p:pic>
      <p:pic>
        <p:nvPicPr>
          <p:cNvPr id="18" name="Picture 12" descr="IMG_0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552056"/>
            <a:ext cx="2917825" cy="2189163"/>
          </a:xfrm>
        </p:spPr>
      </p:pic>
      <p:sp>
        <p:nvSpPr>
          <p:cNvPr id="19" name="Заголовок 1"/>
          <p:cNvSpPr>
            <a:spLocks noGrp="1"/>
          </p:cNvSpPr>
          <p:nvPr>
            <p:ph type="subTitle" idx="1"/>
          </p:nvPr>
        </p:nvSpPr>
        <p:spPr>
          <a:xfrm>
            <a:off x="395288" y="4797425"/>
            <a:ext cx="8353425" cy="107950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Презентация дипломной работы.</a:t>
            </a:r>
            <a:r>
              <a:rPr lang="ru-RU" sz="3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Задача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</a:t>
            </a:r>
            <a:r>
              <a:rPr lang="ru-RU" sz="32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Palatino Linotype" pitchFamily="18" charset="0"/>
              </a:rPr>
              <a:t>Отразить  технологическую  последовательность изготовления  конструкции.</a:t>
            </a:r>
            <a:r>
              <a:rPr lang="ru-RU" sz="28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" name="Picture 2" descr="D:\!1!1!1!\сауны\corn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5404531" y="583718"/>
            <a:ext cx="3209528" cy="266797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6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4941168"/>
            <a:ext cx="5637010" cy="864096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/>
              <a:t>“Плохой учитель преподносит истину,  хороший - учит её находить”. </a:t>
            </a:r>
          </a:p>
          <a:p>
            <a:r>
              <a:rPr lang="ru-RU" sz="1800" dirty="0"/>
              <a:t>                                                                                                     </a:t>
            </a:r>
            <a:r>
              <a:rPr lang="ru-RU" sz="1800" dirty="0" smtClean="0"/>
              <a:t>                     А</a:t>
            </a:r>
            <a:r>
              <a:rPr lang="ru-RU" sz="1800" dirty="0"/>
              <a:t>. </a:t>
            </a:r>
            <a:r>
              <a:rPr lang="ru-RU" sz="1800" dirty="0" err="1"/>
              <a:t>Дистервег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208911" cy="3528392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Одной из главных целей образования является обеспечение становления профессионала, создание среды для максимальной реализации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профессионального потенциала</a:t>
            </a:r>
            <a:r>
              <a:rPr lang="ru-RU" sz="1600" dirty="0">
                <a:solidFill>
                  <a:schemeClr val="tx1"/>
                </a:solidFill>
                <a:effectLst/>
              </a:rPr>
              <a:t>, определяющего мобильность и конкурентоспособность работника на рынке труда. Применение ИКТ в личностно-ориентированном обучении является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перспективным  направлением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Н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овые </a:t>
            </a:r>
            <a:r>
              <a:rPr lang="ru-RU" sz="1800" dirty="0">
                <a:solidFill>
                  <a:srgbClr val="FF0000"/>
                </a:solidFill>
                <a:effectLst/>
              </a:rPr>
              <a:t>жизненные условия, в которые поставлены все мы, выдвигают свои требования к формированию молодых людей, вступающих в жизнь: они должны быть не только знающими и умелыми, но мыслящими, инициативными, самостоятельными. Растить именно таких людей - вот заказ нашего современного общества.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Picture 7" descr="IMG_0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332656"/>
            <a:ext cx="2520279" cy="1872208"/>
          </a:xfrm>
        </p:spPr>
      </p:pic>
      <p:pic>
        <p:nvPicPr>
          <p:cNvPr id="5" name="Picture 12" descr="IMG_0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917825" cy="2189163"/>
          </a:xfrm>
        </p:spPr>
      </p:pic>
    </p:spTree>
    <p:extLst>
      <p:ext uri="{BB962C8B-B14F-4D97-AF65-F5344CB8AC3E}">
        <p14:creationId xmlns:p14="http://schemas.microsoft.com/office/powerpoint/2010/main" val="25933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4" y="4725144"/>
            <a:ext cx="6842621" cy="1209520"/>
          </a:xfrm>
        </p:spPr>
        <p:txBody>
          <a:bodyPr/>
          <a:lstStyle/>
          <a:p>
            <a:r>
              <a:rPr lang="ru-RU" dirty="0"/>
              <a:t>Именно ИКТ во многом могут непосредственно влиять на развитие обучения в современных условиях.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410445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Цель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личностно-ориентированного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обучения </a:t>
            </a:r>
            <a:r>
              <a:rPr lang="ru-RU" sz="1600" dirty="0">
                <a:solidFill>
                  <a:schemeClr val="tx1"/>
                </a:solidFill>
                <a:effectLst/>
              </a:rPr>
              <a:t>отражает социальный заказ на качество знаний, умений и навыков. Становление личностно- ориентированного профессионального образования обусловлено экономическими изменениями. Специалист свободно распоряжается своим главным капиталом – квалификацией.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Задачей  личностно-ориентированного </a:t>
            </a:r>
            <a:r>
              <a:rPr lang="ru-RU" sz="1600" dirty="0">
                <a:solidFill>
                  <a:schemeClr val="tx1"/>
                </a:solidFill>
                <a:effectLst/>
              </a:rPr>
              <a:t>обучения  является создание условий для  развития следующих функций  обучающихся:  рефлексии, где  обучающийся должен  уметь оценивать свою учебную и производственную деятельность; ответственности, где обучающийся  должен отвечать  за  свои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действия.</a:t>
            </a:r>
            <a:r>
              <a:rPr lang="ru-RU" sz="1600" dirty="0">
                <a:solidFill>
                  <a:schemeClr val="tx1"/>
                </a:solidFill>
                <a:effectLst/>
              </a:rPr>
              <a:t> Максимальный эффект от организации учебно-пространственной среды на основе ИКТ может быть достигнут лишь при согласованном развитии психологической, технической, технологической, информационной, нормативной, методической и других составляющих этого процесса.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725145"/>
            <a:ext cx="8287072" cy="1209520"/>
          </a:xfrm>
        </p:spPr>
        <p:txBody>
          <a:bodyPr>
            <a:noAutofit/>
          </a:bodyPr>
          <a:lstStyle/>
          <a:p>
            <a:r>
              <a:rPr lang="ru-RU" sz="1800" dirty="0"/>
              <a:t>Личностно-ориентированное обучение не ставит перед собой задачу формирования личности с заданными свойствами, а создает такие условия для развития и проявления личности обучающихся, которые позволяют более полно реализовать их возможности в соответствии с их способностями.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Выпускники  школ приходят на обучение по профессии «Мастер столярно-плотничных и паркетных работ» с  различными  знаниями и способностями,  в  том  числе  и со школ  8 вида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38600" cy="30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38600" cy="30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332656"/>
            <a:ext cx="3346704" cy="1110634"/>
          </a:xfrm>
        </p:spPr>
        <p:txBody>
          <a:bodyPr/>
          <a:lstStyle/>
          <a:p>
            <a:r>
              <a:rPr lang="ru-RU" sz="1200" dirty="0">
                <a:solidFill>
                  <a:schemeClr val="tx1"/>
                </a:solidFill>
              </a:rPr>
              <a:t>Ответьте на вопросы: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Какие станки применяют для раскроя пиломатериала?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Ответ:  ………………………………………………………...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Можно ли для производства оконных блоков использовать отходы пиломатериалов?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Ответ:   </a:t>
            </a:r>
            <a:r>
              <a:rPr lang="ru-RU" sz="1200" dirty="0" smtClean="0">
                <a:solidFill>
                  <a:schemeClr val="tx1"/>
                </a:solidFill>
              </a:rPr>
              <a:t>………………………………………………………………………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Как проверяют точность сборки переплетов?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Ответ:   ………………………………………………………………………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64704"/>
            <a:ext cx="3346704" cy="1008112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200" dirty="0" smtClean="0">
                <a:solidFill>
                  <a:schemeClr val="tx1"/>
                </a:solidFill>
              </a:rPr>
              <a:t>Выберите </a:t>
            </a:r>
            <a:r>
              <a:rPr lang="ru-RU" sz="1200" dirty="0">
                <a:solidFill>
                  <a:schemeClr val="tx1"/>
                </a:solidFill>
              </a:rPr>
              <a:t>правильный ответ.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3346704" cy="29454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       Пазы </a:t>
            </a:r>
            <a:r>
              <a:rPr lang="ru-RU" sz="1400" dirty="0">
                <a:solidFill>
                  <a:schemeClr val="tx1"/>
                </a:solidFill>
              </a:rPr>
              <a:t>в брусках обвязки выбирают на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а) круглопильном станке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б) фрезерном станке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в) шипорезном станке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      Процесс </a:t>
            </a:r>
            <a:r>
              <a:rPr lang="ru-RU" sz="1400" dirty="0">
                <a:solidFill>
                  <a:schemeClr val="tx1"/>
                </a:solidFill>
              </a:rPr>
              <a:t>сборки дверного блока заключается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а) в подгонке полотна к коробке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б) навешивании дверных полотен на петли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в) </a:t>
            </a:r>
            <a:r>
              <a:rPr lang="ru-RU" sz="1400" dirty="0" err="1">
                <a:solidFill>
                  <a:schemeClr val="tx1"/>
                </a:solidFill>
              </a:rPr>
              <a:t>обгонки</a:t>
            </a:r>
            <a:r>
              <a:rPr lang="ru-RU" sz="1400" dirty="0">
                <a:solidFill>
                  <a:schemeClr val="tx1"/>
                </a:solidFill>
              </a:rPr>
              <a:t> полотна по периметру</a:t>
            </a:r>
          </a:p>
          <a:p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При </a:t>
            </a:r>
            <a:r>
              <a:rPr lang="ru-RU" sz="1400" dirty="0">
                <a:solidFill>
                  <a:schemeClr val="tx1"/>
                </a:solidFill>
              </a:rPr>
              <a:t>изготовлении дверных блоков используют детали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а) только из цельной древесины</a:t>
            </a:r>
          </a:p>
          <a:p>
            <a:r>
              <a:rPr lang="ru-RU" sz="1400" dirty="0">
                <a:solidFill>
                  <a:schemeClr val="tx1"/>
                </a:solidFill>
              </a:rPr>
              <a:t>б) клееной древесины только по толщине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в) клееной по толщине, ширине, длине.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Учебный материал может быть представлен на электронных   носителях   и   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соответствовать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1</a:t>
            </a:r>
            <a:r>
              <a:rPr lang="ru-RU" sz="2000" dirty="0">
                <a:solidFill>
                  <a:schemeClr val="tx1"/>
                </a:solidFill>
                <a:effectLst/>
              </a:rPr>
              <a:t>, 2, 3  уровню   усвоения.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920880" cy="10081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Урок был и остаётся основным </a:t>
            </a:r>
            <a:r>
              <a:rPr lang="ru-RU" sz="1800" dirty="0" smtClean="0">
                <a:solidFill>
                  <a:schemeClr val="tx1"/>
                </a:solidFill>
              </a:rPr>
              <a:t>элементом образовательного </a:t>
            </a:r>
            <a:r>
              <a:rPr lang="ru-RU" sz="1800" dirty="0">
                <a:solidFill>
                  <a:schemeClr val="tx1"/>
                </a:solidFill>
              </a:rPr>
              <a:t>процесса, но в системе личностно-ориентированного обучения существенно меняется его функция, форма организации.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68052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Выполните </a:t>
            </a:r>
            <a:r>
              <a:rPr lang="ru-RU" sz="1600" dirty="0">
                <a:solidFill>
                  <a:schemeClr val="tx1"/>
                </a:solidFill>
                <a:effectLst/>
              </a:rPr>
              <a:t>задание: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Установите последовательность выполнения операции и применения необходимого оборудования при изготовлении вертикального бруска обвязки филенчатого полотна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17738"/>
              </p:ext>
            </p:extLst>
          </p:nvPr>
        </p:nvGraphicFramePr>
        <p:xfrm>
          <a:off x="1331640" y="1556792"/>
          <a:ext cx="6768753" cy="2994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067"/>
                <a:gridCol w="505749"/>
                <a:gridCol w="3134355"/>
                <a:gridCol w="523582"/>
              </a:tblGrid>
              <a:tr h="280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</a:rPr>
                        <a:t>         ОПЕРАЦИИ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ОБОРУДОВАНИЕ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Продольный раскрой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Станок для заделки сучков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Заделка сучков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Круглопильный станок для  поперечного раскроя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Обработка с 4-х сторон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Круглопильный станок для продольного раскроя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Фугование пласти и кромки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Четырехсторонний продольно- фрезерный станок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Поперечный раскрой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Фуговальный станок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Долбление гнезд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effectLst/>
                        </a:rPr>
                        <a:t>Цепнодолбёжный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станок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3573015"/>
            <a:ext cx="7632847" cy="23616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2304256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</a:rPr>
              <a:t>Наибольший   интерес  обучающиеся  проявляют к   выполнению   творческих   заданий  «открытого»  типа.  Они   позволяют   обучающимся   конструировать   собственные   знания,   а   не   просто   изучать    материал.    Такие   задания    предполагают   3-4   варианта   ответов,   но   их   может   быть   намного   больше,   они   не   имеют   однозначных   результатов,   тем   более   «правильных»   ответов.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05579"/>
              </p:ext>
            </p:extLst>
          </p:nvPr>
        </p:nvGraphicFramePr>
        <p:xfrm>
          <a:off x="683569" y="3088134"/>
          <a:ext cx="8136904" cy="3143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2933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</a:t>
                      </a:r>
                      <a:r>
                        <a:rPr lang="ru-RU" sz="1600" dirty="0">
                          <a:effectLst/>
                        </a:rPr>
                        <a:t>Вы хотите в собственном доме иметь окно необычной конструкции?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С подъёмными, откидными или вращающимися створками?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Какова конструкция этого окна?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1" marR="5876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428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1" marR="587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052545"/>
            <a:ext cx="7920880" cy="88211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Преподаватель должен не принуждать, а убеждать  принять то содержание, которое он предлагает, с позиции научного знания. Научное содержание рождается как знание, которым владеет не только преподаватель, но и обучающийся.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752528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effectLst/>
              </a:rPr>
              <a:t>С помощью  </a:t>
            </a:r>
            <a:r>
              <a:rPr lang="ru-RU" sz="1400" dirty="0" err="1">
                <a:solidFill>
                  <a:schemeClr val="tx1"/>
                </a:solidFill>
                <a:effectLst/>
              </a:rPr>
              <a:t>ИНТЕРНЕТресурсов</a:t>
            </a:r>
            <a:r>
              <a:rPr lang="ru-RU" sz="1400" dirty="0">
                <a:solidFill>
                  <a:schemeClr val="tx1"/>
                </a:solidFill>
                <a:effectLst/>
              </a:rPr>
              <a:t>  обучающиеся с большим  интересом подбирают самостоятельно материал на предложенные  темы.  Такой подход  отражает   степень   творческого  самовыражения.   Формулировка   открытого   задания   интересна  и   доступна   для   каждого   обучающегося,  при   том   сложность  задания   не   так   важна,   как   предполагаемая   степень   творчества      при   его   выполнении.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-main-pic" descr="Картинка 40 из 118424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4472"/>
            <a:ext cx="1933774" cy="233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-main-pic" descr="Картинка 358 из 120424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4472"/>
            <a:ext cx="1944216" cy="233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7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1" y="2659848"/>
            <a:ext cx="7200799" cy="2520281"/>
          </a:xfrm>
        </p:spPr>
        <p:txBody>
          <a:bodyPr/>
          <a:lstStyle/>
          <a:p>
            <a:r>
              <a:rPr lang="ru-RU" dirty="0"/>
              <a:t>Происходит своеобразный обмен знанием, коллективный отбор его содержания. Обучающийся  при этом есть творец этого знания; участник его порождения.  Именно такой урок мы называем личностно-ориентированным.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Важным элементом урока является просмотр видеороликов,  причём с помощью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ИНТЕРНЕТматериала</a:t>
            </a:r>
            <a:r>
              <a:rPr lang="ru-RU" sz="2000" dirty="0">
                <a:solidFill>
                  <a:schemeClr val="tx1"/>
                </a:solidFill>
                <a:effectLst/>
              </a:rPr>
              <a:t> обучающиеся самостоятельно подбирают информацию, комментируют,  обсуждают.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4" name="Picture 1" descr="Картинка 9 из 42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1872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84 из 422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48872" cy="338437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ИКТ могут быть использованы при разработке презентации выпускной письменной экзаменационной работы  наряду с защитной речью.  Это обусловлено тем, что на смену бумажно-плакатным носителям приходят новые технологии, в частности, компьютерная мультимедийная презентация, наиболее ярко и в более выигрышном свете представляющая выполненную  работу.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642851" cy="2592288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Оценка выставляется и за конечный результат, а за процесс его получения, причём,  обучающегося  необходимо сравнивать не с другими, а с самим собой,  но «вчерашним». Одной из  функций  обучающихся является  рефлексия, где он должен  уметь оценивать свою учебную и производственную деятельность. Тестирование является одним  из  основных форм контроля знаний. Традиционный тест содержит список вопросов и различные варианты ответов.  Обучающиеся  сами могут оценивать свои результаты путём подсчёта правильных  ответов.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</TotalTime>
  <Words>738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Преподаватель   спецкурса    МЕРКУЛОВА  Т.А.         Профессиональное   училище  №26</vt:lpstr>
      <vt:lpstr>Цель  личностно-ориентированного обучения отражает социальный заказ на качество знаний, умений и навыков. Становление личностно- ориентированного профессионального образования обусловлено экономическими изменениями. Специалист свободно распоряжается своим главным капиталом – квалификацией. Задачей  личностно-ориентированного обучения  является создание условий для  развития следующих функций  обучающихся:  рефлексии, где  обучающийся должен  уметь оценивать свою учебную и производственную деятельность; ответственности, где обучающийся  должен отвечать  за  свои действия. Максимальный эффект от организации учебно-пространственной среды на основе ИКТ может быть достигнут лишь при согласованном развитии психологической, технической, технологической, информационной, нормативной, методической и других составляющих этого процесса. </vt:lpstr>
      <vt:lpstr>Выпускники  школ приходят на обучение по профессии «Мастер столярно-плотничных и паркетных работ» с  различными  знаниями и способностями,  в  том  числе  и со школ  8 вида. </vt:lpstr>
      <vt:lpstr>Учебный материал может быть представлен на электронных   носителях   и    соответствовать 1, 2, 3  уровню   усвоения.  </vt:lpstr>
      <vt:lpstr>                            Выполните задание: Установите последовательность выполнения операции и применения необходимого оборудования при изготовлении вертикального бруска обвязки филенчатого полотна.   </vt:lpstr>
      <vt:lpstr>Наибольший   интерес  обучающиеся  проявляют к   выполнению   творческих   заданий  «открытого»  типа.  Они   позволяют   обучающимся   конструировать   собственные   знания,   а   не   просто   изучать    материал.    Такие   задания    предполагают   3-4   варианта   ответов,   но   их   может   быть   намного   больше,   они   не   имеют   однозначных   результатов,   тем   более   «правильных»   ответов. </vt:lpstr>
      <vt:lpstr>С помощью  ИНТЕРНЕТресурсов  обучающиеся с большим  интересом подбирают самостоятельно материал на предложенные  темы.  Такой подход  отражает   степень   творческого  самовыражения.   Формулировка   открытого   задания   интересна  и   доступна   для   каждого   обучающегося,  при   том   сложность  задания   не   так   важна,   как   предполагаемая   степень   творчества      при   его   выполнении.   </vt:lpstr>
      <vt:lpstr>Важным элементом урока является просмотр видеороликов,  причём с помощью ИНТЕРНЕТматериала обучающиеся самостоятельно подбирают информацию, комментируют,  обсуждают. </vt:lpstr>
      <vt:lpstr>Оценка выставляется и за конечный результат, а за процесс его получения, причём,  обучающегося  необходимо сравнивать не с другими, а с самим собой,  но «вчерашним». Одной из  функций  обучающихся является  рефлексия, где он должен  уметь оценивать свою учебную и производственную деятельность. Тестирование является одним  из  основных форм контроля знаний. Традиционный тест содержит список вопросов и различные варианты ответов.  Обучающиеся  сами могут оценивать свои результаты путём подсчёта правильных  ответов. </vt:lpstr>
      <vt:lpstr>Презентация PowerPoint</vt:lpstr>
      <vt:lpstr>Одной из главных целей образования является обеспечение становления профессионала, создание среды для максимальной реализации профессионального потенциала, определяющего мобильность и конкурентоспособность работника на рынке труда. Применение ИКТ в личностно-ориентированном обучении является перспективным  направлением.   Новые жизненные условия, в которые поставлены все мы, выдвигают свои требования к формированию молодых людей, вступающих в жизнь: они должны быть не только знающими и умелыми, но мыслящими, инициативными, самостоятельными. Растить именно таких людей - вот заказ нашего современного общества.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   спецкурса    МЕРКУЛОВА  Т.А.         Профессиональное   училище  №26</dc:title>
  <cp:lastModifiedBy>Uzer</cp:lastModifiedBy>
  <cp:revision>18</cp:revision>
  <dcterms:modified xsi:type="dcterms:W3CDTF">2012-11-20T06:16:04Z</dcterms:modified>
</cp:coreProperties>
</file>