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sldIdLst>
    <p:sldId id="285" r:id="rId2"/>
    <p:sldId id="295" r:id="rId3"/>
    <p:sldId id="298" r:id="rId4"/>
    <p:sldId id="291" r:id="rId5"/>
    <p:sldId id="296" r:id="rId6"/>
    <p:sldId id="273" r:id="rId7"/>
    <p:sldId id="293" r:id="rId8"/>
    <p:sldId id="276" r:id="rId9"/>
    <p:sldId id="277" r:id="rId10"/>
    <p:sldId id="278" r:id="rId11"/>
    <p:sldId id="29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AC8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91" autoAdjust="0"/>
    <p:restoredTop sz="94643" autoAdjust="0"/>
  </p:normalViewPr>
  <p:slideViewPr>
    <p:cSldViewPr>
      <p:cViewPr varScale="1">
        <p:scale>
          <a:sx n="106" d="100"/>
          <a:sy n="106" d="100"/>
        </p:scale>
        <p:origin x="-57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571612"/>
            <a:ext cx="8458200" cy="1714512"/>
          </a:xfrm>
        </p:spPr>
        <p:txBody>
          <a:bodyPr>
            <a:normAutofit/>
          </a:bodyPr>
          <a:lstStyle/>
          <a:p>
            <a:pPr algn="ctr"/>
            <a:r>
              <a:rPr lang="ru-RU" sz="4000" i="1" dirty="0" smtClean="0">
                <a:solidFill>
                  <a:srgbClr val="FFFF00"/>
                </a:solidFill>
              </a:rPr>
              <a:t>Сложение и вычитание десятичных дробей</a:t>
            </a:r>
            <a:endParaRPr lang="ru-RU" sz="4000" i="1" dirty="0"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3071811"/>
            <a:ext cx="8229600" cy="150019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5"/>
                </a:solidFill>
              </a:rPr>
              <a:t> Учитель математики </a:t>
            </a:r>
            <a:r>
              <a:rPr lang="ru-RU" dirty="0" err="1" smtClean="0">
                <a:solidFill>
                  <a:schemeClr val="accent5"/>
                </a:solidFill>
              </a:rPr>
              <a:t>Малетина</a:t>
            </a:r>
            <a:r>
              <a:rPr lang="ru-RU" dirty="0" smtClean="0">
                <a:solidFill>
                  <a:schemeClr val="accent5"/>
                </a:solidFill>
              </a:rPr>
              <a:t> И.А.</a:t>
            </a:r>
            <a:endParaRPr lang="ru-RU" dirty="0">
              <a:solidFill>
                <a:schemeClr val="accent5"/>
              </a:solidFill>
            </a:endParaRPr>
          </a:p>
        </p:txBody>
      </p:sp>
      <p:pic>
        <p:nvPicPr>
          <p:cNvPr id="4" name="Picture 5" descr="J02321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143380"/>
            <a:ext cx="2319338" cy="2417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785794"/>
          </a:xfrm>
        </p:spPr>
        <p:txBody>
          <a:bodyPr>
            <a:normAutofit/>
          </a:bodyPr>
          <a:lstStyle/>
          <a:p>
            <a:pPr algn="ctr"/>
            <a:r>
              <a:rPr lang="ru-RU" sz="3800" i="1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Решите самостоятельно:</a:t>
            </a:r>
            <a:endParaRPr lang="ru-RU" sz="30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914400" y="642918"/>
            <a:ext cx="3749040" cy="6072230"/>
          </a:xfrm>
        </p:spPr>
        <p:txBody>
          <a:bodyPr>
            <a:normAutofit lnSpcReduction="10000"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</a:rPr>
              <a:t>1 вариант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Выполните действие:</a:t>
            </a:r>
          </a:p>
          <a:p>
            <a:pPr>
              <a:buNone/>
            </a:pPr>
            <a:r>
              <a:rPr lang="ru-RU" sz="2400" dirty="0" smtClean="0"/>
              <a:t>а)      34,42+2,54 </a:t>
            </a:r>
          </a:p>
          <a:p>
            <a:pPr>
              <a:buNone/>
            </a:pPr>
            <a:r>
              <a:rPr lang="ru-RU" sz="2400" dirty="0" smtClean="0"/>
              <a:t>б)      71,1 – 3,26</a:t>
            </a:r>
          </a:p>
          <a:p>
            <a:pPr>
              <a:buNone/>
            </a:pPr>
            <a:r>
              <a:rPr lang="ru-RU" sz="2400" dirty="0" smtClean="0"/>
              <a:t>в)      3 – 0,75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</a:t>
            </a:r>
            <a:r>
              <a:rPr lang="ru-RU" sz="2400" dirty="0" smtClean="0"/>
              <a:t>. Решите уравнение:</a:t>
            </a:r>
          </a:p>
          <a:p>
            <a:pPr>
              <a:buNone/>
            </a:pPr>
            <a:r>
              <a:rPr lang="ru-RU" sz="2400" dirty="0" smtClean="0"/>
              <a:t>      у – 7,5=2,04</a:t>
            </a:r>
          </a:p>
          <a:p>
            <a:r>
              <a:rPr lang="ru-RU" sz="2400" b="1" u="sng" dirty="0" smtClean="0">
                <a:solidFill>
                  <a:srgbClr val="C00000"/>
                </a:solidFill>
              </a:rPr>
              <a:t>2 вариант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Выполните действие:</a:t>
            </a:r>
          </a:p>
          <a:p>
            <a:pPr>
              <a:buNone/>
            </a:pPr>
            <a:r>
              <a:rPr lang="ru-RU" sz="2400" dirty="0" smtClean="0"/>
              <a:t>а)       5,37+4,92</a:t>
            </a:r>
          </a:p>
          <a:p>
            <a:pPr>
              <a:buNone/>
            </a:pPr>
            <a:r>
              <a:rPr lang="ru-RU" sz="2400" dirty="0" smtClean="0"/>
              <a:t>б)       8,3 – 1,56</a:t>
            </a:r>
          </a:p>
          <a:p>
            <a:pPr>
              <a:buNone/>
            </a:pPr>
            <a:r>
              <a:rPr lang="ru-RU" sz="2400" dirty="0" smtClean="0"/>
              <a:t>в)       7,13 + 2,567</a:t>
            </a:r>
          </a:p>
          <a:p>
            <a:pPr>
              <a:buNone/>
            </a:pPr>
            <a:r>
              <a:rPr lang="ru-RU" sz="2400" dirty="0" smtClean="0"/>
              <a:t>2. Решите уравнение</a:t>
            </a:r>
          </a:p>
          <a:p>
            <a:pPr>
              <a:buNone/>
            </a:pPr>
            <a:r>
              <a:rPr lang="ru-RU" sz="2400" dirty="0" smtClean="0"/>
              <a:t>      у +8,31=10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4933950" y="642918"/>
            <a:ext cx="3749040" cy="6072230"/>
          </a:xfrm>
        </p:spPr>
        <p:txBody>
          <a:bodyPr>
            <a:normAutofit lnSpcReduction="10000"/>
          </a:bodyPr>
          <a:lstStyle/>
          <a:p>
            <a:r>
              <a:rPr lang="ru-RU" sz="2400" b="1" u="sng" dirty="0" smtClean="0">
                <a:solidFill>
                  <a:srgbClr val="C00000"/>
                </a:solidFill>
              </a:rPr>
              <a:t>3 вариант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Выполните действие:</a:t>
            </a:r>
          </a:p>
          <a:p>
            <a:pPr>
              <a:buNone/>
            </a:pPr>
            <a:r>
              <a:rPr lang="ru-RU" sz="2400" dirty="0" smtClean="0"/>
              <a:t>а)        1,63+6,17</a:t>
            </a:r>
          </a:p>
          <a:p>
            <a:pPr>
              <a:buNone/>
            </a:pPr>
            <a:r>
              <a:rPr lang="ru-RU" sz="2400" dirty="0" smtClean="0"/>
              <a:t>б)        23,56 +1,2</a:t>
            </a:r>
          </a:p>
          <a:p>
            <a:pPr>
              <a:buNone/>
            </a:pPr>
            <a:r>
              <a:rPr lang="ru-RU" sz="2400" dirty="0" smtClean="0"/>
              <a:t>в)         9,3-0,23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</a:t>
            </a:r>
            <a:r>
              <a:rPr lang="ru-RU" sz="2400" dirty="0" smtClean="0"/>
              <a:t>. Решите уравнение:</a:t>
            </a:r>
          </a:p>
          <a:p>
            <a:pPr>
              <a:buNone/>
            </a:pPr>
            <a:r>
              <a:rPr lang="ru-RU" sz="2400" dirty="0" smtClean="0"/>
              <a:t>          х+4,13=8</a:t>
            </a:r>
          </a:p>
          <a:p>
            <a:r>
              <a:rPr lang="ru-RU" sz="2400" b="1" u="sng" dirty="0" smtClean="0">
                <a:solidFill>
                  <a:srgbClr val="C00000"/>
                </a:solidFill>
              </a:rPr>
              <a:t>4 вариант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Выполните действие:</a:t>
            </a:r>
          </a:p>
          <a:p>
            <a:pPr>
              <a:buNone/>
            </a:pPr>
            <a:r>
              <a:rPr lang="ru-RU" sz="2400" dirty="0" smtClean="0"/>
              <a:t>а)       2,45+15,55</a:t>
            </a:r>
          </a:p>
          <a:p>
            <a:pPr>
              <a:buNone/>
            </a:pPr>
            <a:r>
              <a:rPr lang="ru-RU" sz="2400" dirty="0" smtClean="0"/>
              <a:t>б)       10 - 0,341</a:t>
            </a:r>
          </a:p>
          <a:p>
            <a:pPr>
              <a:buNone/>
            </a:pPr>
            <a:r>
              <a:rPr lang="ru-RU" sz="2400" dirty="0" smtClean="0"/>
              <a:t>в)        24,47 + 4,7</a:t>
            </a:r>
          </a:p>
          <a:p>
            <a:pPr>
              <a:buNone/>
            </a:pPr>
            <a:r>
              <a:rPr lang="ru-RU" sz="24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</a:t>
            </a:r>
            <a:r>
              <a:rPr lang="ru-RU" sz="2400" dirty="0" smtClean="0"/>
              <a:t>. Решите уравнение:</a:t>
            </a:r>
          </a:p>
          <a:p>
            <a:pPr>
              <a:buNone/>
            </a:pPr>
            <a:r>
              <a:rPr lang="ru-RU" sz="2400" dirty="0" smtClean="0"/>
              <a:t>             54,3 – </a:t>
            </a:r>
            <a:r>
              <a:rPr lang="ru-RU" sz="2400" dirty="0" err="1" smtClean="0"/>
              <a:t>х=</a:t>
            </a:r>
            <a:r>
              <a:rPr lang="ru-RU" sz="2400" dirty="0" smtClean="0"/>
              <a:t> 16,42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8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576263" cy="5762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9" name="AutoShape 5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79388" y="188913"/>
            <a:ext cx="504825" cy="5032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РЕФЛЕКСИЯ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000" i="1" dirty="0" smtClean="0"/>
              <a:t>1.На уроке я работал</a:t>
            </a:r>
            <a:br>
              <a:rPr lang="ru-RU" sz="2000" i="1" dirty="0" smtClean="0"/>
            </a:br>
            <a:r>
              <a:rPr lang="ru-RU" sz="2000" i="1" dirty="0" smtClean="0"/>
              <a:t>2.Своей работой на уроке я</a:t>
            </a:r>
            <a:br>
              <a:rPr lang="ru-RU" sz="2000" i="1" dirty="0" smtClean="0"/>
            </a:br>
            <a:r>
              <a:rPr lang="ru-RU" sz="2000" i="1" dirty="0" smtClean="0"/>
              <a:t>3.Урок для меня показался</a:t>
            </a:r>
            <a:br>
              <a:rPr lang="ru-RU" sz="2000" i="1" dirty="0" smtClean="0"/>
            </a:br>
            <a:r>
              <a:rPr lang="ru-RU" sz="2000" i="1" dirty="0" smtClean="0"/>
              <a:t>4.За урок я</a:t>
            </a:r>
            <a:br>
              <a:rPr lang="ru-RU" sz="2000" i="1" dirty="0" smtClean="0"/>
            </a:br>
            <a:r>
              <a:rPr lang="ru-RU" sz="2000" i="1" dirty="0" smtClean="0"/>
              <a:t>5.Мое настроение</a:t>
            </a:r>
            <a:br>
              <a:rPr lang="ru-RU" sz="2000" i="1" dirty="0" smtClean="0"/>
            </a:br>
            <a:r>
              <a:rPr lang="ru-RU" sz="2000" i="1" dirty="0" smtClean="0"/>
              <a:t>6.Материал урока мне был</a:t>
            </a:r>
            <a:br>
              <a:rPr lang="ru-RU" sz="2000" i="1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i="1" dirty="0" smtClean="0"/>
              <a:t>7.Домашнее задание мне кажется</a:t>
            </a:r>
            <a:br>
              <a:rPr lang="ru-RU" sz="2000" i="1" dirty="0" smtClean="0"/>
            </a:br>
            <a:r>
              <a:rPr lang="ru-RU" sz="2000" i="1" dirty="0" smtClean="0"/>
              <a:t> 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ru-RU" sz="2000" i="1" dirty="0" smtClean="0"/>
              <a:t>активно / пассивно</a:t>
            </a:r>
            <a:br>
              <a:rPr lang="ru-RU" sz="2000" i="1" dirty="0" smtClean="0"/>
            </a:br>
            <a:r>
              <a:rPr lang="ru-RU" sz="2000" i="1" dirty="0" smtClean="0"/>
              <a:t>доволен / не доволен</a:t>
            </a:r>
            <a:br>
              <a:rPr lang="ru-RU" sz="2000" i="1" dirty="0" smtClean="0"/>
            </a:br>
            <a:r>
              <a:rPr lang="ru-RU" sz="2000" i="1" dirty="0" smtClean="0"/>
              <a:t>коротким / длинным</a:t>
            </a:r>
            <a:br>
              <a:rPr lang="ru-RU" sz="2000" i="1" dirty="0" smtClean="0"/>
            </a:br>
            <a:r>
              <a:rPr lang="ru-RU" sz="2000" i="1" dirty="0" smtClean="0"/>
              <a:t>не устал / </a:t>
            </a:r>
            <a:r>
              <a:rPr lang="ru-RU" sz="2000" i="1" dirty="0" err="1" smtClean="0"/>
              <a:t>устал</a:t>
            </a:r>
            <a:r>
              <a:rPr lang="ru-RU" sz="2000" i="1" dirty="0" smtClean="0"/>
              <a:t/>
            </a:r>
            <a:br>
              <a:rPr lang="ru-RU" sz="2000" i="1" dirty="0" smtClean="0"/>
            </a:br>
            <a:r>
              <a:rPr lang="ru-RU" sz="2000" i="1" dirty="0" smtClean="0"/>
              <a:t>стало лучше / стало хуже</a:t>
            </a:r>
            <a:br>
              <a:rPr lang="ru-RU" sz="2000" i="1" dirty="0" smtClean="0"/>
            </a:br>
            <a:r>
              <a:rPr lang="ru-RU" sz="2000" i="1" dirty="0" smtClean="0"/>
              <a:t>понятен / не понятен</a:t>
            </a:r>
            <a:br>
              <a:rPr lang="ru-RU" sz="2000" i="1" dirty="0" smtClean="0"/>
            </a:br>
            <a:r>
              <a:rPr lang="ru-RU" sz="2000" i="1" dirty="0" smtClean="0"/>
              <a:t>полезен / бесполезен</a:t>
            </a:r>
            <a:br>
              <a:rPr lang="ru-RU" sz="2000" i="1" dirty="0" smtClean="0"/>
            </a:br>
            <a:r>
              <a:rPr lang="ru-RU" sz="2000" i="1" dirty="0" smtClean="0"/>
              <a:t>интересен / скучен</a:t>
            </a:r>
            <a:br>
              <a:rPr lang="ru-RU" sz="2000" i="1" dirty="0" smtClean="0"/>
            </a:br>
            <a:r>
              <a:rPr lang="ru-RU" sz="2000" i="1" dirty="0" smtClean="0"/>
              <a:t>легким / трудным</a:t>
            </a:r>
            <a:br>
              <a:rPr lang="ru-RU" sz="2000" i="1" dirty="0" smtClean="0"/>
            </a:br>
            <a:r>
              <a:rPr lang="ru-RU" sz="2000" i="1" dirty="0" smtClean="0"/>
              <a:t>интересно / не интересно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Какие задания можно придумать с этими числами  </a:t>
            </a:r>
            <a:r>
              <a:rPr lang="ru-RU" sz="3200" dirty="0" smtClean="0">
                <a:solidFill>
                  <a:srgbClr val="0070C0"/>
                </a:solidFill>
              </a:rPr>
              <a:t>4, 2 и  8,45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?</a:t>
            </a:r>
            <a:endParaRPr lang="ru-RU" sz="32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accent6"/>
                </a:solidFill>
              </a:rPr>
              <a:t>     </a:t>
            </a:r>
          </a:p>
          <a:p>
            <a:pPr marL="514350" indent="-514350">
              <a:buFont typeface="Wingdings 2"/>
              <a:buAutoNum type="arabicPeriod"/>
            </a:pPr>
            <a:r>
              <a:rPr lang="ru-RU" sz="3700" i="1" dirty="0" smtClean="0"/>
              <a:t>Сравнить числа   </a:t>
            </a:r>
            <a:r>
              <a:rPr lang="ru-RU" sz="3700" dirty="0" smtClean="0"/>
              <a:t>4, 2  </a:t>
            </a:r>
            <a:r>
              <a:rPr lang="en-US" sz="3700" dirty="0" smtClean="0"/>
              <a:t> </a:t>
            </a:r>
            <a:r>
              <a:rPr lang="ru-RU" sz="3700" dirty="0" smtClean="0">
                <a:solidFill>
                  <a:srgbClr val="FF0000"/>
                </a:solidFill>
              </a:rPr>
              <a:t>    </a:t>
            </a:r>
            <a:r>
              <a:rPr lang="en-US" sz="3700" dirty="0" smtClean="0"/>
              <a:t> </a:t>
            </a:r>
            <a:r>
              <a:rPr lang="ru-RU" sz="3700" dirty="0" smtClean="0"/>
              <a:t>8,45</a:t>
            </a:r>
          </a:p>
          <a:p>
            <a:pPr marL="514350" indent="-514350">
              <a:buAutoNum type="arabicPeriod"/>
            </a:pPr>
            <a:endParaRPr lang="ru-RU" dirty="0" smtClean="0"/>
          </a:p>
          <a:p>
            <a:pPr marL="514350" indent="-514350">
              <a:buAutoNum type="arabicPeriod"/>
            </a:pPr>
            <a:endParaRPr lang="en-US" dirty="0" smtClean="0"/>
          </a:p>
          <a:p>
            <a:pPr marL="514350" indent="-514350">
              <a:buAutoNum type="arabicPeriod"/>
            </a:pPr>
            <a:r>
              <a:rPr lang="ru-RU" sz="3700" i="1" dirty="0" smtClean="0"/>
              <a:t>Заменить смешанным числом</a:t>
            </a:r>
          </a:p>
          <a:p>
            <a:pPr marL="514350" indent="-514350">
              <a:buNone/>
            </a:pPr>
            <a:r>
              <a:rPr lang="ru-RU" sz="3100" i="1" dirty="0" smtClean="0"/>
              <a:t>    </a:t>
            </a:r>
          </a:p>
          <a:p>
            <a:pPr marL="514350" indent="-514350">
              <a:buNone/>
            </a:pPr>
            <a:r>
              <a:rPr lang="ru-RU" dirty="0" smtClean="0"/>
              <a:t>     </a:t>
            </a: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sz="3700" dirty="0" smtClean="0"/>
              <a:t>4,2</a:t>
            </a:r>
            <a:r>
              <a:rPr lang="ru-RU" sz="3700" dirty="0" smtClean="0"/>
              <a:t>=                                   8,45  =        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   </a:t>
            </a:r>
            <a:r>
              <a:rPr lang="ru-RU" dirty="0" smtClean="0"/>
              <a:t> </a:t>
            </a:r>
            <a:endParaRPr lang="ru-RU" dirty="0" smtClean="0"/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4143380"/>
            <a:ext cx="600075" cy="80010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4143380"/>
            <a:ext cx="790575" cy="809625"/>
          </a:xfrm>
          <a:prstGeom prst="rect">
            <a:avLst/>
          </a:prstGeom>
          <a:noFill/>
        </p:spPr>
      </p:pic>
      <p:sp>
        <p:nvSpPr>
          <p:cNvPr id="14" name="AutoShape 5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14282" y="214290"/>
            <a:ext cx="504825" cy="5032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576263" cy="5762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0" y="143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4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47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48" name="Rectangle 32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49" name="Rectangle 33"/>
          <p:cNvSpPr>
            <a:spLocks noChangeArrowheads="1"/>
          </p:cNvSpPr>
          <p:nvPr/>
        </p:nvSpPr>
        <p:spPr bwMode="auto">
          <a:xfrm>
            <a:off x="0" y="0"/>
            <a:ext cx="2776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51" name="Rectangle 35"/>
          <p:cNvSpPr>
            <a:spLocks noChangeArrowheads="1"/>
          </p:cNvSpPr>
          <p:nvPr/>
        </p:nvSpPr>
        <p:spPr bwMode="auto">
          <a:xfrm>
            <a:off x="0" y="0"/>
            <a:ext cx="4635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53" name="Rectangle 3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54" name="Rectangle 38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56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Text Box 43"/>
          <p:cNvSpPr txBox="1">
            <a:spLocks noChangeArrowheads="1"/>
          </p:cNvSpPr>
          <p:nvPr/>
        </p:nvSpPr>
        <p:spPr bwMode="auto">
          <a:xfrm flipH="1">
            <a:off x="6572264" y="1714488"/>
            <a:ext cx="214314" cy="70788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   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714876" y="1714488"/>
            <a:ext cx="35719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FF0000"/>
                </a:solidFill>
              </a:rPr>
              <a:t>&lt;</a:t>
            </a:r>
            <a:endParaRPr lang="ru-RU" sz="2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32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714356"/>
            <a:ext cx="7772400" cy="435771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6"/>
                </a:solidFill>
              </a:rPr>
              <a:t>     </a:t>
            </a:r>
            <a:r>
              <a:rPr lang="ru-RU" i="1" dirty="0" smtClean="0"/>
              <a:t> </a:t>
            </a:r>
            <a:endParaRPr lang="ru-RU" i="1" dirty="0" smtClean="0"/>
          </a:p>
          <a:p>
            <a:pPr marL="514350" indent="-514350">
              <a:buNone/>
            </a:pPr>
            <a:r>
              <a:rPr lang="ru-RU" i="1" dirty="0" smtClean="0"/>
              <a:t>    </a:t>
            </a:r>
          </a:p>
          <a:p>
            <a:pPr marL="514350" indent="-514350">
              <a:buNone/>
            </a:pPr>
            <a:r>
              <a:rPr lang="ru-RU" dirty="0" smtClean="0"/>
              <a:t>     4,2= 4,20  =                                8,45  =        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   8,45 + 4, 2 =               +              =              +               =       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 </a:t>
            </a:r>
            <a:endParaRPr lang="ru-RU" dirty="0" smtClean="0"/>
          </a:p>
          <a:p>
            <a:pPr marL="514350" indent="-514350">
              <a:buNone/>
            </a:pPr>
            <a:r>
              <a:rPr lang="ru-RU" dirty="0" smtClean="0"/>
              <a:t>  </a:t>
            </a:r>
            <a:r>
              <a:rPr lang="ru-RU" dirty="0" smtClean="0"/>
              <a:t>8,45 -  4,2 =                 -              =                 -                =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1500174"/>
            <a:ext cx="790575" cy="809625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2428868"/>
            <a:ext cx="790575" cy="809625"/>
          </a:xfrm>
          <a:prstGeom prst="rect">
            <a:avLst/>
          </a:prstGeom>
          <a:noFill/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00364" y="3857628"/>
            <a:ext cx="790575" cy="809625"/>
          </a:xfrm>
          <a:prstGeom prst="rect">
            <a:avLst/>
          </a:prstGeom>
          <a:noFill/>
        </p:spPr>
      </p:pic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2500306"/>
            <a:ext cx="600075" cy="800100"/>
          </a:xfrm>
          <a:prstGeom prst="rect">
            <a:avLst/>
          </a:prstGeom>
          <a:noFill/>
        </p:spPr>
      </p:pic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3929066"/>
            <a:ext cx="600075" cy="800100"/>
          </a:xfrm>
          <a:prstGeom prst="rect">
            <a:avLst/>
          </a:prstGeom>
          <a:noFill/>
        </p:spPr>
      </p:pic>
      <p:sp>
        <p:nvSpPr>
          <p:cNvPr id="14" name="AutoShape 5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214282" y="214290"/>
            <a:ext cx="504825" cy="5032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576263" cy="5762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0" y="1438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32" y="2500306"/>
            <a:ext cx="790575" cy="809625"/>
          </a:xfrm>
          <a:prstGeom prst="rect">
            <a:avLst/>
          </a:prstGeom>
          <a:noFill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3929066"/>
            <a:ext cx="790575" cy="809625"/>
          </a:xfrm>
          <a:prstGeom prst="rect">
            <a:avLst/>
          </a:prstGeom>
          <a:noFill/>
        </p:spPr>
      </p:pic>
      <p:sp>
        <p:nvSpPr>
          <p:cNvPr id="9244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43" name="Picture 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2500306"/>
            <a:ext cx="847725" cy="1238250"/>
          </a:xfrm>
          <a:prstGeom prst="rect">
            <a:avLst/>
          </a:prstGeom>
          <a:noFill/>
        </p:spPr>
      </p:pic>
      <p:sp>
        <p:nvSpPr>
          <p:cNvPr id="9245" name="Rectangle 29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47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46" name="Picture 3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3929066"/>
            <a:ext cx="847725" cy="1238250"/>
          </a:xfrm>
          <a:prstGeom prst="rect">
            <a:avLst/>
          </a:prstGeom>
          <a:noFill/>
        </p:spPr>
      </p:pic>
      <p:sp>
        <p:nvSpPr>
          <p:cNvPr id="9248" name="Rectangle 32"/>
          <p:cNvSpPr>
            <a:spLocks noChangeArrowheads="1"/>
          </p:cNvSpPr>
          <p:nvPr/>
        </p:nvSpPr>
        <p:spPr bwMode="auto">
          <a:xfrm>
            <a:off x="0" y="1695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49" name="Rectangle 33"/>
          <p:cNvSpPr>
            <a:spLocks noChangeArrowheads="1"/>
          </p:cNvSpPr>
          <p:nvPr/>
        </p:nvSpPr>
        <p:spPr bwMode="auto">
          <a:xfrm>
            <a:off x="0" y="0"/>
            <a:ext cx="2776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51" name="Rectangle 35"/>
          <p:cNvSpPr>
            <a:spLocks noChangeArrowheads="1"/>
          </p:cNvSpPr>
          <p:nvPr/>
        </p:nvSpPr>
        <p:spPr bwMode="auto">
          <a:xfrm>
            <a:off x="0" y="0"/>
            <a:ext cx="4635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53" name="Rectangle 3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52" name="Picture 3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2643182"/>
            <a:ext cx="1162050" cy="552450"/>
          </a:xfrm>
          <a:prstGeom prst="rect">
            <a:avLst/>
          </a:prstGeom>
          <a:noFill/>
        </p:spPr>
      </p:pic>
      <p:sp>
        <p:nvSpPr>
          <p:cNvPr id="9254" name="Rectangle 38"/>
          <p:cNvSpPr>
            <a:spLocks noChangeArrowheads="1"/>
          </p:cNvSpPr>
          <p:nvPr/>
        </p:nvSpPr>
        <p:spPr bwMode="auto">
          <a:xfrm>
            <a:off x="0" y="1009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256" name="Rectangle 4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255" name="Picture 3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900" y="4071942"/>
            <a:ext cx="762000" cy="552450"/>
          </a:xfrm>
          <a:prstGeom prst="rect">
            <a:avLst/>
          </a:prstGeom>
          <a:noFill/>
        </p:spPr>
      </p:pic>
      <p:pic>
        <p:nvPicPr>
          <p:cNvPr id="35" name="Picture 2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1500174"/>
            <a:ext cx="847725" cy="123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АЛГОРИТМ СЛОЖЕНИЯ И ВЫЧИТАНИЯ ДЕСЯТИЧНЫХ ДРОБЕЙ:</a:t>
            </a:r>
            <a:endParaRPr lang="ru-RU" sz="30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endParaRPr lang="ru-RU" sz="23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300" dirty="0" smtClean="0">
                <a:solidFill>
                  <a:schemeClr val="accent6">
                    <a:lumMod val="75000"/>
                  </a:schemeClr>
                </a:solidFill>
              </a:rPr>
              <a:t>УРАВНЯТЬ КОЛИЧЕСТВО ДЕСЯТИЧНЫХ ЗНАКОВ;</a:t>
            </a:r>
          </a:p>
          <a:p>
            <a:pPr>
              <a:buNone/>
            </a:pPr>
            <a:endParaRPr lang="ru-RU" sz="23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300" dirty="0" smtClean="0">
                <a:solidFill>
                  <a:schemeClr val="accent6">
                    <a:lumMod val="75000"/>
                  </a:schemeClr>
                </a:solidFill>
              </a:rPr>
              <a:t>ЗАПИСАТЬ В СТОЛБИК, КАК ПРИ СЛОЖЕНИИ НАТУРАЛЬНЫХ ЧИСЕЛ. РАЗРЯД ПОД РАЗРЯДОМ, ЗАПЯТАЯ ПОД ЗАПЯТОЙ;</a:t>
            </a:r>
          </a:p>
          <a:p>
            <a:pPr>
              <a:buNone/>
            </a:pPr>
            <a:endParaRPr lang="ru-RU" sz="23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300" dirty="0" smtClean="0">
                <a:solidFill>
                  <a:schemeClr val="accent6">
                    <a:lumMod val="75000"/>
                  </a:schemeClr>
                </a:solidFill>
              </a:rPr>
              <a:t>ВЫПОЛНИТЬ ДЕЙСТВИЯ, НЕ ОБРАЩАЯ ВНИМАНИЯ НА ЗАПЯТУЮ;</a:t>
            </a:r>
          </a:p>
          <a:p>
            <a:pPr>
              <a:buNone/>
            </a:pPr>
            <a:endParaRPr lang="ru-RU" sz="2300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300" dirty="0" smtClean="0">
                <a:solidFill>
                  <a:schemeClr val="accent6">
                    <a:lumMod val="75000"/>
                  </a:schemeClr>
                </a:solidFill>
              </a:rPr>
              <a:t>ЗАПЯТУЮ В ОТВЕТЕ ПОСТАВИТЬ ПОД ЗАПЯТОЙ</a:t>
            </a:r>
            <a:r>
              <a:rPr lang="ru-RU" sz="2300" dirty="0" smtClean="0"/>
              <a:t>.</a:t>
            </a:r>
          </a:p>
        </p:txBody>
      </p:sp>
      <p:sp>
        <p:nvSpPr>
          <p:cNvPr id="4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576263" cy="5762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6" name="AutoShape 5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79388" y="188913"/>
            <a:ext cx="504825" cy="5032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066800" y="2093913"/>
            <a:ext cx="1905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3200" dirty="0" smtClean="0"/>
              <a:t>8,45 +4,2 </a:t>
            </a:r>
            <a:endParaRPr lang="ru-RU" sz="3200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 Выполните действие:</a:t>
            </a:r>
            <a:endParaRPr lang="ru-RU" sz="32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5867400" y="2057400"/>
            <a:ext cx="2490814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200" dirty="0" smtClean="0"/>
              <a:t> </a:t>
            </a:r>
            <a:endParaRPr lang="ru-RU" sz="3200" dirty="0"/>
          </a:p>
          <a:p>
            <a:r>
              <a:rPr lang="ru-RU" sz="3200" dirty="0"/>
              <a:t>   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5214942" y="2071678"/>
            <a:ext cx="1905000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3200" dirty="0" smtClean="0"/>
              <a:t>8, 45- 4,2</a:t>
            </a:r>
            <a:endParaRPr lang="ru-RU" sz="3200" dirty="0"/>
          </a:p>
          <a:p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990600" y="4114800"/>
            <a:ext cx="19050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      </a:t>
            </a:r>
            <a:r>
              <a:rPr lang="ru-RU" sz="3200" dirty="0" smtClean="0"/>
              <a:t>8,45</a:t>
            </a:r>
            <a:endParaRPr lang="ru-RU" sz="3200" dirty="0"/>
          </a:p>
          <a:p>
            <a:r>
              <a:rPr lang="ru-RU" sz="3200" dirty="0"/>
              <a:t>+  </a:t>
            </a:r>
            <a:r>
              <a:rPr lang="ru-RU" sz="3200" dirty="0" smtClean="0"/>
              <a:t>4,20</a:t>
            </a:r>
            <a:endParaRPr lang="ru-RU" sz="3200" dirty="0"/>
          </a:p>
          <a:p>
            <a:r>
              <a:rPr lang="ru-RU" sz="3200" dirty="0"/>
              <a:t>  </a:t>
            </a:r>
            <a:r>
              <a:rPr lang="ru-RU" sz="3200" dirty="0" smtClean="0"/>
              <a:t>12,65</a:t>
            </a:r>
            <a:endParaRPr lang="ru-RU" sz="3200" dirty="0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1143000" y="5181600"/>
            <a:ext cx="1219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5214942" y="4071942"/>
            <a:ext cx="19050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      </a:t>
            </a:r>
            <a:r>
              <a:rPr lang="ru-RU" sz="3200" dirty="0"/>
              <a:t>8</a:t>
            </a:r>
            <a:r>
              <a:rPr lang="ru-RU" sz="3200" dirty="0" smtClean="0"/>
              <a:t>, 45</a:t>
            </a:r>
            <a:endParaRPr lang="ru-RU" sz="3200" dirty="0"/>
          </a:p>
          <a:p>
            <a:r>
              <a:rPr lang="ru-RU" sz="3200" dirty="0"/>
              <a:t>-</a:t>
            </a:r>
            <a:r>
              <a:rPr lang="ru-RU" sz="3200" dirty="0" smtClean="0"/>
              <a:t>  4, </a:t>
            </a:r>
            <a:r>
              <a:rPr lang="ru-RU" sz="3200" dirty="0"/>
              <a:t>2</a:t>
            </a:r>
            <a:r>
              <a:rPr lang="ru-RU" sz="3200" dirty="0" smtClean="0"/>
              <a:t>0</a:t>
            </a:r>
            <a:endParaRPr lang="ru-RU" sz="3200" dirty="0"/>
          </a:p>
          <a:p>
            <a:r>
              <a:rPr lang="ru-RU" sz="3200" dirty="0"/>
              <a:t>    </a:t>
            </a:r>
            <a:r>
              <a:rPr lang="ru-RU" sz="3200" dirty="0" smtClean="0"/>
              <a:t>4, 25</a:t>
            </a:r>
            <a:endParaRPr lang="ru-RU" sz="3200" dirty="0"/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5286380" y="5143512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6019800" y="4114800"/>
            <a:ext cx="1905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      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13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576263" cy="5762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" name="AutoShape 5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79388" y="188913"/>
            <a:ext cx="504825" cy="5032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  <p:bldP spid="102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066800" y="2093913"/>
            <a:ext cx="1905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3200" dirty="0" smtClean="0"/>
              <a:t>2,56 +3,7 </a:t>
            </a:r>
            <a:endParaRPr lang="ru-RU" sz="3200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Выполните действие:</a:t>
            </a:r>
            <a:endParaRPr lang="ru-RU" sz="32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5867400" y="2057400"/>
            <a:ext cx="2490814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200" dirty="0" smtClean="0"/>
              <a:t>8,13-1,027</a:t>
            </a:r>
            <a:endParaRPr lang="ru-RU" sz="3200" dirty="0"/>
          </a:p>
          <a:p>
            <a:r>
              <a:rPr lang="ru-RU" sz="3200" dirty="0"/>
              <a:t>   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429000" y="2057400"/>
            <a:ext cx="1905000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3200" dirty="0" smtClean="0"/>
              <a:t>5</a:t>
            </a:r>
            <a:r>
              <a:rPr lang="ru-RU" sz="3200" dirty="0"/>
              <a:t>, </a:t>
            </a:r>
            <a:r>
              <a:rPr lang="ru-RU" sz="3200" dirty="0" smtClean="0"/>
              <a:t>74+1,8</a:t>
            </a:r>
            <a:endParaRPr lang="ru-RU" sz="3200" dirty="0"/>
          </a:p>
          <a:p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990600" y="4114800"/>
            <a:ext cx="19050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      </a:t>
            </a:r>
            <a:r>
              <a:rPr lang="ru-RU" sz="3200" dirty="0"/>
              <a:t>2,56</a:t>
            </a:r>
          </a:p>
          <a:p>
            <a:r>
              <a:rPr lang="ru-RU" sz="3200" dirty="0"/>
              <a:t>+  </a:t>
            </a:r>
            <a:r>
              <a:rPr lang="ru-RU" sz="3200" dirty="0" smtClean="0"/>
              <a:t>3,70</a:t>
            </a:r>
            <a:endParaRPr lang="ru-RU" sz="3200" dirty="0"/>
          </a:p>
          <a:p>
            <a:r>
              <a:rPr lang="ru-RU" sz="3200" dirty="0"/>
              <a:t>    5,26</a:t>
            </a:r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1143000" y="5181600"/>
            <a:ext cx="1219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3505200" y="4114800"/>
            <a:ext cx="1905000" cy="155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      </a:t>
            </a:r>
            <a:r>
              <a:rPr lang="ru-RU" sz="3200" dirty="0"/>
              <a:t>5, 74</a:t>
            </a:r>
          </a:p>
          <a:p>
            <a:r>
              <a:rPr lang="ru-RU" sz="3200" dirty="0"/>
              <a:t>+  1, 80</a:t>
            </a:r>
          </a:p>
          <a:p>
            <a:r>
              <a:rPr lang="ru-RU" sz="3200" dirty="0"/>
              <a:t>    7, 54</a:t>
            </a:r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3657600" y="5181600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6019800" y="4114800"/>
            <a:ext cx="1905000" cy="155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      </a:t>
            </a:r>
            <a:r>
              <a:rPr lang="ru-RU" sz="3200" dirty="0"/>
              <a:t>8,130</a:t>
            </a:r>
          </a:p>
          <a:p>
            <a:r>
              <a:rPr lang="ru-RU" sz="3200" dirty="0"/>
              <a:t>-   1,027</a:t>
            </a:r>
          </a:p>
          <a:p>
            <a:r>
              <a:rPr lang="ru-RU" sz="3200" dirty="0"/>
              <a:t>    7,103</a:t>
            </a:r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>
            <a:off x="6324600" y="51816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576263" cy="5762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4" name="AutoShape 5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79388" y="188913"/>
            <a:ext cx="504825" cy="5032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  <p:bldP spid="10254" grpId="0"/>
      <p:bldP spid="1025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066800" y="2093913"/>
            <a:ext cx="1905000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3200" dirty="0" smtClean="0"/>
              <a:t> 3+10,71 </a:t>
            </a:r>
            <a:endParaRPr lang="ru-RU" sz="3200" dirty="0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Выполните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действие:</a:t>
            </a:r>
            <a:endParaRPr lang="ru-RU" sz="32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5867400" y="2057400"/>
            <a:ext cx="2490814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3200" dirty="0" smtClean="0"/>
              <a:t>37,2-0,03</a:t>
            </a:r>
            <a:endParaRPr lang="ru-RU" sz="3200" dirty="0"/>
          </a:p>
          <a:p>
            <a:r>
              <a:rPr lang="ru-RU" sz="3200" dirty="0"/>
              <a:t>   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3429000" y="2057400"/>
            <a:ext cx="1905000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</a:t>
            </a:r>
            <a:r>
              <a:rPr lang="ru-RU" sz="3200" dirty="0" smtClean="0"/>
              <a:t>5 - 2,82</a:t>
            </a:r>
            <a:endParaRPr lang="ru-RU" sz="3200" dirty="0"/>
          </a:p>
          <a:p>
            <a:r>
              <a:rPr lang="ru-RU" sz="3200" dirty="0" smtClean="0"/>
              <a:t> </a:t>
            </a:r>
            <a:endParaRPr lang="ru-RU" sz="3200" dirty="0"/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990600" y="4114800"/>
            <a:ext cx="19050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      </a:t>
            </a:r>
            <a:r>
              <a:rPr lang="ru-RU" sz="3200" dirty="0" smtClean="0"/>
              <a:t>10,71</a:t>
            </a:r>
          </a:p>
          <a:p>
            <a:r>
              <a:rPr lang="ru-RU" sz="3200" dirty="0" smtClean="0"/>
              <a:t>+   3,00</a:t>
            </a:r>
          </a:p>
          <a:p>
            <a:r>
              <a:rPr lang="ru-RU" sz="3200" dirty="0" smtClean="0"/>
              <a:t>    13,71</a:t>
            </a:r>
            <a:endParaRPr lang="ru-RU" sz="3200" dirty="0"/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1143000" y="5181600"/>
            <a:ext cx="1219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3505200" y="4114800"/>
            <a:ext cx="19050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      </a:t>
            </a:r>
            <a:r>
              <a:rPr lang="ru-RU" sz="3200" dirty="0"/>
              <a:t>5, </a:t>
            </a:r>
            <a:r>
              <a:rPr lang="ru-RU" sz="3200" dirty="0" smtClean="0"/>
              <a:t>00</a:t>
            </a:r>
            <a:endParaRPr lang="ru-RU" sz="3200" dirty="0"/>
          </a:p>
          <a:p>
            <a:r>
              <a:rPr lang="ru-RU" sz="3200" dirty="0" smtClean="0"/>
              <a:t>-  2, 82</a:t>
            </a:r>
            <a:endParaRPr lang="ru-RU" sz="3200" dirty="0"/>
          </a:p>
          <a:p>
            <a:r>
              <a:rPr lang="ru-RU" sz="3200" dirty="0"/>
              <a:t>    </a:t>
            </a:r>
            <a:r>
              <a:rPr lang="ru-RU" sz="3200" dirty="0" smtClean="0"/>
              <a:t>2, 18</a:t>
            </a:r>
            <a:endParaRPr lang="ru-RU" sz="3200" dirty="0"/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3657600" y="5181600"/>
            <a:ext cx="1524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6019800" y="4114800"/>
            <a:ext cx="19050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       </a:t>
            </a:r>
            <a:r>
              <a:rPr lang="ru-RU" sz="3200" dirty="0" smtClean="0"/>
              <a:t>37,20</a:t>
            </a:r>
            <a:endParaRPr lang="ru-RU" sz="3200" dirty="0"/>
          </a:p>
          <a:p>
            <a:r>
              <a:rPr lang="ru-RU" sz="3200" dirty="0"/>
              <a:t>-   </a:t>
            </a:r>
            <a:r>
              <a:rPr lang="ru-RU" sz="3200" dirty="0" smtClean="0"/>
              <a:t>  0,03</a:t>
            </a:r>
            <a:endParaRPr lang="ru-RU" sz="3200" dirty="0"/>
          </a:p>
          <a:p>
            <a:r>
              <a:rPr lang="ru-RU" sz="3200" dirty="0"/>
              <a:t>    </a:t>
            </a:r>
            <a:r>
              <a:rPr lang="ru-RU" sz="3200" dirty="0" smtClean="0"/>
              <a:t>37,17</a:t>
            </a:r>
            <a:endParaRPr lang="ru-RU" sz="3200" dirty="0"/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>
            <a:off x="6324600" y="5181600"/>
            <a:ext cx="1371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3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576263" cy="5762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15" name="AutoShape 5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79388" y="188913"/>
            <a:ext cx="504825" cy="5032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  <p:bldP spid="10254" grpId="0"/>
      <p:bldP spid="102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7772400" cy="928670"/>
          </a:xfrm>
        </p:spPr>
        <p:txBody>
          <a:bodyPr>
            <a:normAutofit/>
          </a:bodyPr>
          <a:lstStyle/>
          <a:p>
            <a:pPr algn="ctr"/>
            <a:r>
              <a:rPr lang="ru-RU" sz="3000" i="1" dirty="0" smtClean="0"/>
              <a:t>    </a:t>
            </a: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Решить уравнение:</a:t>
            </a:r>
            <a:endParaRPr lang="ru-RU" sz="3000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524000" y="1142984"/>
            <a:ext cx="6096000" cy="4987941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/>
              <a:t>1ряд:</a:t>
            </a:r>
            <a:r>
              <a:rPr lang="ru-RU" dirty="0"/>
              <a:t>  </a:t>
            </a:r>
            <a:r>
              <a:rPr lang="ru-RU" dirty="0" smtClean="0"/>
              <a:t>1)   6,5 </a:t>
            </a:r>
            <a:r>
              <a:rPr lang="ru-RU" dirty="0"/>
              <a:t>+ 2</a:t>
            </a:r>
            <a:r>
              <a:rPr lang="ru-RU" i="1" dirty="0"/>
              <a:t>х</a:t>
            </a:r>
            <a:r>
              <a:rPr lang="ru-RU" dirty="0"/>
              <a:t> = 14,5</a:t>
            </a:r>
            <a:endParaRPr lang="ru-RU" i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i="1" dirty="0"/>
              <a:t>      </a:t>
            </a:r>
            <a:r>
              <a:rPr lang="ru-RU" i="1" dirty="0" smtClean="0"/>
              <a:t>        2)    у </a:t>
            </a:r>
            <a:r>
              <a:rPr lang="ru-RU" dirty="0"/>
              <a:t>(5,8 – 3,8) = </a:t>
            </a:r>
            <a:r>
              <a:rPr lang="ru-RU" dirty="0" smtClean="0"/>
              <a:t>62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b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/>
              <a:t>                     2ряд:</a:t>
            </a:r>
            <a:r>
              <a:rPr lang="ru-RU" dirty="0"/>
              <a:t>   </a:t>
            </a:r>
            <a:r>
              <a:rPr lang="ru-RU" dirty="0" smtClean="0"/>
              <a:t>1)   12,4 </a:t>
            </a:r>
            <a:r>
              <a:rPr lang="ru-RU" dirty="0"/>
              <a:t>– 3</a:t>
            </a:r>
            <a:r>
              <a:rPr lang="ru-RU" i="1" dirty="0"/>
              <a:t>х</a:t>
            </a:r>
            <a:r>
              <a:rPr lang="ru-RU" dirty="0"/>
              <a:t> = 3,4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      </a:t>
            </a:r>
            <a:r>
              <a:rPr lang="ru-RU" dirty="0" smtClean="0"/>
              <a:t>                              2)  (12,5 </a:t>
            </a:r>
            <a:r>
              <a:rPr lang="ru-RU" dirty="0"/>
              <a:t>+ 2,5)</a:t>
            </a:r>
            <a:r>
              <a:rPr lang="ru-RU" i="1" dirty="0" err="1"/>
              <a:t>х</a:t>
            </a:r>
            <a:r>
              <a:rPr lang="ru-RU" dirty="0"/>
              <a:t> = </a:t>
            </a:r>
            <a:r>
              <a:rPr lang="ru-RU" dirty="0" smtClean="0"/>
              <a:t>60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 b="1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 dirty="0" smtClean="0"/>
              <a:t>3ряд:</a:t>
            </a:r>
            <a:r>
              <a:rPr lang="ru-RU" dirty="0"/>
              <a:t>   </a:t>
            </a:r>
            <a:r>
              <a:rPr lang="ru-RU" dirty="0" smtClean="0"/>
              <a:t>1)  16- </a:t>
            </a:r>
            <a:r>
              <a:rPr lang="ru-RU" dirty="0"/>
              <a:t>5</a:t>
            </a:r>
            <a:r>
              <a:rPr lang="ru-RU" i="1" dirty="0"/>
              <a:t>х</a:t>
            </a: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= </a:t>
            </a:r>
            <a:r>
              <a:rPr lang="ru-RU" dirty="0" smtClean="0"/>
              <a:t>7,5-1,5   </a:t>
            </a:r>
            <a:endParaRPr lang="ru-RU" dirty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dirty="0"/>
              <a:t>       </a:t>
            </a:r>
            <a:r>
              <a:rPr lang="ru-RU" dirty="0" smtClean="0"/>
              <a:t>        2)   3</a:t>
            </a:r>
            <a:r>
              <a:rPr lang="ru-RU" i="1" dirty="0" smtClean="0"/>
              <a:t>у</a:t>
            </a:r>
            <a:r>
              <a:rPr lang="ru-RU" dirty="0" smtClean="0"/>
              <a:t> </a:t>
            </a:r>
            <a:r>
              <a:rPr lang="ru-RU" dirty="0"/>
              <a:t>= </a:t>
            </a:r>
            <a:r>
              <a:rPr lang="ru-RU" dirty="0" smtClean="0"/>
              <a:t>13,72 </a:t>
            </a:r>
            <a:r>
              <a:rPr lang="ru-RU" dirty="0"/>
              <a:t>– </a:t>
            </a:r>
            <a:r>
              <a:rPr lang="ru-RU" dirty="0" smtClean="0"/>
              <a:t>4,72</a:t>
            </a:r>
            <a:endParaRPr lang="ru-RU" dirty="0"/>
          </a:p>
        </p:txBody>
      </p:sp>
      <p:sp>
        <p:nvSpPr>
          <p:cNvPr id="4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576263" cy="5762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5" name="AutoShape 5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79388" y="188913"/>
            <a:ext cx="504825" cy="5032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85720" y="857232"/>
            <a:ext cx="2819400" cy="350520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1 ряд</a:t>
            </a:r>
          </a:p>
          <a:p>
            <a:pPr>
              <a:buNone/>
            </a:pPr>
            <a:r>
              <a:rPr lang="ru-RU" dirty="0" smtClean="0"/>
              <a:t>1)  2х=14,5-6,5</a:t>
            </a: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dirty="0"/>
              <a:t>  </a:t>
            </a:r>
            <a:r>
              <a:rPr lang="ru-RU" dirty="0" smtClean="0"/>
              <a:t>    </a:t>
            </a:r>
            <a:r>
              <a:rPr lang="ru-RU" dirty="0"/>
              <a:t>2х=8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   </a:t>
            </a:r>
            <a:r>
              <a:rPr lang="ru-RU" dirty="0" smtClean="0"/>
              <a:t>    </a:t>
            </a:r>
            <a:r>
              <a:rPr lang="ru-RU" dirty="0" err="1"/>
              <a:t>х</a:t>
            </a:r>
            <a:r>
              <a:rPr lang="ru-RU" dirty="0"/>
              <a:t> = 4</a:t>
            </a:r>
          </a:p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dirty="0"/>
              <a:t> </a:t>
            </a:r>
            <a:r>
              <a:rPr lang="ru-RU" dirty="0" smtClean="0"/>
              <a:t>2)  </a:t>
            </a:r>
            <a:r>
              <a:rPr lang="ru-RU" dirty="0"/>
              <a:t>2у=62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     </a:t>
            </a:r>
            <a:r>
              <a:rPr lang="ru-RU" dirty="0" smtClean="0"/>
              <a:t>     у=31</a:t>
            </a:r>
            <a:endParaRPr lang="ru-RU" dirty="0"/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3143240" y="2000240"/>
            <a:ext cx="2819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</a:pPr>
            <a:r>
              <a:rPr lang="ru-RU" sz="2600" b="1" dirty="0" smtClean="0"/>
              <a:t>2 ряд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</a:pPr>
            <a:r>
              <a:rPr lang="ru-RU" sz="2600" dirty="0" smtClean="0"/>
              <a:t>1)  3х=12,4-3,4</a:t>
            </a:r>
            <a:endParaRPr lang="ru-RU" sz="2600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600" dirty="0"/>
              <a:t>  </a:t>
            </a:r>
            <a:r>
              <a:rPr lang="ru-RU" sz="2600" dirty="0" smtClean="0"/>
              <a:t>     </a:t>
            </a:r>
            <a:r>
              <a:rPr lang="ru-RU" sz="2600" dirty="0"/>
              <a:t>3х=9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600" dirty="0"/>
              <a:t>   </a:t>
            </a:r>
            <a:r>
              <a:rPr lang="ru-RU" sz="2600" dirty="0" smtClean="0"/>
              <a:t>      </a:t>
            </a:r>
            <a:r>
              <a:rPr lang="ru-RU" sz="2600" dirty="0" err="1"/>
              <a:t>х</a:t>
            </a:r>
            <a:r>
              <a:rPr lang="ru-RU" sz="2600" dirty="0"/>
              <a:t> = 3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ru-RU" sz="2600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600" dirty="0" smtClean="0"/>
              <a:t> 2) 15х=60</a:t>
            </a:r>
            <a:endParaRPr lang="ru-RU" sz="2600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600" dirty="0"/>
              <a:t>      </a:t>
            </a:r>
            <a:r>
              <a:rPr lang="ru-RU" sz="2600" dirty="0" smtClean="0"/>
              <a:t>     х=4</a:t>
            </a:r>
            <a:endParaRPr lang="ru-RU" sz="2600" dirty="0"/>
          </a:p>
        </p:txBody>
      </p:sp>
      <p:sp>
        <p:nvSpPr>
          <p:cNvPr id="39942" name="Rectangle 6"/>
          <p:cNvSpPr>
            <a:spLocks noChangeArrowheads="1"/>
          </p:cNvSpPr>
          <p:nvPr/>
        </p:nvSpPr>
        <p:spPr bwMode="auto">
          <a:xfrm>
            <a:off x="6143636" y="2786058"/>
            <a:ext cx="28194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</a:pPr>
            <a:r>
              <a:rPr lang="ru-RU" sz="2600" b="1" dirty="0" smtClean="0"/>
              <a:t>3 ряд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</a:pPr>
            <a:r>
              <a:rPr lang="ru-RU" sz="2600" dirty="0" smtClean="0"/>
              <a:t>1)  16-5х=6</a:t>
            </a:r>
            <a:endParaRPr lang="ru-RU" sz="2600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600" dirty="0"/>
              <a:t>   </a:t>
            </a:r>
            <a:r>
              <a:rPr lang="ru-RU" sz="2600" dirty="0" smtClean="0"/>
              <a:t>          5х=10</a:t>
            </a:r>
            <a:endParaRPr lang="ru-RU" sz="2600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600" dirty="0"/>
              <a:t>    </a:t>
            </a:r>
            <a:r>
              <a:rPr lang="ru-RU" sz="2600" dirty="0" smtClean="0"/>
              <a:t>           </a:t>
            </a:r>
            <a:r>
              <a:rPr lang="ru-RU" sz="2600" dirty="0" err="1" smtClean="0"/>
              <a:t>х</a:t>
            </a:r>
            <a:r>
              <a:rPr lang="ru-RU" sz="2600" dirty="0" smtClean="0"/>
              <a:t> </a:t>
            </a:r>
            <a:r>
              <a:rPr lang="ru-RU" sz="2600" dirty="0"/>
              <a:t>= 2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ru-RU" sz="2600" dirty="0"/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600" dirty="0"/>
              <a:t> </a:t>
            </a:r>
            <a:r>
              <a:rPr lang="ru-RU" sz="2600" dirty="0" smtClean="0"/>
              <a:t>2)   </a:t>
            </a:r>
            <a:r>
              <a:rPr lang="ru-RU" sz="2600" dirty="0"/>
              <a:t>3у=9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ru-RU" sz="2600" dirty="0"/>
              <a:t>          у=3</a:t>
            </a:r>
          </a:p>
        </p:txBody>
      </p:sp>
      <p:sp>
        <p:nvSpPr>
          <p:cNvPr id="8" name="AutoShape 5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8350" y="6092825"/>
            <a:ext cx="576263" cy="5762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9" name="AutoShape 5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179388" y="188913"/>
            <a:ext cx="504825" cy="503237"/>
          </a:xfrm>
          <a:prstGeom prst="actionButtonBackPrevious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  <p:bldP spid="39941" grpId="0"/>
      <p:bldP spid="3994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445</TotalTime>
  <Words>414</Words>
  <PresentationFormat>Экран (4:3)</PresentationFormat>
  <Paragraphs>151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Справедливость</vt:lpstr>
      <vt:lpstr> Учитель математики Малетина И.А.</vt:lpstr>
      <vt:lpstr>Какие задания можно придумать с этими числами  4, 2 и  8,45?</vt:lpstr>
      <vt:lpstr> </vt:lpstr>
      <vt:lpstr>   АЛГОРИТМ СЛОЖЕНИЯ И ВЫЧИТАНИЯ ДЕСЯТИЧНЫХ ДРОБЕЙ:</vt:lpstr>
      <vt:lpstr>Слайд 5</vt:lpstr>
      <vt:lpstr>Слайд 6</vt:lpstr>
      <vt:lpstr>Слайд 7</vt:lpstr>
      <vt:lpstr>     Решить уравнение:</vt:lpstr>
      <vt:lpstr>Слайд 9</vt:lpstr>
      <vt:lpstr>  Решите самостоятельно:</vt:lpstr>
      <vt:lpstr>РЕФЛЕКСИЯ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КиТ</cp:lastModifiedBy>
  <cp:revision>50</cp:revision>
  <dcterms:modified xsi:type="dcterms:W3CDTF">2012-07-29T07:36:12Z</dcterms:modified>
</cp:coreProperties>
</file>