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61" r:id="rId6"/>
    <p:sldId id="263" r:id="rId7"/>
    <p:sldId id="270" r:id="rId8"/>
    <p:sldId id="272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50FB84-ADFD-478B-9A7D-31D519C435C7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50FB84-ADFD-478B-9A7D-31D519C435C7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50FB84-ADFD-478B-9A7D-31D519C435C7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50FB84-ADFD-478B-9A7D-31D519C435C7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06EF42-3AA0-45F1-B8EF-1E53DF01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Текст как речевое произведение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Наша речь - важнейшая часть не только нашего поведения, но и нашей личности, нашей души, ума…</a:t>
            </a:r>
          </a:p>
          <a:p>
            <a:r>
              <a:rPr lang="ru-RU" b="1" dirty="0">
                <a:solidFill>
                  <a:srgbClr val="002060"/>
                </a:solidFill>
              </a:rPr>
              <a:t>Д. С. Лихачёв</a:t>
            </a:r>
          </a:p>
          <a:p>
            <a:endParaRPr lang="ru-RU" dirty="0"/>
          </a:p>
        </p:txBody>
      </p:sp>
      <p:pic>
        <p:nvPicPr>
          <p:cNvPr id="5" name="Picture 2" descr="C:\Users\ии\Pictures\Д.С.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t="15379" b="15379"/>
          <a:stretch>
            <a:fillRect/>
          </a:stretch>
        </p:blipFill>
        <p:spPr bwMode="auto">
          <a:xfrm>
            <a:off x="914400" y="671432"/>
            <a:ext cx="7480300" cy="3778411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442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ТЕКСТ</a:t>
            </a:r>
            <a:r>
              <a:rPr lang="ru-RU" dirty="0" smtClean="0"/>
              <a:t> – от лат.</a:t>
            </a:r>
            <a:r>
              <a:rPr lang="en-US" dirty="0" err="1" smtClean="0"/>
              <a:t>textus</a:t>
            </a:r>
            <a:r>
              <a:rPr lang="en-US" dirty="0" smtClean="0"/>
              <a:t> </a:t>
            </a:r>
            <a:r>
              <a:rPr lang="ru-RU" dirty="0" smtClean="0"/>
              <a:t>-«ткань», «словесное</a:t>
            </a:r>
          </a:p>
          <a:p>
            <a:r>
              <a:rPr lang="ru-RU" dirty="0" smtClean="0"/>
              <a:t>единство»</a:t>
            </a:r>
          </a:p>
          <a:p>
            <a:r>
              <a:rPr lang="ru-RU" b="1" dirty="0" smtClean="0"/>
              <a:t>1.Тематическое единство предложений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2.Смысловое единство предложений.</a:t>
            </a:r>
          </a:p>
          <a:p>
            <a:r>
              <a:rPr lang="ru-RU" b="1" dirty="0" smtClean="0"/>
              <a:t>3.Способы связи между предложениями.</a:t>
            </a:r>
          </a:p>
          <a:p>
            <a:r>
              <a:rPr lang="ru-RU" b="1" dirty="0" smtClean="0"/>
              <a:t>4.Стиль речи.</a:t>
            </a:r>
          </a:p>
          <a:p>
            <a:r>
              <a:rPr lang="ru-RU" b="1" dirty="0" smtClean="0"/>
              <a:t>5.Тип текста (речи).</a:t>
            </a:r>
          </a:p>
          <a:p>
            <a:r>
              <a:rPr lang="ru-RU" b="1" dirty="0" smtClean="0"/>
              <a:t>6.Текст можно озаглавить.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i="1" u="sng" dirty="0">
                <a:solidFill>
                  <a:srgbClr val="002060"/>
                </a:solidFill>
              </a:rPr>
              <a:t>О</a:t>
            </a:r>
            <a:r>
              <a:rPr lang="ru-RU" i="1" u="sng" dirty="0" smtClean="0">
                <a:solidFill>
                  <a:srgbClr val="002060"/>
                </a:solidFill>
              </a:rPr>
              <a:t>сновные особенности текста</a:t>
            </a:r>
            <a:endParaRPr lang="ru-RU" i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ТЕМА  ТЕКСТА </a:t>
            </a:r>
            <a:r>
              <a:rPr lang="ru-RU" dirty="0" smtClean="0"/>
              <a:t>– </a:t>
            </a:r>
            <a:r>
              <a:rPr lang="ru-RU" b="1" dirty="0" smtClean="0"/>
              <a:t>это то, о чем в нем </a:t>
            </a:r>
            <a:r>
              <a:rPr lang="ru-RU" b="1" dirty="0" err="1" smtClean="0"/>
              <a:t>гово</a:t>
            </a:r>
            <a:r>
              <a:rPr lang="ru-RU" b="1" dirty="0" smtClean="0"/>
              <a:t> –</a:t>
            </a:r>
            <a:r>
              <a:rPr lang="ru-RU" b="1" dirty="0" err="1" smtClean="0"/>
              <a:t>рится</a:t>
            </a:r>
            <a:r>
              <a:rPr lang="ru-RU" b="1" dirty="0" smtClean="0"/>
              <a:t>, что положено в его основу.</a:t>
            </a:r>
          </a:p>
          <a:p>
            <a:r>
              <a:rPr lang="ru-RU" dirty="0" smtClean="0"/>
              <a:t>Можно задать вопрос</a:t>
            </a:r>
            <a:r>
              <a:rPr lang="ru-RU" dirty="0" smtClean="0">
                <a:solidFill>
                  <a:srgbClr val="FF0000"/>
                </a:solidFill>
              </a:rPr>
              <a:t>: о чем говорится в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тексте? 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ОСНОВНАЯ МЫСЛЬ ТЕКСТА </a:t>
            </a:r>
            <a:r>
              <a:rPr lang="ru-RU" dirty="0" smtClean="0"/>
              <a:t>–</a:t>
            </a:r>
            <a:r>
              <a:rPr lang="ru-RU" b="1" dirty="0" smtClean="0"/>
              <a:t>это  его вывод,</a:t>
            </a:r>
          </a:p>
          <a:p>
            <a:r>
              <a:rPr lang="ru-RU" b="1" dirty="0" smtClean="0"/>
              <a:t>жизненный урок.</a:t>
            </a:r>
          </a:p>
          <a:p>
            <a:r>
              <a:rPr lang="ru-RU" dirty="0" smtClean="0"/>
              <a:t>Можно задать вопрос: </a:t>
            </a:r>
            <a:r>
              <a:rPr lang="ru-RU" dirty="0" smtClean="0">
                <a:solidFill>
                  <a:srgbClr val="FF0000"/>
                </a:solidFill>
              </a:rPr>
              <a:t>чему учит текст? С какой целью автор написал текст?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u="sng" dirty="0" smtClean="0">
                <a:solidFill>
                  <a:srgbClr val="FF0000"/>
                </a:solidFill>
              </a:rPr>
              <a:t>ПОМНИТЕ!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ЗАГОЛОВОК (ЗАГЛАВИЕ) ТЕКСТА –</a:t>
            </a:r>
            <a:r>
              <a:rPr lang="ru-RU" b="1" dirty="0" smtClean="0"/>
              <a:t>это </a:t>
            </a:r>
            <a:r>
              <a:rPr lang="ru-RU" b="1" dirty="0" err="1" smtClean="0"/>
              <a:t>назва</a:t>
            </a:r>
            <a:r>
              <a:rPr lang="ru-RU" b="1" dirty="0" smtClean="0"/>
              <a:t>-</a:t>
            </a:r>
          </a:p>
          <a:p>
            <a:r>
              <a:rPr lang="ru-RU" b="1" dirty="0" err="1" smtClean="0"/>
              <a:t>ние</a:t>
            </a:r>
            <a:r>
              <a:rPr lang="ru-RU" b="1" dirty="0" smtClean="0"/>
              <a:t> произведения или отдельных его час-</a:t>
            </a:r>
          </a:p>
          <a:p>
            <a:r>
              <a:rPr lang="ru-RU" b="1" dirty="0" err="1" smtClean="0"/>
              <a:t>тей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Заглавие отражает либо </a:t>
            </a:r>
            <a:r>
              <a:rPr lang="ru-RU" b="1" dirty="0" smtClean="0">
                <a:solidFill>
                  <a:srgbClr val="FF0000"/>
                </a:solidFill>
              </a:rPr>
              <a:t>тему,</a:t>
            </a:r>
            <a:r>
              <a:rPr lang="ru-RU" b="1" dirty="0" smtClean="0"/>
              <a:t> либо </a:t>
            </a:r>
            <a:r>
              <a:rPr lang="ru-RU" b="1" dirty="0" smtClean="0">
                <a:solidFill>
                  <a:srgbClr val="FF0000"/>
                </a:solidFill>
              </a:rPr>
              <a:t>основ</a:t>
            </a:r>
            <a:r>
              <a:rPr lang="ru-RU" b="1" dirty="0" smtClean="0"/>
              <a:t> –</a:t>
            </a:r>
          </a:p>
          <a:p>
            <a:r>
              <a:rPr lang="ru-RU" b="1" dirty="0" err="1" smtClean="0">
                <a:solidFill>
                  <a:srgbClr val="FF0000"/>
                </a:solidFill>
              </a:rPr>
              <a:t>ную</a:t>
            </a:r>
            <a:r>
              <a:rPr lang="ru-RU" b="1" dirty="0" smtClean="0">
                <a:solidFill>
                  <a:srgbClr val="FF0000"/>
                </a:solidFill>
              </a:rPr>
              <a:t>    мысль </a:t>
            </a:r>
            <a:r>
              <a:rPr lang="ru-RU" b="1" dirty="0" smtClean="0"/>
              <a:t>текста. Заглавие помогает предположить, что  будет в тексте, </a:t>
            </a:r>
            <a:r>
              <a:rPr lang="ru-RU" b="1" dirty="0" err="1" smtClean="0"/>
              <a:t>спрог</a:t>
            </a:r>
            <a:r>
              <a:rPr lang="ru-RU" b="1" dirty="0" smtClean="0"/>
              <a:t>-</a:t>
            </a:r>
          </a:p>
          <a:p>
            <a:r>
              <a:rPr lang="ru-RU" b="1" dirty="0" err="1" smtClean="0"/>
              <a:t>нозировать</a:t>
            </a:r>
            <a:r>
              <a:rPr lang="ru-RU" b="1" dirty="0" smtClean="0"/>
              <a:t> возможное развитие  событий,</a:t>
            </a:r>
          </a:p>
          <a:p>
            <a:r>
              <a:rPr lang="ru-RU" b="1" dirty="0" smtClean="0"/>
              <a:t>понять идейный смысл  текста.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i="1" dirty="0" smtClean="0"/>
              <a:t>Заглавие текста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-</a:t>
            </a:r>
            <a:r>
              <a:rPr lang="ru-RU" b="1" dirty="0" err="1" smtClean="0"/>
              <a:t>однотематическая</a:t>
            </a:r>
            <a:r>
              <a:rPr lang="ru-RU" b="1" dirty="0" smtClean="0"/>
              <a:t> лексика;</a:t>
            </a:r>
          </a:p>
          <a:p>
            <a:r>
              <a:rPr lang="ru-RU" b="1" dirty="0" smtClean="0"/>
              <a:t>-лексический повтор;</a:t>
            </a:r>
          </a:p>
          <a:p>
            <a:r>
              <a:rPr lang="ru-RU" b="1" dirty="0" smtClean="0"/>
              <a:t>-синонимы(в том числе контекстуальные);</a:t>
            </a:r>
          </a:p>
          <a:p>
            <a:r>
              <a:rPr lang="ru-RU" b="1" dirty="0" smtClean="0"/>
              <a:t>-антонимы(в том числе контекстуальные);</a:t>
            </a:r>
          </a:p>
          <a:p>
            <a:r>
              <a:rPr lang="ru-RU" b="1" dirty="0" smtClean="0"/>
              <a:t>-союзы;</a:t>
            </a:r>
          </a:p>
          <a:p>
            <a:r>
              <a:rPr lang="ru-RU" b="1" dirty="0" smtClean="0"/>
              <a:t>-местоимения;</a:t>
            </a:r>
          </a:p>
          <a:p>
            <a:r>
              <a:rPr lang="ru-RU" b="1" dirty="0" smtClean="0"/>
              <a:t>-наречия;</a:t>
            </a:r>
          </a:p>
          <a:p>
            <a:r>
              <a:rPr lang="ru-RU" b="1" dirty="0" smtClean="0"/>
              <a:t>-вводные слова, указывающие на порядок</a:t>
            </a:r>
          </a:p>
          <a:p>
            <a:r>
              <a:rPr lang="ru-RU" b="1" dirty="0"/>
              <a:t>я</a:t>
            </a:r>
            <a:r>
              <a:rPr lang="ru-RU" b="1" dirty="0" smtClean="0"/>
              <a:t>влений (мыслей) и связь между ними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u="sng" dirty="0" smtClean="0">
                <a:solidFill>
                  <a:srgbClr val="002060"/>
                </a:solidFill>
                <a:effectLst/>
              </a:rPr>
              <a:t>Основные средства связи между пред-</a:t>
            </a:r>
            <a:br>
              <a:rPr lang="ru-RU" sz="3200" i="1" u="sng" dirty="0" smtClean="0">
                <a:solidFill>
                  <a:srgbClr val="002060"/>
                </a:solidFill>
                <a:effectLst/>
              </a:rPr>
            </a:br>
            <a:r>
              <a:rPr lang="ru-RU" sz="3200" i="1" u="sng" dirty="0" smtClean="0">
                <a:solidFill>
                  <a:srgbClr val="002060"/>
                </a:solidFill>
                <a:effectLst/>
              </a:rPr>
              <a:t>           </a:t>
            </a:r>
            <a:r>
              <a:rPr lang="ru-RU" sz="3200" i="1" u="sng" dirty="0" err="1" smtClean="0">
                <a:solidFill>
                  <a:srgbClr val="002060"/>
                </a:solidFill>
                <a:effectLst/>
              </a:rPr>
              <a:t>ложениями</a:t>
            </a:r>
            <a:r>
              <a:rPr lang="ru-RU" sz="3200" i="1" u="sng" dirty="0" smtClean="0">
                <a:solidFill>
                  <a:srgbClr val="002060"/>
                </a:solidFill>
                <a:effectLst/>
              </a:rPr>
              <a:t>  в  тексте</a:t>
            </a:r>
            <a:endParaRPr lang="ru-RU" sz="3200" i="1" u="sng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Словесные средства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эпитет</a:t>
            </a:r>
            <a:r>
              <a:rPr lang="ru-RU" dirty="0" smtClean="0"/>
              <a:t> –художественное определение</a:t>
            </a:r>
            <a:r>
              <a:rPr lang="ru-RU" dirty="0"/>
              <a:t> </a:t>
            </a:r>
            <a:r>
              <a:rPr lang="ru-RU" dirty="0" smtClean="0"/>
              <a:t>(Парус </a:t>
            </a:r>
            <a:r>
              <a:rPr lang="ru-RU" b="1" u="sng" dirty="0" smtClean="0"/>
              <a:t>одинокий</a:t>
            </a:r>
            <a:r>
              <a:rPr lang="ru-RU" u="sng" dirty="0" smtClean="0"/>
              <a:t>)</a:t>
            </a:r>
          </a:p>
          <a:p>
            <a:r>
              <a:rPr lang="ru-RU" dirty="0" smtClean="0"/>
              <a:t>Метафора – скрытое сравнение (Деревья в зимнем серебре)</a:t>
            </a:r>
          </a:p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сравнение</a:t>
            </a:r>
            <a:r>
              <a:rPr lang="ru-RU" dirty="0" smtClean="0"/>
              <a:t> –уподобление одного </a:t>
            </a:r>
            <a:r>
              <a:rPr lang="ru-RU" dirty="0" err="1" smtClean="0"/>
              <a:t>предме</a:t>
            </a:r>
            <a:r>
              <a:rPr lang="ru-RU" dirty="0" smtClean="0"/>
              <a:t>-</a:t>
            </a:r>
          </a:p>
          <a:p>
            <a:r>
              <a:rPr lang="ru-RU" dirty="0" smtClean="0"/>
              <a:t>та, явления, действия другому (Глаза, </a:t>
            </a:r>
            <a:r>
              <a:rPr lang="ru-RU" b="1" u="sng" dirty="0" smtClean="0"/>
              <a:t>как небо</a:t>
            </a:r>
            <a:r>
              <a:rPr lang="ru-RU" dirty="0" smtClean="0"/>
              <a:t>, голубые)</a:t>
            </a:r>
          </a:p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аллегория</a:t>
            </a:r>
            <a:r>
              <a:rPr lang="ru-RU" dirty="0" smtClean="0"/>
              <a:t> –иносказание (Правосудие – </a:t>
            </a:r>
            <a:r>
              <a:rPr lang="ru-RU" b="1" u="sng" dirty="0" smtClean="0"/>
              <a:t>женщина с весами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u="sng" dirty="0" smtClean="0"/>
              <a:t>Средства художественной изобразительности</a:t>
            </a:r>
            <a:endParaRPr lang="ru-RU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литота</a:t>
            </a:r>
            <a:r>
              <a:rPr lang="ru-RU" dirty="0" smtClean="0"/>
              <a:t> – художественное преуменьшение (мужичок с ноготок)</a:t>
            </a:r>
          </a:p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гипербола </a:t>
            </a:r>
            <a:r>
              <a:rPr lang="ru-RU" dirty="0" smtClean="0"/>
              <a:t>- художественное </a:t>
            </a:r>
            <a:r>
              <a:rPr lang="ru-RU" dirty="0" err="1" smtClean="0"/>
              <a:t>преувеличе</a:t>
            </a:r>
            <a:r>
              <a:rPr lang="ru-RU" dirty="0" smtClean="0"/>
              <a:t>-</a:t>
            </a:r>
          </a:p>
          <a:p>
            <a:r>
              <a:rPr lang="ru-RU" dirty="0" err="1"/>
              <a:t>н</a:t>
            </a:r>
            <a:r>
              <a:rPr lang="ru-RU" dirty="0" err="1" smtClean="0"/>
              <a:t>ие</a:t>
            </a:r>
            <a:r>
              <a:rPr lang="ru-RU" dirty="0" smtClean="0"/>
              <a:t> (море крови)</a:t>
            </a:r>
          </a:p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олицетворение </a:t>
            </a:r>
            <a:r>
              <a:rPr lang="ru-RU" dirty="0" smtClean="0"/>
              <a:t>- представление </a:t>
            </a:r>
            <a:r>
              <a:rPr lang="ru-RU" dirty="0" err="1" smtClean="0"/>
              <a:t>неодушев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ленного предмета в виде живого существа (ветер поёт)</a:t>
            </a:r>
          </a:p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ирония</a:t>
            </a:r>
            <a:r>
              <a:rPr lang="ru-RU" dirty="0" smtClean="0"/>
              <a:t>- скрытая насмешка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u="sng" dirty="0" smtClean="0"/>
              <a:t>Средства художественной выразительности</a:t>
            </a:r>
            <a:endParaRPr lang="ru-RU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i="1" u="sng" dirty="0" smtClean="0">
              <a:solidFill>
                <a:srgbClr val="FF0000"/>
              </a:solidFill>
            </a:endParaRPr>
          </a:p>
          <a:p>
            <a:pPr algn="ctr"/>
            <a:endParaRPr lang="ru-RU" b="1" i="1" u="sng" dirty="0">
              <a:solidFill>
                <a:srgbClr val="FF0000"/>
              </a:solidFill>
            </a:endParaRPr>
          </a:p>
          <a:p>
            <a:pPr algn="ctr"/>
            <a:endParaRPr lang="ru-RU" b="1" i="1" u="sng" dirty="0" smtClean="0">
              <a:solidFill>
                <a:srgbClr val="FF0000"/>
              </a:solidFill>
            </a:endParaRPr>
          </a:p>
          <a:p>
            <a:pPr algn="ctr"/>
            <a:endParaRPr lang="ru-RU" b="1" i="1" u="sng" dirty="0">
              <a:solidFill>
                <a:srgbClr val="FF0000"/>
              </a:solidFill>
            </a:endParaRPr>
          </a:p>
          <a:p>
            <a:pPr algn="ctr"/>
            <a:r>
              <a:rPr lang="ru-RU" b="1" i="1" u="sng" dirty="0" smtClean="0">
                <a:solidFill>
                  <a:srgbClr val="FF0000"/>
                </a:solidFill>
              </a:rPr>
              <a:t>СПАСИБО ЗА ВНИМАНИЕ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605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</TotalTime>
  <Words>331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Текст как речевое произведение</vt:lpstr>
      <vt:lpstr>Презентация PowerPoint</vt:lpstr>
      <vt:lpstr>  Основные особенности текста</vt:lpstr>
      <vt:lpstr>   ПОМНИТЕ!</vt:lpstr>
      <vt:lpstr>         Заглавие текста</vt:lpstr>
      <vt:lpstr>Основные средства связи между пред-            ложениями  в  тексте</vt:lpstr>
      <vt:lpstr>Средства художественной изобразительности</vt:lpstr>
      <vt:lpstr>Средства художественной выразительности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 как речевое произведение</dc:title>
  <dc:creator>ии</dc:creator>
  <cp:lastModifiedBy>Admin</cp:lastModifiedBy>
  <cp:revision>34</cp:revision>
  <dcterms:created xsi:type="dcterms:W3CDTF">2011-05-08T14:49:30Z</dcterms:created>
  <dcterms:modified xsi:type="dcterms:W3CDTF">2012-02-12T11:00:04Z</dcterms:modified>
</cp:coreProperties>
</file>