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09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9BE73A4-C943-4CCD-8797-6F8DE5A727FE}" type="datetimeFigureOut">
              <a:rPr lang="ru-RU" smtClean="0"/>
              <a:pPr/>
              <a:t>02.11.2008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EFE06EF-7038-4E8B-A308-63E4DF9677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BE73A4-C943-4CCD-8797-6F8DE5A727FE}" type="datetimeFigureOut">
              <a:rPr lang="ru-RU" smtClean="0"/>
              <a:pPr/>
              <a:t>02.11.2008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FE06EF-7038-4E8B-A308-63E4DF9677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9BE73A4-C943-4CCD-8797-6F8DE5A727FE}" type="datetimeFigureOut">
              <a:rPr lang="ru-RU" smtClean="0"/>
              <a:pPr/>
              <a:t>02.11.2008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EFE06EF-7038-4E8B-A308-63E4DF9677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BE73A4-C943-4CCD-8797-6F8DE5A727FE}" type="datetimeFigureOut">
              <a:rPr lang="ru-RU" smtClean="0"/>
              <a:pPr/>
              <a:t>02.11.2008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FE06EF-7038-4E8B-A308-63E4DF9677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9BE73A4-C943-4CCD-8797-6F8DE5A727FE}" type="datetimeFigureOut">
              <a:rPr lang="ru-RU" smtClean="0"/>
              <a:pPr/>
              <a:t>02.11.2008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EFE06EF-7038-4E8B-A308-63E4DF9677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BE73A4-C943-4CCD-8797-6F8DE5A727FE}" type="datetimeFigureOut">
              <a:rPr lang="ru-RU" smtClean="0"/>
              <a:pPr/>
              <a:t>02.11.2008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FE06EF-7038-4E8B-A308-63E4DF9677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BE73A4-C943-4CCD-8797-6F8DE5A727FE}" type="datetimeFigureOut">
              <a:rPr lang="ru-RU" smtClean="0"/>
              <a:pPr/>
              <a:t>02.11.2008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FE06EF-7038-4E8B-A308-63E4DF9677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BE73A4-C943-4CCD-8797-6F8DE5A727FE}" type="datetimeFigureOut">
              <a:rPr lang="ru-RU" smtClean="0"/>
              <a:pPr/>
              <a:t>02.11.2008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FE06EF-7038-4E8B-A308-63E4DF9677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9BE73A4-C943-4CCD-8797-6F8DE5A727FE}" type="datetimeFigureOut">
              <a:rPr lang="ru-RU" smtClean="0"/>
              <a:pPr/>
              <a:t>02.11.2008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FE06EF-7038-4E8B-A308-63E4DF9677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BE73A4-C943-4CCD-8797-6F8DE5A727FE}" type="datetimeFigureOut">
              <a:rPr lang="ru-RU" smtClean="0"/>
              <a:pPr/>
              <a:t>02.11.2008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FE06EF-7038-4E8B-A308-63E4DF9677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BE73A4-C943-4CCD-8797-6F8DE5A727FE}" type="datetimeFigureOut">
              <a:rPr lang="ru-RU" smtClean="0"/>
              <a:pPr/>
              <a:t>02.11.2008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FE06EF-7038-4E8B-A308-63E4DF96778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9BE73A4-C943-4CCD-8797-6F8DE5A727FE}" type="datetimeFigureOut">
              <a:rPr lang="ru-RU" smtClean="0"/>
              <a:pPr/>
              <a:t>02.11.2008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EFE06EF-7038-4E8B-A308-63E4DF96778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Пересечение и объединение множеств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7858148" y="5357826"/>
            <a:ext cx="756664" cy="1042416"/>
          </a:xfrm>
          <a:prstGeom prst="actionButtonForwardNex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214290"/>
            <a:ext cx="3429000" cy="1857388"/>
          </a:xfrm>
        </p:spPr>
        <p:txBody>
          <a:bodyPr>
            <a:normAutofit/>
          </a:bodyPr>
          <a:lstStyle/>
          <a:p>
            <a:r>
              <a:rPr lang="ru-RU" u="sng" dirty="0" smtClean="0">
                <a:solidFill>
                  <a:schemeClr val="bg1"/>
                </a:solidFill>
              </a:rPr>
              <a:t>Объединение множеств</a:t>
            </a:r>
            <a:br>
              <a:rPr lang="ru-RU" u="sng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389098" y="1357298"/>
            <a:ext cx="3429000" cy="3846576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Объединением двух множеств называется множество, состоящее из всех элементов, которые принадлежат </a:t>
            </a:r>
            <a:r>
              <a:rPr lang="ru-RU" sz="2800" i="1" u="sng" dirty="0" smtClean="0">
                <a:solidFill>
                  <a:srgbClr val="002060"/>
                </a:solidFill>
              </a:rPr>
              <a:t>хотя бы одному </a:t>
            </a:r>
            <a:r>
              <a:rPr lang="ru-RU" sz="2800" dirty="0" smtClean="0">
                <a:solidFill>
                  <a:srgbClr val="002060"/>
                </a:solidFill>
              </a:rPr>
              <a:t>из этих множеств.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4" name="Рисунок 3"/>
          <p:cNvSpPr>
            <a:spLocks noGrp="1"/>
          </p:cNvSpPr>
          <p:nvPr>
            <p:ph type="pic" idx="1"/>
          </p:nvPr>
        </p:nvSpPr>
        <p:spPr>
          <a:solidFill>
            <a:srgbClr val="00B050"/>
          </a:solidFill>
        </p:spPr>
      </p:sp>
      <p:sp>
        <p:nvSpPr>
          <p:cNvPr id="5" name="Овал 4"/>
          <p:cNvSpPr/>
          <p:nvPr/>
        </p:nvSpPr>
        <p:spPr>
          <a:xfrm>
            <a:off x="1785918" y="2071678"/>
            <a:ext cx="1343028" cy="134302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786050" y="2214554"/>
            <a:ext cx="1357322" cy="141446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Дуга 6"/>
          <p:cNvSpPr/>
          <p:nvPr/>
        </p:nvSpPr>
        <p:spPr>
          <a:xfrm>
            <a:off x="3000364" y="2357430"/>
            <a:ext cx="45719" cy="71438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Дуга 7"/>
          <p:cNvSpPr/>
          <p:nvPr/>
        </p:nvSpPr>
        <p:spPr>
          <a:xfrm>
            <a:off x="3000364" y="2357430"/>
            <a:ext cx="45719" cy="71438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назад 9">
            <a:hlinkClick r:id="" action="ppaction://hlinkshowjump?jump=previousslide" highlightClick="1"/>
          </p:cNvPr>
          <p:cNvSpPr/>
          <p:nvPr/>
        </p:nvSpPr>
        <p:spPr>
          <a:xfrm>
            <a:off x="3643306" y="5786454"/>
            <a:ext cx="828102" cy="785818"/>
          </a:xfrm>
          <a:prstGeom prst="actionButtonBackPrevious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009439" y="2285992"/>
            <a:ext cx="49085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А</a:t>
            </a:r>
            <a:endParaRPr lang="ru-RU" sz="3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357554" y="2428868"/>
            <a:ext cx="50006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В</a:t>
            </a:r>
            <a:endParaRPr lang="ru-RU" sz="3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57225" y="3786189"/>
            <a:ext cx="350046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54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А</a:t>
            </a:r>
            <a:r>
              <a:rPr lang="ru-RU" sz="5400" b="1" dirty="0" err="1" smtClean="0">
                <a:ln w="50800"/>
                <a:solidFill>
                  <a:schemeClr val="bg1">
                    <a:shade val="50000"/>
                  </a:schemeClr>
                </a:solidFill>
                <a:sym typeface="Symbol"/>
              </a:rPr>
              <a:t>В</a:t>
            </a:r>
            <a:endParaRPr lang="ru-RU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15" name="Управляющая кнопка: далее 14">
            <a:hlinkClick r:id="" action="ppaction://hlinkshowjump?jump=nextslide" highlightClick="1"/>
          </p:cNvPr>
          <p:cNvSpPr/>
          <p:nvPr/>
        </p:nvSpPr>
        <p:spPr>
          <a:xfrm>
            <a:off x="4786314" y="5786454"/>
            <a:ext cx="785818" cy="785818"/>
          </a:xfrm>
          <a:prstGeom prst="actionButtonForwardNex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7818" y="857232"/>
            <a:ext cx="3460280" cy="2343168"/>
          </a:xfrm>
        </p:spPr>
        <p:txBody>
          <a:bodyPr>
            <a:normAutofit fontScale="90000"/>
          </a:bodyPr>
          <a:lstStyle/>
          <a:p>
            <a:r>
              <a:rPr lang="ru-RU" sz="3100" u="sng" dirty="0" smtClean="0">
                <a:solidFill>
                  <a:schemeClr val="bg1"/>
                </a:solidFill>
              </a:rPr>
              <a:t>Объединение множеств</a:t>
            </a:r>
            <a:br>
              <a:rPr lang="ru-RU" sz="3100" u="sng" dirty="0" smtClean="0">
                <a:solidFill>
                  <a:schemeClr val="bg1"/>
                </a:solidFill>
              </a:rPr>
            </a:br>
            <a:r>
              <a:rPr lang="ru-RU" sz="5400" dirty="0" err="1" smtClean="0">
                <a:solidFill>
                  <a:schemeClr val="bg1"/>
                </a:solidFill>
              </a:rPr>
              <a:t>А</a:t>
            </a:r>
            <a:r>
              <a:rPr lang="ru-RU" sz="5400" dirty="0" err="1" smtClean="0">
                <a:solidFill>
                  <a:schemeClr val="bg1"/>
                </a:solidFill>
                <a:sym typeface="Symbol"/>
              </a:rPr>
              <a:t>А=А</a:t>
            </a:r>
            <a:r>
              <a:rPr lang="ru-RU" sz="5400" dirty="0" smtClean="0">
                <a:solidFill>
                  <a:schemeClr val="bg1"/>
                </a:solidFill>
                <a:sym typeface="Symbol"/>
              </a:rPr>
              <a:t/>
            </a:r>
            <a:br>
              <a:rPr lang="ru-RU" sz="5400" dirty="0" smtClean="0">
                <a:solidFill>
                  <a:schemeClr val="bg1"/>
                </a:solidFill>
                <a:sym typeface="Symbol"/>
              </a:rPr>
            </a:br>
            <a:r>
              <a:rPr lang="ru-RU" sz="5400" dirty="0" err="1" smtClean="0">
                <a:solidFill>
                  <a:schemeClr val="bg1"/>
                </a:solidFill>
                <a:sym typeface="Symbol"/>
              </a:rPr>
              <a:t>А=</a:t>
            </a:r>
            <a:r>
              <a:rPr lang="en-US" sz="5400" dirty="0" smtClean="0">
                <a:solidFill>
                  <a:schemeClr val="bg1"/>
                </a:solidFill>
                <a:sym typeface="Symbol"/>
              </a:rPr>
              <a:t>A</a:t>
            </a:r>
            <a:endParaRPr lang="ru-RU" sz="5400" dirty="0">
              <a:solidFill>
                <a:schemeClr val="bg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Рисунок 3"/>
          <p:cNvSpPr>
            <a:spLocks noGrp="1"/>
          </p:cNvSpPr>
          <p:nvPr>
            <p:ph type="pic" idx="1"/>
          </p:nvPr>
        </p:nvSpPr>
        <p:spPr/>
      </p:sp>
      <p:sp>
        <p:nvSpPr>
          <p:cNvPr id="5" name="Овал 4"/>
          <p:cNvSpPr/>
          <p:nvPr/>
        </p:nvSpPr>
        <p:spPr>
          <a:xfrm>
            <a:off x="1357290" y="2000240"/>
            <a:ext cx="2643206" cy="250033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endParaRPr lang="ru-RU" b="1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09439" y="2967335"/>
            <a:ext cx="120523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5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А</a:t>
            </a:r>
            <a:endParaRPr lang="ru-RU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8" name="Управляющая кнопка: назад 7">
            <a:hlinkClick r:id="" action="ppaction://hlinkshowjump?jump=previousslide" highlightClick="1"/>
          </p:cNvPr>
          <p:cNvSpPr/>
          <p:nvPr/>
        </p:nvSpPr>
        <p:spPr>
          <a:xfrm>
            <a:off x="4214810" y="5572140"/>
            <a:ext cx="828102" cy="785818"/>
          </a:xfrm>
          <a:prstGeom prst="actionButtonBackPrevious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29190" y="1143000"/>
            <a:ext cx="3888908" cy="2057400"/>
          </a:xfrm>
        </p:spPr>
        <p:txBody>
          <a:bodyPr>
            <a:normAutofit fontScale="90000"/>
          </a:bodyPr>
          <a:lstStyle/>
          <a:p>
            <a:r>
              <a:rPr lang="en-US" sz="4900" dirty="0" smtClean="0">
                <a:solidFill>
                  <a:srgbClr val="002060"/>
                </a:solidFill>
              </a:rPr>
              <a:t> </a:t>
            </a:r>
            <a:r>
              <a:rPr lang="ru-RU" sz="4900" dirty="0" smtClean="0">
                <a:solidFill>
                  <a:srgbClr val="002060"/>
                </a:solidFill>
              </a:rPr>
              <a:t>Множества</a:t>
            </a:r>
            <a:r>
              <a:rPr lang="en-US" sz="4900" dirty="0" smtClean="0">
                <a:solidFill>
                  <a:srgbClr val="002060"/>
                </a:solidFill>
              </a:rPr>
              <a:t/>
            </a:r>
            <a:br>
              <a:rPr lang="en-US" sz="4900" dirty="0" smtClean="0">
                <a:solidFill>
                  <a:srgbClr val="002060"/>
                </a:solidFill>
              </a:rPr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Термин множество применяется для обозначения совокупностей.</a:t>
            </a:r>
          </a:p>
          <a:p>
            <a:endParaRPr lang="ru-RU" sz="2000" dirty="0" smtClean="0"/>
          </a:p>
          <a:p>
            <a:endParaRPr lang="ru-RU" sz="2000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42910" y="1214422"/>
            <a:ext cx="4206240" cy="4206240"/>
          </a:xfrm>
        </p:spPr>
      </p:sp>
      <p:sp>
        <p:nvSpPr>
          <p:cNvPr id="5" name="Блок-схема: процесс 4"/>
          <p:cNvSpPr/>
          <p:nvPr/>
        </p:nvSpPr>
        <p:spPr>
          <a:xfrm>
            <a:off x="1428728" y="1857364"/>
            <a:ext cx="914400" cy="612648"/>
          </a:xfrm>
          <a:prstGeom prst="flowChartProcess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Шестиугольник 5"/>
          <p:cNvSpPr/>
          <p:nvPr/>
        </p:nvSpPr>
        <p:spPr>
          <a:xfrm>
            <a:off x="3428992" y="2214554"/>
            <a:ext cx="1060704" cy="914400"/>
          </a:xfrm>
          <a:prstGeom prst="hexagon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Трапеция 6"/>
          <p:cNvSpPr/>
          <p:nvPr/>
        </p:nvSpPr>
        <p:spPr>
          <a:xfrm>
            <a:off x="1000100" y="3714752"/>
            <a:ext cx="1285884" cy="1216152"/>
          </a:xfrm>
          <a:prstGeom prst="trapezoid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3143240" y="4143380"/>
            <a:ext cx="1060704" cy="914400"/>
          </a:xfrm>
          <a:prstGeom prst="triangle">
            <a:avLst>
              <a:gd name="adj" fmla="val 47427"/>
            </a:avLst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данные 8"/>
          <p:cNvSpPr/>
          <p:nvPr/>
        </p:nvSpPr>
        <p:spPr>
          <a:xfrm>
            <a:off x="2143108" y="2857496"/>
            <a:ext cx="914400" cy="612648"/>
          </a:xfrm>
          <a:prstGeom prst="flowChartInputOutpu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назад 9">
            <a:hlinkClick r:id="" action="ppaction://hlinkshowjump?jump=previousslide" highlightClick="1"/>
          </p:cNvPr>
          <p:cNvSpPr/>
          <p:nvPr/>
        </p:nvSpPr>
        <p:spPr>
          <a:xfrm>
            <a:off x="3714744" y="5786454"/>
            <a:ext cx="828102" cy="785818"/>
          </a:xfrm>
          <a:prstGeom prst="actionButtonBackPrevious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правляющая кнопка: далее 10">
            <a:hlinkClick r:id="" action="ppaction://hlinkshowjump?jump=nextslide" highlightClick="1"/>
          </p:cNvPr>
          <p:cNvSpPr/>
          <p:nvPr/>
        </p:nvSpPr>
        <p:spPr>
          <a:xfrm>
            <a:off x="4786314" y="5786454"/>
            <a:ext cx="828102" cy="785818"/>
          </a:xfrm>
          <a:prstGeom prst="actionButtonForwardNex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4400" dirty="0" smtClean="0"/>
              <a:t>   </a:t>
            </a:r>
            <a:r>
              <a:rPr lang="ru-RU" sz="4400" dirty="0" smtClean="0">
                <a:solidFill>
                  <a:srgbClr val="002060"/>
                </a:solidFill>
              </a:rPr>
              <a:t>Элемент множества</a:t>
            </a:r>
            <a:r>
              <a:rPr lang="ru-RU" sz="3100" dirty="0" smtClean="0">
                <a:solidFill>
                  <a:srgbClr val="002060"/>
                </a:solidFill>
              </a:rPr>
              <a:t/>
            </a:r>
            <a:br>
              <a:rPr lang="ru-RU" sz="3100" dirty="0" smtClean="0">
                <a:solidFill>
                  <a:srgbClr val="00206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4929190" y="3214686"/>
            <a:ext cx="4071966" cy="198918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Элементы </a:t>
            </a: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множества– </a:t>
            </a: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объекты </a:t>
            </a: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или</a:t>
            </a:r>
            <a:r>
              <a:rPr lang="en-US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предметы</a:t>
            </a: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</a:t>
            </a:r>
            <a:r>
              <a:rPr lang="en-US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</a:t>
            </a:r>
          </a:p>
          <a:p>
            <a:r>
              <a:rPr lang="en-US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 </a:t>
            </a: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составляющие </a:t>
            </a:r>
            <a:endParaRPr lang="en-US" sz="2800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    </a:t>
            </a: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множество</a:t>
            </a: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  <a:endParaRPr lang="ru-RU" sz="28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Рисунок 3"/>
          <p:cNvSpPr>
            <a:spLocks noGrp="1"/>
          </p:cNvSpPr>
          <p:nvPr>
            <p:ph type="pic" idx="1"/>
          </p:nvPr>
        </p:nvSpPr>
        <p:spPr>
          <a:solidFill>
            <a:schemeClr val="tx1">
              <a:lumMod val="65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sp>
      <p:sp>
        <p:nvSpPr>
          <p:cNvPr id="7" name="Правильный пятиугольник 6"/>
          <p:cNvSpPr/>
          <p:nvPr/>
        </p:nvSpPr>
        <p:spPr>
          <a:xfrm>
            <a:off x="1785918" y="2071678"/>
            <a:ext cx="1817376" cy="1700218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назад 5">
            <a:hlinkClick r:id="" action="ppaction://hlinkshowjump?jump=previousslide" highlightClick="1"/>
          </p:cNvPr>
          <p:cNvSpPr/>
          <p:nvPr/>
        </p:nvSpPr>
        <p:spPr>
          <a:xfrm>
            <a:off x="3500430" y="5715016"/>
            <a:ext cx="828102" cy="785818"/>
          </a:xfrm>
          <a:prstGeom prst="actionButtonBackPrevious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4643438" y="5715016"/>
            <a:ext cx="828102" cy="785818"/>
          </a:xfrm>
          <a:prstGeom prst="actionButtonForwardNex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МНОЖЕСТВА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829048" cy="4525963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    КОНЕЧНЫЕ</a:t>
            </a:r>
          </a:p>
          <a:p>
            <a:endParaRPr lang="ru-RU" dirty="0" smtClean="0"/>
          </a:p>
          <a:p>
            <a:r>
              <a:rPr lang="ru-RU" dirty="0" smtClean="0">
                <a:solidFill>
                  <a:srgbClr val="00B050"/>
                </a:solidFill>
              </a:rPr>
              <a:t>0;1;2;3;4;5;6;7;8;9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  <a:endParaRPr lang="ru-RU" dirty="0" smtClean="0">
              <a:solidFill>
                <a:srgbClr val="00B050"/>
              </a:solidFill>
            </a:endParaRPr>
          </a:p>
          <a:p>
            <a:r>
              <a:rPr lang="en-US" dirty="0" smtClean="0"/>
              <a:t>1</a:t>
            </a:r>
            <a:r>
              <a:rPr lang="ru-RU" dirty="0" smtClean="0"/>
              <a:t>0; 11;…;98; 99.</a:t>
            </a:r>
          </a:p>
          <a:p>
            <a:r>
              <a:rPr lang="ru-RU" dirty="0" err="1" smtClean="0">
                <a:solidFill>
                  <a:srgbClr val="7030A0"/>
                </a:solidFill>
              </a:rPr>
              <a:t>А,Б,В,Г,Д</a:t>
            </a:r>
            <a:r>
              <a:rPr lang="ru-RU" dirty="0" smtClean="0">
                <a:solidFill>
                  <a:srgbClr val="7030A0"/>
                </a:solidFill>
              </a:rPr>
              <a:t>,…,</a:t>
            </a:r>
            <a:r>
              <a:rPr lang="ru-RU" dirty="0" err="1" smtClean="0">
                <a:solidFill>
                  <a:srgbClr val="7030A0"/>
                </a:solidFill>
              </a:rPr>
              <a:t>Э,Ю,Я</a:t>
            </a:r>
            <a:r>
              <a:rPr lang="ru-RU" dirty="0" smtClean="0">
                <a:solidFill>
                  <a:srgbClr val="7030A0"/>
                </a:solidFill>
              </a:rPr>
              <a:t>.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571612"/>
            <a:ext cx="3822216" cy="4554551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БЕСКОНЕЧНЫЕ</a:t>
            </a:r>
          </a:p>
          <a:p>
            <a:endParaRPr lang="ru-RU" dirty="0" smtClean="0"/>
          </a:p>
          <a:p>
            <a:r>
              <a:rPr lang="ru-RU" dirty="0" smtClean="0">
                <a:solidFill>
                  <a:srgbClr val="7030A0"/>
                </a:solidFill>
              </a:rPr>
              <a:t>1;2;3;4;…</a:t>
            </a:r>
          </a:p>
          <a:p>
            <a:r>
              <a:rPr lang="ru-RU" dirty="0" smtClean="0"/>
              <a:t>2;4;6;8;10;12;…</a:t>
            </a:r>
            <a:endParaRPr lang="ru-RU" dirty="0"/>
          </a:p>
        </p:txBody>
      </p:sp>
      <p:sp>
        <p:nvSpPr>
          <p:cNvPr id="5" name="Управляющая кнопка: назад 4">
            <a:hlinkClick r:id="" action="ppaction://hlinkshowjump?jump=previousslide" highlightClick="1"/>
          </p:cNvPr>
          <p:cNvSpPr/>
          <p:nvPr/>
        </p:nvSpPr>
        <p:spPr>
          <a:xfrm>
            <a:off x="3000364" y="5572140"/>
            <a:ext cx="828102" cy="785818"/>
          </a:xfrm>
          <a:prstGeom prst="actionButtonBackPrevious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4071934" y="5572140"/>
            <a:ext cx="828102" cy="785818"/>
          </a:xfrm>
          <a:prstGeom prst="actionButtonForwardNex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5897880" cy="1173480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002060"/>
                </a:solidFill>
              </a:rPr>
              <a:t>Пустое множество</a:t>
            </a:r>
            <a:endParaRPr lang="ru-RU" sz="4400" dirty="0">
              <a:solidFill>
                <a:srgbClr val="00206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sz="3600" dirty="0" smtClean="0"/>
              <a:t>Пустое множество – это множество, не </a:t>
            </a:r>
            <a:r>
              <a:rPr lang="ru-RU" sz="3600" dirty="0" smtClean="0"/>
              <a:t>содержащее</a:t>
            </a: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 </a:t>
            </a:r>
            <a:r>
              <a:rPr lang="ru-RU" sz="3600" dirty="0" smtClean="0"/>
              <a:t> </a:t>
            </a:r>
            <a:r>
              <a:rPr lang="ru-RU" sz="3600" dirty="0" smtClean="0"/>
              <a:t>ни одного элемента.</a:t>
            </a:r>
          </a:p>
          <a:p>
            <a:endParaRPr lang="ru-RU" dirty="0" smtClean="0"/>
          </a:p>
          <a:p>
            <a:pPr>
              <a:buNone/>
            </a:pPr>
            <a:r>
              <a:rPr lang="ru-RU" sz="4400" dirty="0" smtClean="0"/>
              <a:t>                 </a:t>
            </a:r>
            <a:r>
              <a:rPr lang="ru-RU" sz="4400" dirty="0" err="1" smtClean="0"/>
              <a:t>А=</a:t>
            </a:r>
            <a:r>
              <a:rPr lang="en-US" sz="4400" dirty="0" smtClean="0">
                <a:latin typeface="Arial"/>
                <a:cs typeface="Arial"/>
              </a:rPr>
              <a:t>Ø</a:t>
            </a:r>
            <a:endParaRPr lang="ru-RU" sz="4400" dirty="0"/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4143372" y="5572140"/>
            <a:ext cx="828102" cy="785818"/>
          </a:xfrm>
          <a:prstGeom prst="actionButtonForwardNex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назад 5">
            <a:hlinkClick r:id="" action="ppaction://hlinkshowjump?jump=previousslide" highlightClick="1"/>
          </p:cNvPr>
          <p:cNvSpPr/>
          <p:nvPr/>
        </p:nvSpPr>
        <p:spPr>
          <a:xfrm>
            <a:off x="3071802" y="5572140"/>
            <a:ext cx="828102" cy="785818"/>
          </a:xfrm>
          <a:prstGeom prst="actionButtonBackPrevious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72066" y="928670"/>
            <a:ext cx="3746032" cy="2143140"/>
          </a:xfrm>
        </p:spPr>
        <p:txBody>
          <a:bodyPr>
            <a:normAutofit/>
          </a:bodyPr>
          <a:lstStyle/>
          <a:p>
            <a:r>
              <a:rPr lang="ru-RU" sz="3200" u="sng" dirty="0" smtClean="0">
                <a:solidFill>
                  <a:srgbClr val="FF0000"/>
                </a:solidFill>
              </a:rPr>
              <a:t>Подмножество</a:t>
            </a:r>
            <a:r>
              <a:rPr lang="ru-RU" sz="3200" dirty="0" smtClean="0">
                <a:solidFill>
                  <a:srgbClr val="FF0000"/>
                </a:solidFill>
              </a:rPr>
              <a:t/>
            </a:r>
            <a:br>
              <a:rPr lang="ru-RU" sz="3200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072066" y="2428868"/>
            <a:ext cx="4071934" cy="2775006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Множество В называют </a:t>
            </a:r>
            <a:r>
              <a:rPr lang="ru-RU" sz="2400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подмножеством</a:t>
            </a:r>
            <a:endParaRPr lang="en-US" sz="2400" u="sng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множества  </a:t>
            </a:r>
            <a:r>
              <a:rPr lang="ru-RU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А, если каждый элемент множества В является элементом множества А.</a:t>
            </a:r>
            <a:endParaRPr lang="ru-RU" sz="24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Рисунок 3"/>
          <p:cNvSpPr>
            <a:spLocks noGrp="1"/>
          </p:cNvSpPr>
          <p:nvPr>
            <p:ph type="pic" idx="1"/>
          </p:nvPr>
        </p:nvSpPr>
        <p:spPr>
          <a:solidFill>
            <a:srgbClr val="FF0000"/>
          </a:solidFill>
        </p:spPr>
      </p:sp>
      <p:sp>
        <p:nvSpPr>
          <p:cNvPr id="5" name="Овал 4"/>
          <p:cNvSpPr/>
          <p:nvPr/>
        </p:nvSpPr>
        <p:spPr>
          <a:xfrm>
            <a:off x="1785918" y="1928802"/>
            <a:ext cx="2000264" cy="192882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/>
          </a:p>
        </p:txBody>
      </p:sp>
      <p:sp>
        <p:nvSpPr>
          <p:cNvPr id="6" name="Овал 5"/>
          <p:cNvSpPr/>
          <p:nvPr/>
        </p:nvSpPr>
        <p:spPr>
          <a:xfrm>
            <a:off x="2500298" y="2214554"/>
            <a:ext cx="914400" cy="9000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В</a:t>
            </a:r>
            <a:endParaRPr lang="ru-RU" sz="32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7" name="Управляющая кнопка: назад 6">
            <a:hlinkClick r:id="" action="ppaction://hlinkshowjump?jump=previousslide" highlightClick="1"/>
          </p:cNvPr>
          <p:cNvSpPr/>
          <p:nvPr/>
        </p:nvSpPr>
        <p:spPr>
          <a:xfrm>
            <a:off x="3286116" y="5572140"/>
            <a:ext cx="828102" cy="785818"/>
          </a:xfrm>
          <a:prstGeom prst="actionButtonBackPrevious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4357686" y="5572140"/>
            <a:ext cx="828102" cy="785818"/>
          </a:xfrm>
          <a:prstGeom prst="actionButtonForwardNex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357423" y="3071811"/>
            <a:ext cx="35718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А</a:t>
            </a:r>
            <a:endParaRPr lang="ru-RU" sz="3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28661" y="4143380"/>
            <a:ext cx="35719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5400" b="1" dirty="0" err="1" smtClean="0">
                <a:ln w="50800"/>
                <a:solidFill>
                  <a:schemeClr val="bg1">
                    <a:shade val="50000"/>
                  </a:schemeClr>
                </a:solidFill>
                <a:sym typeface="Symbol"/>
              </a:rPr>
              <a:t>ВА</a:t>
            </a:r>
            <a:endParaRPr lang="ru-RU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571480"/>
            <a:ext cx="3429000" cy="2628920"/>
          </a:xfrm>
        </p:spPr>
        <p:txBody>
          <a:bodyPr>
            <a:normAutofit/>
          </a:bodyPr>
          <a:lstStyle/>
          <a:p>
            <a:r>
              <a:rPr lang="ru-RU" sz="3600" u="sng" dirty="0" smtClean="0">
                <a:solidFill>
                  <a:schemeClr val="bg1"/>
                </a:solidFill>
              </a:rPr>
              <a:t>Пересечение множеств</a:t>
            </a:r>
            <a:r>
              <a:rPr lang="ru-RU" sz="3600" dirty="0" smtClean="0">
                <a:solidFill>
                  <a:schemeClr val="bg1"/>
                </a:solidFill>
              </a:rPr>
              <a:t/>
            </a:r>
            <a:br>
              <a:rPr lang="ru-RU" sz="3600" dirty="0" smtClean="0">
                <a:solidFill>
                  <a:schemeClr val="bg1"/>
                </a:solidFill>
              </a:rPr>
            </a:br>
            <a:r>
              <a:rPr lang="ru-RU" sz="3600" dirty="0" smtClean="0">
                <a:solidFill>
                  <a:schemeClr val="bg1"/>
                </a:solidFill>
              </a:rPr>
              <a:t/>
            </a:r>
            <a:br>
              <a:rPr lang="ru-RU" sz="3600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389098" y="2000240"/>
            <a:ext cx="3429000" cy="3203634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Пересечением двух множеств называется множество, состоящее из всех </a:t>
            </a:r>
            <a:r>
              <a:rPr lang="ru-RU" sz="2800" i="1" u="sng" dirty="0" smtClean="0">
                <a:solidFill>
                  <a:srgbClr val="002060"/>
                </a:solidFill>
              </a:rPr>
              <a:t>общих</a:t>
            </a:r>
            <a:r>
              <a:rPr lang="ru-RU" sz="2800" dirty="0" smtClean="0">
                <a:solidFill>
                  <a:srgbClr val="002060"/>
                </a:solidFill>
              </a:rPr>
              <a:t> элементов этих множеств.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5" name="Управляющая кнопка: назад 4">
            <a:hlinkClick r:id="" action="ppaction://hlinkshowjump?jump=previousslide" highlightClick="1"/>
          </p:cNvPr>
          <p:cNvSpPr/>
          <p:nvPr/>
        </p:nvSpPr>
        <p:spPr>
          <a:xfrm>
            <a:off x="3286116" y="5572140"/>
            <a:ext cx="828102" cy="785818"/>
          </a:xfrm>
          <a:prstGeom prst="actionButtonBackPrevious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4357686" y="5572140"/>
            <a:ext cx="828102" cy="785818"/>
          </a:xfrm>
          <a:prstGeom prst="actionButtonForwardNex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Рисунок 14" descr="Безымянный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23330" r="23330"/>
          <a:stretch>
            <a:fillRect/>
          </a:stretch>
        </p:blipFill>
        <p:spPr>
          <a:xfrm>
            <a:off x="285720" y="357166"/>
            <a:ext cx="5000660" cy="5072098"/>
          </a:xfrm>
        </p:spPr>
      </p:pic>
      <p:sp>
        <p:nvSpPr>
          <p:cNvPr id="16" name="Прямоугольник 15"/>
          <p:cNvSpPr/>
          <p:nvPr/>
        </p:nvSpPr>
        <p:spPr>
          <a:xfrm>
            <a:off x="500035" y="3786190"/>
            <a:ext cx="42862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54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А</a:t>
            </a:r>
            <a:r>
              <a:rPr lang="ru-RU" sz="5400" b="1" dirty="0" err="1" smtClean="0">
                <a:ln w="50800"/>
                <a:solidFill>
                  <a:schemeClr val="bg1">
                    <a:shade val="50000"/>
                  </a:schemeClr>
                </a:solidFill>
                <a:sym typeface="Symbol"/>
              </a:rPr>
              <a:t>В=С</a:t>
            </a:r>
            <a:endParaRPr lang="ru-RU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Пересечение множеств</a:t>
            </a:r>
            <a:br>
              <a:rPr lang="ru-RU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Рисунок 3"/>
          <p:cNvSpPr>
            <a:spLocks noGrp="1"/>
          </p:cNvSpPr>
          <p:nvPr>
            <p:ph type="pic"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Овал 4"/>
          <p:cNvSpPr/>
          <p:nvPr/>
        </p:nvSpPr>
        <p:spPr>
          <a:xfrm>
            <a:off x="1428728" y="2143116"/>
            <a:ext cx="1343028" cy="1343028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43043" y="2285992"/>
            <a:ext cx="71438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32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А</a:t>
            </a:r>
            <a:endParaRPr lang="ru-RU" sz="32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286116" y="3143248"/>
            <a:ext cx="1143008" cy="11430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786182" y="3357562"/>
            <a:ext cx="57150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32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В</a:t>
            </a:r>
            <a:endParaRPr lang="ru-RU" sz="32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85918" y="4286256"/>
            <a:ext cx="2857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А </a:t>
            </a:r>
            <a:r>
              <a:rPr lang="ru-RU" sz="3200" b="1" dirty="0" smtClean="0">
                <a:solidFill>
                  <a:schemeClr val="bg1"/>
                </a:solidFill>
                <a:sym typeface="Symbol"/>
              </a:rPr>
              <a:t></a:t>
            </a:r>
            <a:r>
              <a:rPr lang="ru-RU" sz="3200" dirty="0" smtClean="0">
                <a:solidFill>
                  <a:schemeClr val="bg1"/>
                </a:solidFill>
                <a:sym typeface="Symbol"/>
              </a:rPr>
              <a:t> В =</a:t>
            </a:r>
            <a:r>
              <a:rPr lang="ru-RU" sz="3200" b="1" dirty="0" smtClean="0">
                <a:solidFill>
                  <a:schemeClr val="bg1"/>
                </a:solidFill>
                <a:sym typeface="Symbol"/>
              </a:rPr>
              <a:t></a:t>
            </a:r>
            <a:r>
              <a:rPr lang="ru-RU" sz="3200" dirty="0" smtClean="0">
                <a:solidFill>
                  <a:schemeClr val="bg1"/>
                </a:solidFill>
                <a:sym typeface="Symbol"/>
              </a:rPr>
              <a:t> 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11" name="Управляющая кнопка: назад 10">
            <a:hlinkClick r:id="" action="ppaction://hlinkshowjump?jump=previousslide" highlightClick="1"/>
          </p:cNvPr>
          <p:cNvSpPr/>
          <p:nvPr/>
        </p:nvSpPr>
        <p:spPr>
          <a:xfrm>
            <a:off x="3286116" y="5572140"/>
            <a:ext cx="828102" cy="785818"/>
          </a:xfrm>
          <a:prstGeom prst="actionButtonBackPrevious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4357686" y="5572140"/>
            <a:ext cx="828102" cy="785818"/>
          </a:xfrm>
          <a:prstGeom prst="actionButtonForwardNex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7818" y="1142984"/>
            <a:ext cx="3460280" cy="2057416"/>
          </a:xfrm>
        </p:spPr>
        <p:txBody>
          <a:bodyPr>
            <a:normAutofit fontScale="90000"/>
          </a:bodyPr>
          <a:lstStyle/>
          <a:p>
            <a:r>
              <a:rPr lang="ru-RU" sz="3100" u="sng" dirty="0" smtClean="0">
                <a:solidFill>
                  <a:schemeClr val="bg1"/>
                </a:solidFill>
              </a:rPr>
              <a:t>Пересечение множеств</a:t>
            </a:r>
            <a:br>
              <a:rPr lang="ru-RU" sz="3100" u="sng" dirty="0" smtClean="0">
                <a:solidFill>
                  <a:schemeClr val="bg1"/>
                </a:solidFill>
              </a:rPr>
            </a:br>
            <a:r>
              <a:rPr lang="ru-RU" sz="5400" dirty="0" err="1" smtClean="0">
                <a:solidFill>
                  <a:schemeClr val="bg1"/>
                </a:solidFill>
              </a:rPr>
              <a:t>А</a:t>
            </a:r>
            <a:r>
              <a:rPr lang="ru-RU" sz="5400" dirty="0" err="1" smtClean="0">
                <a:solidFill>
                  <a:schemeClr val="bg1"/>
                </a:solidFill>
                <a:sym typeface="Symbol"/>
              </a:rPr>
              <a:t>А=А</a:t>
            </a:r>
            <a:r>
              <a:rPr lang="ru-RU" sz="5400" dirty="0" smtClean="0">
                <a:solidFill>
                  <a:schemeClr val="bg1"/>
                </a:solidFill>
                <a:sym typeface="Symbol"/>
              </a:rPr>
              <a:t/>
            </a:r>
            <a:br>
              <a:rPr lang="ru-RU" sz="5400" dirty="0" smtClean="0">
                <a:solidFill>
                  <a:schemeClr val="bg1"/>
                </a:solidFill>
                <a:sym typeface="Symbol"/>
              </a:rPr>
            </a:br>
            <a:r>
              <a:rPr lang="ru-RU" sz="5400" dirty="0" err="1" smtClean="0">
                <a:solidFill>
                  <a:schemeClr val="bg1"/>
                </a:solidFill>
                <a:sym typeface="Symbol"/>
              </a:rPr>
              <a:t>А=</a:t>
            </a:r>
            <a:r>
              <a:rPr lang="ru-RU" sz="5400" dirty="0" smtClean="0">
                <a:solidFill>
                  <a:schemeClr val="bg1"/>
                </a:solidFill>
                <a:sym typeface="Symbol"/>
              </a:rPr>
              <a:t></a:t>
            </a:r>
            <a:endParaRPr lang="ru-RU" sz="5400" dirty="0">
              <a:solidFill>
                <a:schemeClr val="bg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Рисунок 3"/>
          <p:cNvSpPr>
            <a:spLocks noGrp="1"/>
          </p:cNvSpPr>
          <p:nvPr>
            <p:ph type="pic" idx="1"/>
          </p:nvPr>
        </p:nvSpPr>
        <p:spPr/>
      </p:sp>
      <p:sp>
        <p:nvSpPr>
          <p:cNvPr id="5" name="Овал 4"/>
          <p:cNvSpPr/>
          <p:nvPr/>
        </p:nvSpPr>
        <p:spPr>
          <a:xfrm>
            <a:off x="1357290" y="1785926"/>
            <a:ext cx="2271722" cy="221457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009439" y="2967335"/>
            <a:ext cx="91948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5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А</a:t>
            </a:r>
            <a:endParaRPr lang="ru-RU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4357686" y="5572140"/>
            <a:ext cx="828102" cy="785818"/>
          </a:xfrm>
          <a:prstGeom prst="actionButtonForwardNex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назад 7">
            <a:hlinkClick r:id="" action="ppaction://hlinkshowjump?jump=previousslide" highlightClick="1"/>
          </p:cNvPr>
          <p:cNvSpPr/>
          <p:nvPr/>
        </p:nvSpPr>
        <p:spPr>
          <a:xfrm>
            <a:off x="3286116" y="5572140"/>
            <a:ext cx="828102" cy="785818"/>
          </a:xfrm>
          <a:prstGeom prst="actionButtonBackPrevious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260</TotalTime>
  <Words>151</Words>
  <Application>Microsoft Office PowerPoint</Application>
  <PresentationFormat>Экран (4:3)</PresentationFormat>
  <Paragraphs>44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Изящная</vt:lpstr>
      <vt:lpstr>Пересечение и объединение множеств</vt:lpstr>
      <vt:lpstr> Множества   </vt:lpstr>
      <vt:lpstr>    Элемент множества   </vt:lpstr>
      <vt:lpstr>              МНОЖЕСТВА</vt:lpstr>
      <vt:lpstr>Пустое множество</vt:lpstr>
      <vt:lpstr>Подмножество   </vt:lpstr>
      <vt:lpstr>Пересечение множеств   </vt:lpstr>
      <vt:lpstr>Пересечение множеств   </vt:lpstr>
      <vt:lpstr>Пересечение множеств АА=А А=</vt:lpstr>
      <vt:lpstr>Объединение множеств  </vt:lpstr>
      <vt:lpstr>Объединение множеств АА=А А=A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Пересечение и объединение множеств</dc:title>
  <dc:creator>home</dc:creator>
  <cp:lastModifiedBy>home</cp:lastModifiedBy>
  <cp:revision>27</cp:revision>
  <dcterms:created xsi:type="dcterms:W3CDTF">2001-06-29T13:56:56Z</dcterms:created>
  <dcterms:modified xsi:type="dcterms:W3CDTF">2008-11-02T18:05:09Z</dcterms:modified>
</cp:coreProperties>
</file>