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sldIdLst>
    <p:sldId id="256" r:id="rId2"/>
    <p:sldId id="295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FF0066"/>
    <a:srgbClr val="008000"/>
    <a:srgbClr val="80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53" autoAdjust="0"/>
    <p:restoredTop sz="94660"/>
  </p:normalViewPr>
  <p:slideViewPr>
    <p:cSldViewPr>
      <p:cViewPr>
        <p:scale>
          <a:sx n="75" d="100"/>
          <a:sy n="75" d="100"/>
        </p:scale>
        <p:origin x="-11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10" Type="http://schemas.openxmlformats.org/officeDocument/2006/relationships/image" Target="../media/image17.emf"/><Relationship Id="rId4" Type="http://schemas.openxmlformats.org/officeDocument/2006/relationships/image" Target="../media/image11.emf"/><Relationship Id="rId9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image" Target="../media/image22.wmf"/><Relationship Id="rId18" Type="http://schemas.openxmlformats.org/officeDocument/2006/relationships/image" Target="../media/image27.w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12" Type="http://schemas.openxmlformats.org/officeDocument/2006/relationships/image" Target="../media/image21.wmf"/><Relationship Id="rId17" Type="http://schemas.openxmlformats.org/officeDocument/2006/relationships/image" Target="../media/image26.wmf"/><Relationship Id="rId2" Type="http://schemas.openxmlformats.org/officeDocument/2006/relationships/image" Target="../media/image9.emf"/><Relationship Id="rId16" Type="http://schemas.openxmlformats.org/officeDocument/2006/relationships/image" Target="../media/image25.wmf"/><Relationship Id="rId20" Type="http://schemas.openxmlformats.org/officeDocument/2006/relationships/image" Target="../media/image29.emf"/><Relationship Id="rId1" Type="http://schemas.openxmlformats.org/officeDocument/2006/relationships/image" Target="../media/image8.emf"/><Relationship Id="rId6" Type="http://schemas.openxmlformats.org/officeDocument/2006/relationships/image" Target="../media/image13.emf"/><Relationship Id="rId11" Type="http://schemas.openxmlformats.org/officeDocument/2006/relationships/image" Target="../media/image20.wmf"/><Relationship Id="rId5" Type="http://schemas.openxmlformats.org/officeDocument/2006/relationships/image" Target="../media/image12.e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19" Type="http://schemas.openxmlformats.org/officeDocument/2006/relationships/image" Target="../media/image28.wmf"/><Relationship Id="rId4" Type="http://schemas.openxmlformats.org/officeDocument/2006/relationships/image" Target="../media/image11.e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wmf"/><Relationship Id="rId5" Type="http://schemas.openxmlformats.org/officeDocument/2006/relationships/image" Target="../media/image32.emf"/><Relationship Id="rId4" Type="http://schemas.openxmlformats.org/officeDocument/2006/relationships/image" Target="../media/image36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2.emf"/><Relationship Id="rId1" Type="http://schemas.openxmlformats.org/officeDocument/2006/relationships/image" Target="../media/image38.emf"/><Relationship Id="rId4" Type="http://schemas.openxmlformats.org/officeDocument/2006/relationships/image" Target="../media/image40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image" Target="../media/image4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820BA06-A4F4-4E43-A5CB-1E5F6C468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F9CA-C8E0-42AC-AD04-B75504BB2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1595-2D61-41A0-967D-78D7D50319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D2D2D8-A4C3-404B-ADD6-856FE64773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D7C71F-2028-4E08-913D-6F37A781F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346A-E3AC-47B8-81E3-3FFC3FCCD5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96BB-830C-48C9-81E9-4789579203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ED9CF1-A008-484C-B723-B0885A9E3F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521B-DE7E-4F0D-ACD4-4344006747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C2CC3F-C6CA-4843-A94E-1A838E4838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6C3788-C215-47B8-8DB9-66247C41D0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3D2FE9-04A3-4DC9-B6E7-F6A40678D5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_________Microsoft_Office_Word88777.docx"/><Relationship Id="rId3" Type="http://schemas.openxmlformats.org/officeDocument/2006/relationships/package" Target="../embeddings/_________Microsoft_Office_Word33222.docx"/><Relationship Id="rId7" Type="http://schemas.openxmlformats.org/officeDocument/2006/relationships/package" Target="../embeddings/_________Microsoft_Office_Word77666.docx"/><Relationship Id="rId12" Type="http://schemas.openxmlformats.org/officeDocument/2006/relationships/package" Target="../embeddings/_________Microsoft_Office_Word12121111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_________Microsoft_Office_Word66555.docx"/><Relationship Id="rId11" Type="http://schemas.openxmlformats.org/officeDocument/2006/relationships/package" Target="../embeddings/_________Microsoft_Office_Word1111101010.docx"/><Relationship Id="rId5" Type="http://schemas.openxmlformats.org/officeDocument/2006/relationships/package" Target="../embeddings/_________Microsoft_Office_Word55444.docx"/><Relationship Id="rId10" Type="http://schemas.openxmlformats.org/officeDocument/2006/relationships/package" Target="../embeddings/_________Microsoft_Office_Word1010999.docx"/><Relationship Id="rId4" Type="http://schemas.openxmlformats.org/officeDocument/2006/relationships/package" Target="../embeddings/_________Microsoft_Office_Word44333.docx"/><Relationship Id="rId9" Type="http://schemas.openxmlformats.org/officeDocument/2006/relationships/package" Target="../embeddings/_________Microsoft_Office_Word99888.docx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_________Microsoft_Office_Word822171717.docx"/><Relationship Id="rId13" Type="http://schemas.openxmlformats.org/officeDocument/2006/relationships/oleObject" Target="../embeddings/oleObject4.bin"/><Relationship Id="rId18" Type="http://schemas.openxmlformats.org/officeDocument/2006/relationships/oleObject" Target="../embeddings/oleObject9.bin"/><Relationship Id="rId3" Type="http://schemas.openxmlformats.org/officeDocument/2006/relationships/package" Target="../embeddings/_________Microsoft_Office_Word317121212.docx"/><Relationship Id="rId21" Type="http://schemas.openxmlformats.org/officeDocument/2006/relationships/oleObject" Target="../embeddings/oleObject12.bin"/><Relationship Id="rId7" Type="http://schemas.openxmlformats.org/officeDocument/2006/relationships/package" Target="../embeddings/_________Microsoft_Office_Word721161616.docx"/><Relationship Id="rId12" Type="http://schemas.openxmlformats.org/officeDocument/2006/relationships/oleObject" Target="../embeddings/oleObject3.bin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_________Microsoft_Office_Word620151515.docx"/><Relationship Id="rId11" Type="http://schemas.openxmlformats.org/officeDocument/2006/relationships/oleObject" Target="../embeddings/oleObject2.bin"/><Relationship Id="rId5" Type="http://schemas.openxmlformats.org/officeDocument/2006/relationships/package" Target="../embeddings/_________Microsoft_Office_Word519141414.docx"/><Relationship Id="rId15" Type="http://schemas.openxmlformats.org/officeDocument/2006/relationships/oleObject" Target="../embeddings/oleObject6.bin"/><Relationship Id="rId10" Type="http://schemas.openxmlformats.org/officeDocument/2006/relationships/package" Target="../embeddings/_________Microsoft_Office_Word1124191919.docx"/><Relationship Id="rId19" Type="http://schemas.openxmlformats.org/officeDocument/2006/relationships/oleObject" Target="../embeddings/oleObject10.bin"/><Relationship Id="rId4" Type="http://schemas.openxmlformats.org/officeDocument/2006/relationships/package" Target="../embeddings/_________Microsoft_Office_Word418131313.docx"/><Relationship Id="rId9" Type="http://schemas.openxmlformats.org/officeDocument/2006/relationships/package" Target="../embeddings/_________Microsoft_Office_Word923181818.docx"/><Relationship Id="rId14" Type="http://schemas.openxmlformats.org/officeDocument/2006/relationships/oleObject" Target="../embeddings/oleObject5.bin"/><Relationship Id="rId22" Type="http://schemas.openxmlformats.org/officeDocument/2006/relationships/oleObject" Target="../embeddings/_________Microsoft_Office_Word_97_-_2003111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0202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package" Target="../embeddings/_________Microsoft_Office_Word222222.docx"/><Relationship Id="rId4" Type="http://schemas.openxmlformats.org/officeDocument/2006/relationships/package" Target="../embeddings/_________Microsoft_Office_Word212121.docx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_________Microsoft_Office_Word262626.docx"/><Relationship Id="rId3" Type="http://schemas.openxmlformats.org/officeDocument/2006/relationships/oleObject" Target="../embeddings/oleObject13.bin"/><Relationship Id="rId7" Type="http://schemas.openxmlformats.org/officeDocument/2006/relationships/package" Target="../embeddings/_________Microsoft_Office_Word25252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_________Microsoft_Office_Word242424.docx"/><Relationship Id="rId5" Type="http://schemas.openxmlformats.org/officeDocument/2006/relationships/package" Target="../embeddings/_________Microsoft_Office_Word232323.docx"/><Relationship Id="rId4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_________Microsoft_Office_Word323232.docx"/><Relationship Id="rId3" Type="http://schemas.openxmlformats.org/officeDocument/2006/relationships/package" Target="../embeddings/_________Microsoft_Office_Word272727.docx"/><Relationship Id="rId7" Type="http://schemas.openxmlformats.org/officeDocument/2006/relationships/package" Target="../embeddings/_________Microsoft_Office_Word31313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_________Microsoft_Office_Word303030.docx"/><Relationship Id="rId5" Type="http://schemas.openxmlformats.org/officeDocument/2006/relationships/package" Target="../embeddings/_________Microsoft_Office_Word292929.docx"/><Relationship Id="rId10" Type="http://schemas.openxmlformats.org/officeDocument/2006/relationships/package" Target="../embeddings/_________Microsoft_Office_Word343434.docx"/><Relationship Id="rId4" Type="http://schemas.openxmlformats.org/officeDocument/2006/relationships/package" Target="../embeddings/_________Microsoft_Office_Word282828.docx"/><Relationship Id="rId9" Type="http://schemas.openxmlformats.org/officeDocument/2006/relationships/package" Target="../embeddings/_________Microsoft_Office_Word333333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353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package" Target="../embeddings/_________Microsoft_Office_Word343636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428604"/>
            <a:ext cx="7772400" cy="12795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i="1" dirty="0" smtClean="0">
                <a:solidFill>
                  <a:schemeClr val="accent2"/>
                </a:solidFill>
              </a:rPr>
              <a:t>Предел последовательности.</a:t>
            </a:r>
            <a:r>
              <a:rPr lang="ru-RU" sz="4000" dirty="0" smtClean="0">
                <a:solidFill>
                  <a:schemeClr val="accent2"/>
                </a:solidFill>
              </a:rPr>
              <a:t/>
            </a:r>
            <a:br>
              <a:rPr lang="ru-RU" sz="4000" dirty="0" smtClean="0">
                <a:solidFill>
                  <a:schemeClr val="accent2"/>
                </a:solidFill>
              </a:rPr>
            </a:br>
            <a:endParaRPr lang="ru-RU" sz="3800" b="1" i="1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ru-RU" b="1" i="1" dirty="0">
              <a:solidFill>
                <a:srgbClr val="008000"/>
              </a:solidFill>
            </a:endParaRPr>
          </a:p>
        </p:txBody>
      </p:sp>
      <p:pic>
        <p:nvPicPr>
          <p:cNvPr id="2056" name="Picture 8" descr="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357430"/>
            <a:ext cx="5329238" cy="1030287"/>
          </a:xfrm>
          <a:prstGeom prst="rect">
            <a:avLst/>
          </a:prstGeom>
          <a:noFill/>
        </p:spPr>
      </p:pic>
      <p:pic>
        <p:nvPicPr>
          <p:cNvPr id="6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500438"/>
            <a:ext cx="2895600" cy="2895600"/>
          </a:xfrm>
          <a:prstGeom prst="rect">
            <a:avLst/>
          </a:prstGeom>
          <a:noFill/>
          <a:ln w="38100">
            <a:solidFill>
              <a:srgbClr val="A50021"/>
            </a:solidFill>
            <a:miter lim="800000"/>
            <a:headEnd/>
            <a:tailEnd/>
          </a:ln>
        </p:spPr>
      </p:pic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142844" y="4714884"/>
            <a:ext cx="5643602" cy="1557338"/>
            <a:chOff x="0" y="0"/>
            <a:chExt cx="5610" cy="981"/>
          </a:xfrm>
        </p:grpSpPr>
        <p:sp>
          <p:nvSpPr>
            <p:cNvPr id="8" name="AutoShape 63"/>
            <p:cNvSpPr>
              <a:spLocks noChangeArrowheads="1"/>
            </p:cNvSpPr>
            <p:nvPr/>
          </p:nvSpPr>
          <p:spPr bwMode="auto">
            <a:xfrm>
              <a:off x="930" y="119"/>
              <a:ext cx="4680" cy="407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70195"/>
              </a:srgbClr>
            </a:solidFill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3200" b="1" i="1" dirty="0">
                  <a:solidFill>
                    <a:srgbClr val="C00000"/>
                  </a:solidFill>
                  <a:latin typeface="Calibri" pitchFamily="34" charset="0"/>
                </a:rPr>
                <a:t>10 </a:t>
              </a:r>
              <a:r>
                <a:rPr lang="ru-RU" sz="3200" b="1" i="1" dirty="0">
                  <a:solidFill>
                    <a:srgbClr val="C00000"/>
                  </a:solidFill>
                  <a:latin typeface="Calibri" pitchFamily="34" charset="0"/>
                </a:rPr>
                <a:t> класс</a:t>
              </a:r>
            </a:p>
          </p:txBody>
        </p:sp>
        <p:pic>
          <p:nvPicPr>
            <p:cNvPr id="9" name="Picture 64" descr="j023396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1020" cy="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9" name="Rectangle 4"/>
          <p:cNvSpPr>
            <a:spLocks noChangeArrowheads="1"/>
          </p:cNvSpPr>
          <p:nvPr/>
        </p:nvSpPr>
        <p:spPr bwMode="auto">
          <a:xfrm>
            <a:off x="250825" y="0"/>
            <a:ext cx="88931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/>
              <a:t>Если последовательность ограничена и снизу и сверху, то ее </a:t>
            </a:r>
            <a:r>
              <a:rPr lang="ru-RU" sz="2800" b="1" i="1" dirty="0">
                <a:solidFill>
                  <a:srgbClr val="FF0000"/>
                </a:solidFill>
              </a:rPr>
              <a:t>называют ограниченной последовательностью</a:t>
            </a:r>
            <a:r>
              <a:rPr lang="ru-RU" sz="2800" dirty="0"/>
              <a:t>.</a:t>
            </a:r>
          </a:p>
        </p:txBody>
      </p:sp>
      <p:sp>
        <p:nvSpPr>
          <p:cNvPr id="20500" name="Rectangle 4"/>
          <p:cNvSpPr>
            <a:spLocks noChangeArrowheads="1"/>
          </p:cNvSpPr>
          <p:nvPr/>
        </p:nvSpPr>
        <p:spPr bwMode="auto">
          <a:xfrm>
            <a:off x="642910" y="1928802"/>
            <a:ext cx="8286776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Calibri" pitchFamily="34" charset="0"/>
              </a:rPr>
              <a:t>Ограниченность последовательности означает, что все члены последовательности принадлежат некоторому отрезку.</a:t>
            </a:r>
          </a:p>
        </p:txBody>
      </p:sp>
      <p:graphicFrame>
        <p:nvGraphicFramePr>
          <p:cNvPr id="8" name="Group 2"/>
          <p:cNvGraphicFramePr>
            <a:graphicFrameLocks noGrp="1"/>
          </p:cNvGraphicFramePr>
          <p:nvPr/>
        </p:nvGraphicFramePr>
        <p:xfrm>
          <a:off x="0" y="4071938"/>
          <a:ext cx="10830560" cy="243840"/>
        </p:xfrm>
        <a:graphic>
          <a:graphicData uri="http://schemas.openxmlformats.org/drawingml/2006/table">
            <a:tbl>
              <a:tblPr/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>
            <a:off x="0" y="4214813"/>
            <a:ext cx="8643938" cy="158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1000125" y="4143375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500438" y="4143375"/>
            <a:ext cx="71437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1214438" y="4286250"/>
          <a:ext cx="596900" cy="673100"/>
        </p:xfrm>
        <a:graphic>
          <a:graphicData uri="http://schemas.openxmlformats.org/presentationml/2006/ole">
            <p:oleObj spid="_x0000_s410626" name="Документ" r:id="rId3" imgW="600711" imgH="683644" progId="">
              <p:embed/>
            </p:oleObj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928688" y="4286250"/>
          <a:ext cx="596900" cy="673100"/>
        </p:xfrm>
        <a:graphic>
          <a:graphicData uri="http://schemas.openxmlformats.org/presentationml/2006/ole">
            <p:oleObj spid="_x0000_s410627" name="Документ" r:id="rId4" imgW="600711" imgH="685447" progId="">
              <p:embed/>
            </p:oleObj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1428750" y="4286250"/>
          <a:ext cx="500063" cy="684213"/>
        </p:xfrm>
        <a:graphic>
          <a:graphicData uri="http://schemas.openxmlformats.org/presentationml/2006/ole">
            <p:oleObj spid="_x0000_s410628" name="Документ" r:id="rId5" imgW="600711" imgH="685447" progId="">
              <p:embed/>
            </p:oleObj>
          </a:graphicData>
        </a:graphic>
      </p:graphicFrame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1571625" y="4286250"/>
          <a:ext cx="596900" cy="673100"/>
        </p:xfrm>
        <a:graphic>
          <a:graphicData uri="http://schemas.openxmlformats.org/presentationml/2006/ole">
            <p:oleObj spid="_x0000_s410629" name="Документ" r:id="rId6" imgW="600711" imgH="685447" progId="">
              <p:embed/>
            </p:oleObj>
          </a:graphicData>
        </a:graphic>
      </p:graphicFrame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1785938" y="4286250"/>
          <a:ext cx="596900" cy="673100"/>
        </p:xfrm>
        <a:graphic>
          <a:graphicData uri="http://schemas.openxmlformats.org/presentationml/2006/ole">
            <p:oleObj spid="_x0000_s410630" name="Документ" r:id="rId7" imgW="600711" imgH="685447" progId="">
              <p:embed/>
            </p:oleObj>
          </a:graphicData>
        </a:graphic>
      </p:graphicFrame>
      <p:graphicFrame>
        <p:nvGraphicFramePr>
          <p:cNvPr id="20494" name="Object 14"/>
          <p:cNvGraphicFramePr>
            <a:graphicFrameLocks noChangeAspect="1"/>
          </p:cNvGraphicFramePr>
          <p:nvPr/>
        </p:nvGraphicFramePr>
        <p:xfrm>
          <a:off x="3500438" y="3786188"/>
          <a:ext cx="596900" cy="673100"/>
        </p:xfrm>
        <a:graphic>
          <a:graphicData uri="http://schemas.openxmlformats.org/presentationml/2006/ole">
            <p:oleObj spid="_x0000_s410631" name="Документ" r:id="rId8" imgW="600711" imgH="686889" progId="">
              <p:embed/>
            </p:oleObj>
          </a:graphicData>
        </a:graphic>
      </p:graphicFrame>
      <p:graphicFrame>
        <p:nvGraphicFramePr>
          <p:cNvPr id="20495" name="Object 15"/>
          <p:cNvGraphicFramePr>
            <a:graphicFrameLocks noChangeAspect="1"/>
          </p:cNvGraphicFramePr>
          <p:nvPr/>
        </p:nvGraphicFramePr>
        <p:xfrm>
          <a:off x="1000125" y="3786188"/>
          <a:ext cx="596900" cy="673100"/>
        </p:xfrm>
        <a:graphic>
          <a:graphicData uri="http://schemas.openxmlformats.org/presentationml/2006/ole">
            <p:oleObj spid="_x0000_s410632" name="Документ" r:id="rId9" imgW="600711" imgH="686889" progId="">
              <p:embed/>
            </p:oleObj>
          </a:graphicData>
        </a:graphic>
      </p:graphicFrame>
      <p:graphicFrame>
        <p:nvGraphicFramePr>
          <p:cNvPr id="20496" name="Object 16"/>
          <p:cNvGraphicFramePr>
            <a:graphicFrameLocks noChangeAspect="1"/>
          </p:cNvGraphicFramePr>
          <p:nvPr/>
        </p:nvGraphicFramePr>
        <p:xfrm>
          <a:off x="8547100" y="4286250"/>
          <a:ext cx="596900" cy="601663"/>
        </p:xfrm>
        <a:graphic>
          <a:graphicData uri="http://schemas.openxmlformats.org/presentationml/2006/ole">
            <p:oleObj spid="_x0000_s410633" name="Документ" r:id="rId10" imgW="600711" imgH="686889" progId="">
              <p:embed/>
            </p:oleObj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2786062" y="4786312"/>
          <a:ext cx="5651267" cy="785827"/>
        </p:xfrm>
        <a:graphic>
          <a:graphicData uri="http://schemas.openxmlformats.org/presentationml/2006/ole">
            <p:oleObj spid="_x0000_s410634" name="Документ" r:id="rId11" imgW="4366057" imgH="702034" progId="">
              <p:embed/>
            </p:oleObj>
          </a:graphicData>
        </a:graphic>
      </p:graphicFrame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2643174" y="5572140"/>
          <a:ext cx="6019380" cy="811214"/>
        </p:xfrm>
        <a:graphic>
          <a:graphicData uri="http://schemas.openxmlformats.org/presentationml/2006/ole">
            <p:oleObj spid="_x0000_s410635" name="Документ" r:id="rId12" imgW="4375787" imgH="70275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257" name="Group 233"/>
          <p:cNvGraphicFramePr>
            <a:graphicFrameLocks noGrp="1"/>
          </p:cNvGraphicFramePr>
          <p:nvPr/>
        </p:nvGraphicFramePr>
        <p:xfrm>
          <a:off x="-323850" y="476250"/>
          <a:ext cx="10830560" cy="244475"/>
        </p:xfrm>
        <a:graphic>
          <a:graphicData uri="http://schemas.openxmlformats.org/drawingml/2006/table">
            <a:tbl>
              <a:tblPr/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Arial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9026" name="Rectangle 4"/>
          <p:cNvSpPr>
            <a:spLocks noChangeArrowheads="1"/>
          </p:cNvSpPr>
          <p:nvPr/>
        </p:nvSpPr>
        <p:spPr bwMode="auto">
          <a:xfrm>
            <a:off x="250825" y="1714488"/>
            <a:ext cx="88931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/>
              <a:t>Члены последовательности (у</a:t>
            </a:r>
            <a:r>
              <a:rPr lang="en-US" sz="1600" dirty="0"/>
              <a:t>n</a:t>
            </a:r>
            <a:r>
              <a:rPr lang="ru-RU" sz="3200" dirty="0"/>
              <a:t>) как бы «сгущаются» около точки 0. Говорят последовательность </a:t>
            </a:r>
            <a:r>
              <a:rPr lang="ru-RU" sz="3200" i="1" dirty="0"/>
              <a:t>(у</a:t>
            </a:r>
            <a:r>
              <a:rPr lang="en-US" sz="1600" i="1" dirty="0"/>
              <a:t>n</a:t>
            </a:r>
            <a:r>
              <a:rPr lang="ru-RU" sz="3200" i="1" dirty="0"/>
              <a:t>) </a:t>
            </a:r>
            <a:r>
              <a:rPr lang="ru-RU" sz="32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сходится</a:t>
            </a:r>
            <a:r>
              <a:rPr lang="ru-RU" sz="3200" dirty="0"/>
              <a:t>.</a:t>
            </a:r>
            <a:endParaRPr lang="en-US" sz="3200" dirty="0"/>
          </a:p>
        </p:txBody>
      </p:sp>
      <p:sp>
        <p:nvSpPr>
          <p:cNvPr id="129027" name="Rectangle 4"/>
          <p:cNvSpPr>
            <a:spLocks noChangeArrowheads="1"/>
          </p:cNvSpPr>
          <p:nvPr/>
        </p:nvSpPr>
        <p:spPr bwMode="auto">
          <a:xfrm>
            <a:off x="0" y="4714884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latin typeface="Calibri" pitchFamily="34" charset="0"/>
              </a:rPr>
              <a:t>У последовательности (у</a:t>
            </a:r>
            <a:r>
              <a:rPr lang="en-US" sz="1600" dirty="0"/>
              <a:t>n</a:t>
            </a:r>
            <a:r>
              <a:rPr lang="ru-RU" sz="3200" dirty="0"/>
              <a:t>) такой «точки сгущения» нет. Говорят последовательность </a:t>
            </a:r>
            <a:r>
              <a:rPr lang="ru-RU" sz="3200" i="1" dirty="0"/>
              <a:t>(у</a:t>
            </a:r>
            <a:r>
              <a:rPr lang="en-US" sz="1600" i="1" dirty="0"/>
              <a:t>n</a:t>
            </a:r>
            <a:r>
              <a:rPr lang="ru-RU" sz="3200" i="1" dirty="0"/>
              <a:t>) </a:t>
            </a:r>
            <a:r>
              <a:rPr lang="ru-RU" sz="32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расходится</a:t>
            </a:r>
            <a:r>
              <a:rPr lang="ru-RU" sz="3200" dirty="0"/>
              <a:t>.</a:t>
            </a:r>
            <a:endParaRPr lang="en-US" sz="3200" dirty="0"/>
          </a:p>
        </p:txBody>
      </p:sp>
      <p:graphicFrame>
        <p:nvGraphicFramePr>
          <p:cNvPr id="8" name="Group 2"/>
          <p:cNvGraphicFramePr>
            <a:graphicFrameLocks noGrp="1"/>
          </p:cNvGraphicFramePr>
          <p:nvPr/>
        </p:nvGraphicFramePr>
        <p:xfrm>
          <a:off x="0" y="4071938"/>
          <a:ext cx="10830560" cy="243840"/>
        </p:xfrm>
        <a:graphic>
          <a:graphicData uri="http://schemas.openxmlformats.org/drawingml/2006/table">
            <a:tbl>
              <a:tblPr/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>
            <a:off x="0" y="4214813"/>
            <a:ext cx="8643938" cy="158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1643042" y="414338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500438" y="4143375"/>
            <a:ext cx="71437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29137" name="Object 113"/>
          <p:cNvGraphicFramePr>
            <a:graphicFrameLocks noChangeAspect="1"/>
          </p:cNvGraphicFramePr>
          <p:nvPr/>
        </p:nvGraphicFramePr>
        <p:xfrm>
          <a:off x="1643042" y="642918"/>
          <a:ext cx="596900" cy="673100"/>
        </p:xfrm>
        <a:graphic>
          <a:graphicData uri="http://schemas.openxmlformats.org/presentationml/2006/ole">
            <p:oleObj spid="_x0000_s411650" name="Документ" r:id="rId3" imgW="600711" imgH="683644" progId="">
              <p:embed/>
            </p:oleObj>
          </a:graphicData>
        </a:graphic>
      </p:graphicFrame>
      <p:graphicFrame>
        <p:nvGraphicFramePr>
          <p:cNvPr id="129138" name="Object 114"/>
          <p:cNvGraphicFramePr>
            <a:graphicFrameLocks noChangeAspect="1"/>
          </p:cNvGraphicFramePr>
          <p:nvPr/>
        </p:nvGraphicFramePr>
        <p:xfrm>
          <a:off x="1428728" y="642918"/>
          <a:ext cx="596900" cy="673100"/>
        </p:xfrm>
        <a:graphic>
          <a:graphicData uri="http://schemas.openxmlformats.org/presentationml/2006/ole">
            <p:oleObj spid="_x0000_s411651" name="Документ" r:id="rId4" imgW="600711" imgH="685447" progId="">
              <p:embed/>
            </p:oleObj>
          </a:graphicData>
        </a:graphic>
      </p:graphicFrame>
      <p:graphicFrame>
        <p:nvGraphicFramePr>
          <p:cNvPr id="129139" name="Object 115"/>
          <p:cNvGraphicFramePr>
            <a:graphicFrameLocks noChangeAspect="1"/>
          </p:cNvGraphicFramePr>
          <p:nvPr/>
        </p:nvGraphicFramePr>
        <p:xfrm>
          <a:off x="1928794" y="642918"/>
          <a:ext cx="500063" cy="684213"/>
        </p:xfrm>
        <a:graphic>
          <a:graphicData uri="http://schemas.openxmlformats.org/presentationml/2006/ole">
            <p:oleObj spid="_x0000_s411652" name="Документ" r:id="rId5" imgW="600711" imgH="685447" progId="">
              <p:embed/>
            </p:oleObj>
          </a:graphicData>
        </a:graphic>
      </p:graphicFrame>
      <p:graphicFrame>
        <p:nvGraphicFramePr>
          <p:cNvPr id="129140" name="Object 116"/>
          <p:cNvGraphicFramePr>
            <a:graphicFrameLocks noChangeAspect="1"/>
          </p:cNvGraphicFramePr>
          <p:nvPr/>
        </p:nvGraphicFramePr>
        <p:xfrm>
          <a:off x="2143108" y="642918"/>
          <a:ext cx="596900" cy="673100"/>
        </p:xfrm>
        <a:graphic>
          <a:graphicData uri="http://schemas.openxmlformats.org/presentationml/2006/ole">
            <p:oleObj spid="_x0000_s411653" name="Документ" r:id="rId6" imgW="600711" imgH="685447" progId="">
              <p:embed/>
            </p:oleObj>
          </a:graphicData>
        </a:graphic>
      </p:graphicFrame>
      <p:graphicFrame>
        <p:nvGraphicFramePr>
          <p:cNvPr id="129141" name="Object 117"/>
          <p:cNvGraphicFramePr>
            <a:graphicFrameLocks noChangeAspect="1"/>
          </p:cNvGraphicFramePr>
          <p:nvPr/>
        </p:nvGraphicFramePr>
        <p:xfrm>
          <a:off x="2571736" y="642918"/>
          <a:ext cx="596900" cy="673100"/>
        </p:xfrm>
        <a:graphic>
          <a:graphicData uri="http://schemas.openxmlformats.org/presentationml/2006/ole">
            <p:oleObj spid="_x0000_s411654" name="Документ" r:id="rId7" imgW="600711" imgH="685447" progId="">
              <p:embed/>
            </p:oleObj>
          </a:graphicData>
        </a:graphic>
      </p:graphicFrame>
      <p:graphicFrame>
        <p:nvGraphicFramePr>
          <p:cNvPr id="129142" name="Object 118"/>
          <p:cNvGraphicFramePr>
            <a:graphicFrameLocks noChangeAspect="1"/>
          </p:cNvGraphicFramePr>
          <p:nvPr/>
        </p:nvGraphicFramePr>
        <p:xfrm>
          <a:off x="4000496" y="714356"/>
          <a:ext cx="596900" cy="673100"/>
        </p:xfrm>
        <a:graphic>
          <a:graphicData uri="http://schemas.openxmlformats.org/presentationml/2006/ole">
            <p:oleObj spid="_x0000_s411655" name="Документ" r:id="rId8" imgW="600711" imgH="686889" progId="">
              <p:embed/>
            </p:oleObj>
          </a:graphicData>
        </a:graphic>
      </p:graphicFrame>
      <p:graphicFrame>
        <p:nvGraphicFramePr>
          <p:cNvPr id="129143" name="Object 119"/>
          <p:cNvGraphicFramePr>
            <a:graphicFrameLocks noChangeAspect="1"/>
          </p:cNvGraphicFramePr>
          <p:nvPr/>
        </p:nvGraphicFramePr>
        <p:xfrm>
          <a:off x="1428728" y="285728"/>
          <a:ext cx="596900" cy="673100"/>
        </p:xfrm>
        <a:graphic>
          <a:graphicData uri="http://schemas.openxmlformats.org/presentationml/2006/ole">
            <p:oleObj spid="_x0000_s411656" name="Документ" r:id="rId9" imgW="600711" imgH="686889" progId="">
              <p:embed/>
            </p:oleObj>
          </a:graphicData>
        </a:graphic>
      </p:graphicFrame>
      <p:graphicFrame>
        <p:nvGraphicFramePr>
          <p:cNvPr id="129145" name="Object 121"/>
          <p:cNvGraphicFramePr>
            <a:graphicFrameLocks noChangeAspect="1"/>
          </p:cNvGraphicFramePr>
          <p:nvPr/>
        </p:nvGraphicFramePr>
        <p:xfrm>
          <a:off x="3428992" y="1000108"/>
          <a:ext cx="4292600" cy="596900"/>
        </p:xfrm>
        <a:graphic>
          <a:graphicData uri="http://schemas.openxmlformats.org/presentationml/2006/ole">
            <p:oleObj spid="_x0000_s411657" name="Документ" r:id="rId10" imgW="4366057" imgH="702034" progId="">
              <p:embed/>
            </p:oleObj>
          </a:graphicData>
        </a:graphic>
      </p:graphicFrame>
      <p:cxnSp>
        <p:nvCxnSpPr>
          <p:cNvPr id="2" name="Прямая со стрелкой 9"/>
          <p:cNvCxnSpPr/>
          <p:nvPr/>
        </p:nvCxnSpPr>
        <p:spPr>
          <a:xfrm>
            <a:off x="179388" y="620713"/>
            <a:ext cx="8643937" cy="158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11"/>
          <p:cNvSpPr/>
          <p:nvPr/>
        </p:nvSpPr>
        <p:spPr>
          <a:xfrm>
            <a:off x="4357686" y="4143380"/>
            <a:ext cx="71437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11"/>
          <p:cNvSpPr/>
          <p:nvPr/>
        </p:nvSpPr>
        <p:spPr>
          <a:xfrm>
            <a:off x="3929058" y="4143380"/>
            <a:ext cx="71437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11"/>
          <p:cNvSpPr/>
          <p:nvPr/>
        </p:nvSpPr>
        <p:spPr>
          <a:xfrm>
            <a:off x="4000496" y="571480"/>
            <a:ext cx="71437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11"/>
          <p:cNvSpPr/>
          <p:nvPr/>
        </p:nvSpPr>
        <p:spPr>
          <a:xfrm>
            <a:off x="3071802" y="4143380"/>
            <a:ext cx="71437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11"/>
          <p:cNvSpPr/>
          <p:nvPr/>
        </p:nvSpPr>
        <p:spPr>
          <a:xfrm>
            <a:off x="2643174" y="4143380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11"/>
          <p:cNvSpPr/>
          <p:nvPr/>
        </p:nvSpPr>
        <p:spPr>
          <a:xfrm>
            <a:off x="2285984" y="4143380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1"/>
          <p:cNvSpPr/>
          <p:nvPr/>
        </p:nvSpPr>
        <p:spPr>
          <a:xfrm>
            <a:off x="1857356" y="4143380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1"/>
          <p:cNvSpPr/>
          <p:nvPr/>
        </p:nvSpPr>
        <p:spPr>
          <a:xfrm>
            <a:off x="1500166" y="571480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29267" name="Object 243"/>
          <p:cNvGraphicFramePr>
            <a:graphicFrameLocks noChangeAspect="1"/>
          </p:cNvGraphicFramePr>
          <p:nvPr/>
        </p:nvGraphicFramePr>
        <p:xfrm>
          <a:off x="1571604" y="4286256"/>
          <a:ext cx="228600" cy="320675"/>
        </p:xfrm>
        <a:graphic>
          <a:graphicData uri="http://schemas.openxmlformats.org/presentationml/2006/ole">
            <p:oleObj spid="_x0000_s411658" name="Формула" r:id="rId11" imgW="126720" imgH="177480" progId="Equation.3">
              <p:embed/>
            </p:oleObj>
          </a:graphicData>
        </a:graphic>
      </p:graphicFrame>
      <p:graphicFrame>
        <p:nvGraphicFramePr>
          <p:cNvPr id="129268" name="Object 244"/>
          <p:cNvGraphicFramePr>
            <a:graphicFrameLocks noChangeAspect="1"/>
          </p:cNvGraphicFramePr>
          <p:nvPr/>
        </p:nvGraphicFramePr>
        <p:xfrm>
          <a:off x="2214546" y="4286256"/>
          <a:ext cx="206375" cy="322263"/>
        </p:xfrm>
        <a:graphic>
          <a:graphicData uri="http://schemas.openxmlformats.org/presentationml/2006/ole">
            <p:oleObj spid="_x0000_s411659" name="Формула" r:id="rId12" imgW="114120" imgH="177480" progId="Equation.3">
              <p:embed/>
            </p:oleObj>
          </a:graphicData>
        </a:graphic>
      </p:graphicFrame>
      <p:graphicFrame>
        <p:nvGraphicFramePr>
          <p:cNvPr id="129269" name="Object 245"/>
          <p:cNvGraphicFramePr>
            <a:graphicFrameLocks noChangeAspect="1"/>
          </p:cNvGraphicFramePr>
          <p:nvPr/>
        </p:nvGraphicFramePr>
        <p:xfrm>
          <a:off x="2571736" y="4286256"/>
          <a:ext cx="206375" cy="320675"/>
        </p:xfrm>
        <a:graphic>
          <a:graphicData uri="http://schemas.openxmlformats.org/presentationml/2006/ole">
            <p:oleObj spid="_x0000_s411660" name="Формула" r:id="rId13" imgW="114120" imgH="177480" progId="Equation.3">
              <p:embed/>
            </p:oleObj>
          </a:graphicData>
        </a:graphic>
      </p:graphicFrame>
      <p:graphicFrame>
        <p:nvGraphicFramePr>
          <p:cNvPr id="129270" name="Object 246"/>
          <p:cNvGraphicFramePr>
            <a:graphicFrameLocks noChangeAspect="1"/>
          </p:cNvGraphicFramePr>
          <p:nvPr/>
        </p:nvGraphicFramePr>
        <p:xfrm>
          <a:off x="3000364" y="4286256"/>
          <a:ext cx="228600" cy="320675"/>
        </p:xfrm>
        <a:graphic>
          <a:graphicData uri="http://schemas.openxmlformats.org/presentationml/2006/ole">
            <p:oleObj spid="_x0000_s411661" name="Формула" r:id="rId14" imgW="126720" imgH="177480" progId="Equation.3">
              <p:embed/>
            </p:oleObj>
          </a:graphicData>
        </a:graphic>
      </p:graphicFrame>
      <p:graphicFrame>
        <p:nvGraphicFramePr>
          <p:cNvPr id="129271" name="Object 247"/>
          <p:cNvGraphicFramePr>
            <a:graphicFrameLocks noChangeAspect="1"/>
          </p:cNvGraphicFramePr>
          <p:nvPr/>
        </p:nvGraphicFramePr>
        <p:xfrm>
          <a:off x="3428992" y="4286256"/>
          <a:ext cx="206375" cy="320675"/>
        </p:xfrm>
        <a:graphic>
          <a:graphicData uri="http://schemas.openxmlformats.org/presentationml/2006/ole">
            <p:oleObj spid="_x0000_s411662" name="Формула" r:id="rId15" imgW="114120" imgH="177480" progId="Equation.3">
              <p:embed/>
            </p:oleObj>
          </a:graphicData>
        </a:graphic>
      </p:graphicFrame>
      <p:graphicFrame>
        <p:nvGraphicFramePr>
          <p:cNvPr id="129272" name="Object 248"/>
          <p:cNvGraphicFramePr>
            <a:graphicFrameLocks noChangeAspect="1"/>
          </p:cNvGraphicFramePr>
          <p:nvPr/>
        </p:nvGraphicFramePr>
        <p:xfrm>
          <a:off x="4214810" y="4286256"/>
          <a:ext cx="319088" cy="320675"/>
        </p:xfrm>
        <a:graphic>
          <a:graphicData uri="http://schemas.openxmlformats.org/presentationml/2006/ole">
            <p:oleObj spid="_x0000_s411663" name="Формула" r:id="rId16" imgW="177480" imgH="177480" progId="Equation.3">
              <p:embed/>
            </p:oleObj>
          </a:graphicData>
        </a:graphic>
      </p:graphicFrame>
      <p:graphicFrame>
        <p:nvGraphicFramePr>
          <p:cNvPr id="129273" name="Object 249"/>
          <p:cNvGraphicFramePr>
            <a:graphicFrameLocks noChangeAspect="1"/>
          </p:cNvGraphicFramePr>
          <p:nvPr/>
        </p:nvGraphicFramePr>
        <p:xfrm>
          <a:off x="8604250" y="765175"/>
          <a:ext cx="280988" cy="309563"/>
        </p:xfrm>
        <a:graphic>
          <a:graphicData uri="http://schemas.openxmlformats.org/presentationml/2006/ole">
            <p:oleObj spid="_x0000_s411664" name="Формула" r:id="rId17" imgW="126720" imgH="139680" progId="Equation.3">
              <p:embed/>
            </p:oleObj>
          </a:graphicData>
        </a:graphic>
      </p:graphicFrame>
      <p:graphicFrame>
        <p:nvGraphicFramePr>
          <p:cNvPr id="129274" name="Object 250"/>
          <p:cNvGraphicFramePr>
            <a:graphicFrameLocks noChangeAspect="1"/>
          </p:cNvGraphicFramePr>
          <p:nvPr/>
        </p:nvGraphicFramePr>
        <p:xfrm>
          <a:off x="1785918" y="4286256"/>
          <a:ext cx="166688" cy="307975"/>
        </p:xfrm>
        <a:graphic>
          <a:graphicData uri="http://schemas.openxmlformats.org/presentationml/2006/ole">
            <p:oleObj spid="_x0000_s411665" name="Формула" r:id="rId18" imgW="88560" imgH="164880" progId="Equation.3">
              <p:embed/>
            </p:oleObj>
          </a:graphicData>
        </a:graphic>
      </p:graphicFrame>
      <p:graphicFrame>
        <p:nvGraphicFramePr>
          <p:cNvPr id="129275" name="Object 251"/>
          <p:cNvGraphicFramePr>
            <a:graphicFrameLocks noChangeAspect="1"/>
          </p:cNvGraphicFramePr>
          <p:nvPr/>
        </p:nvGraphicFramePr>
        <p:xfrm>
          <a:off x="3857620" y="4286256"/>
          <a:ext cx="257175" cy="257175"/>
        </p:xfrm>
        <a:graphic>
          <a:graphicData uri="http://schemas.openxmlformats.org/presentationml/2006/ole">
            <p:oleObj spid="_x0000_s411666" name="Формула" r:id="rId19" imgW="164880" imgH="164880" progId="Equation.3">
              <p:embed/>
            </p:oleObj>
          </a:graphicData>
        </a:graphic>
      </p:graphicFrame>
      <p:graphicFrame>
        <p:nvGraphicFramePr>
          <p:cNvPr id="129276" name="Object 252"/>
          <p:cNvGraphicFramePr>
            <a:graphicFrameLocks noChangeAspect="1"/>
          </p:cNvGraphicFramePr>
          <p:nvPr/>
        </p:nvGraphicFramePr>
        <p:xfrm>
          <a:off x="8459788" y="4365625"/>
          <a:ext cx="280987" cy="309563"/>
        </p:xfrm>
        <a:graphic>
          <a:graphicData uri="http://schemas.openxmlformats.org/presentationml/2006/ole">
            <p:oleObj spid="_x0000_s411667" name="Формула" r:id="rId20" imgW="126720" imgH="139680" progId="Equation.3">
              <p:embed/>
            </p:oleObj>
          </a:graphicData>
        </a:graphic>
      </p:graphicFrame>
      <p:graphicFrame>
        <p:nvGraphicFramePr>
          <p:cNvPr id="129277" name="Object 25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11668" name="Формула" r:id="rId21" imgW="114120" imgH="215640" progId="Equation.3">
              <p:embed/>
            </p:oleObj>
          </a:graphicData>
        </a:graphic>
      </p:graphicFrame>
      <p:graphicFrame>
        <p:nvGraphicFramePr>
          <p:cNvPr id="129278" name="Object 254"/>
          <p:cNvGraphicFramePr>
            <a:graphicFrameLocks noChangeAspect="1"/>
          </p:cNvGraphicFramePr>
          <p:nvPr/>
        </p:nvGraphicFramePr>
        <p:xfrm>
          <a:off x="857224" y="3357562"/>
          <a:ext cx="1739900" cy="546100"/>
        </p:xfrm>
        <a:graphic>
          <a:graphicData uri="http://schemas.openxmlformats.org/presentationml/2006/ole">
            <p:oleObj spid="_x0000_s411669" name="Документ" r:id="rId22" imgW="1749225" imgH="5584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4"/>
          <p:cNvSpPr>
            <a:spLocks noChangeArrowheads="1"/>
          </p:cNvSpPr>
          <p:nvPr/>
        </p:nvSpPr>
        <p:spPr bwMode="auto">
          <a:xfrm>
            <a:off x="642910" y="928670"/>
            <a:ext cx="871378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0000FF"/>
                </a:solidFill>
              </a:rPr>
              <a:t>Определение 6. </a:t>
            </a:r>
            <a:endParaRPr lang="ru-RU" sz="3200" dirty="0" smtClean="0">
              <a:solidFill>
                <a:srgbClr val="0000FF"/>
              </a:solidFill>
            </a:endParaRPr>
          </a:p>
          <a:p>
            <a:r>
              <a:rPr lang="ru-RU" sz="3200" dirty="0" smtClean="0"/>
              <a:t>Число </a:t>
            </a:r>
            <a:r>
              <a:rPr lang="en-US" sz="3200" i="1" dirty="0"/>
              <a:t>b</a:t>
            </a:r>
            <a:r>
              <a:rPr lang="ru-RU" sz="3200" i="1" dirty="0"/>
              <a:t> </a:t>
            </a:r>
            <a:r>
              <a:rPr lang="ru-RU" sz="3200" dirty="0"/>
              <a:t>называют </a:t>
            </a:r>
            <a:r>
              <a:rPr lang="ru-RU" sz="3200" b="1" dirty="0">
                <a:solidFill>
                  <a:srgbClr val="A50021"/>
                </a:solidFill>
              </a:rPr>
              <a:t>пределом последовательности</a:t>
            </a:r>
            <a:r>
              <a:rPr lang="ru-RU" sz="3200" dirty="0"/>
              <a:t> (у</a:t>
            </a:r>
            <a:r>
              <a:rPr lang="en-US" sz="1600" dirty="0"/>
              <a:t>n</a:t>
            </a:r>
            <a:r>
              <a:rPr lang="ru-RU" sz="3200" dirty="0"/>
              <a:t>), если в любой заранее выбранной окрестности точки </a:t>
            </a:r>
            <a:r>
              <a:rPr lang="en-US" sz="3200" i="1" dirty="0"/>
              <a:t>b</a:t>
            </a:r>
            <a:r>
              <a:rPr lang="ru-RU" sz="3200" i="1" dirty="0"/>
              <a:t> </a:t>
            </a:r>
            <a:r>
              <a:rPr lang="ru-RU" sz="3200" dirty="0"/>
              <a:t>содержатся все члены последовательности, начиная с некоторого номера.</a:t>
            </a:r>
            <a:endParaRPr lang="en-US" sz="3200" dirty="0"/>
          </a:p>
        </p:txBody>
      </p:sp>
      <p:sp>
        <p:nvSpPr>
          <p:cNvPr id="103430" name="Rectangle 4"/>
          <p:cNvSpPr>
            <a:spLocks noChangeArrowheads="1"/>
          </p:cNvSpPr>
          <p:nvPr/>
        </p:nvSpPr>
        <p:spPr bwMode="auto">
          <a:xfrm>
            <a:off x="0" y="4929198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Читают</a:t>
            </a:r>
            <a:r>
              <a:rPr lang="ru-RU" sz="3200" dirty="0"/>
              <a:t>: </a:t>
            </a:r>
            <a:r>
              <a:rPr lang="ru-RU" sz="3200" i="1" dirty="0"/>
              <a:t>предел последовательности (у</a:t>
            </a:r>
            <a:r>
              <a:rPr lang="en-US" sz="1600" i="1" dirty="0"/>
              <a:t>n</a:t>
            </a:r>
            <a:r>
              <a:rPr lang="ru-RU" sz="3200" i="1" dirty="0"/>
              <a:t>) при стремлении </a:t>
            </a:r>
            <a:r>
              <a:rPr lang="en-US" sz="3200" i="1" dirty="0"/>
              <a:t>n</a:t>
            </a:r>
            <a:r>
              <a:rPr lang="ru-RU" sz="3200" i="1" dirty="0"/>
              <a:t> к бесконечности равен </a:t>
            </a:r>
            <a:r>
              <a:rPr lang="en-US" sz="3200" i="1" dirty="0"/>
              <a:t>b</a:t>
            </a:r>
            <a:r>
              <a:rPr lang="ru-RU" sz="3200" i="1" dirty="0"/>
              <a:t> или предел последовательности (у</a:t>
            </a:r>
            <a:r>
              <a:rPr lang="en-US" sz="1600" i="1" dirty="0"/>
              <a:t>n</a:t>
            </a:r>
            <a:r>
              <a:rPr lang="ru-RU" sz="3200" i="1" dirty="0"/>
              <a:t>) равен </a:t>
            </a:r>
            <a:r>
              <a:rPr lang="en-US" sz="3200" i="1" dirty="0"/>
              <a:t>b</a:t>
            </a:r>
            <a:r>
              <a:rPr lang="ru-RU" sz="3200" i="1" dirty="0"/>
              <a:t>.</a:t>
            </a:r>
            <a:endParaRPr lang="en-US" sz="3200" i="1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071538" y="4071942"/>
          <a:ext cx="2714644" cy="1024917"/>
        </p:xfrm>
        <a:graphic>
          <a:graphicData uri="http://schemas.openxmlformats.org/presentationml/2006/ole">
            <p:oleObj spid="_x0000_s412675" name="Документ" r:id="rId3" imgW="1544480" imgH="591338" progId="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571868" y="3929066"/>
          <a:ext cx="4368800" cy="1714500"/>
        </p:xfrm>
        <a:graphic>
          <a:graphicData uri="http://schemas.openxmlformats.org/presentationml/2006/ole">
            <p:oleObj spid="_x0000_s412676" name="Документ" r:id="rId4" imgW="2040328" imgH="800830" progId="">
              <p:embed/>
            </p:oleObj>
          </a:graphicData>
        </a:graphic>
      </p:graphicFrame>
      <p:graphicFrame>
        <p:nvGraphicFramePr>
          <p:cNvPr id="412677" name="Object 5"/>
          <p:cNvGraphicFramePr>
            <a:graphicFrameLocks noChangeAspect="1"/>
          </p:cNvGraphicFramePr>
          <p:nvPr/>
        </p:nvGraphicFramePr>
        <p:xfrm>
          <a:off x="3428992" y="4429132"/>
          <a:ext cx="2357454" cy="792748"/>
        </p:xfrm>
        <a:graphic>
          <a:graphicData uri="http://schemas.openxmlformats.org/presentationml/2006/ole">
            <p:oleObj spid="_x0000_s412677" name="Документ" r:id="rId5" imgW="1652587" imgH="55564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4" name="AutoShape 7"/>
          <p:cNvSpPr>
            <a:spLocks noChangeAspect="1" noChangeArrowheads="1" noTextEdit="1"/>
          </p:cNvSpPr>
          <p:nvPr/>
        </p:nvSpPr>
        <p:spPr bwMode="auto">
          <a:xfrm>
            <a:off x="179388" y="2663825"/>
            <a:ext cx="8496300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5" name="Freeform 11"/>
          <p:cNvSpPr>
            <a:spLocks/>
          </p:cNvSpPr>
          <p:nvPr/>
        </p:nvSpPr>
        <p:spPr bwMode="auto">
          <a:xfrm>
            <a:off x="8620125" y="3779838"/>
            <a:ext cx="34925" cy="53975"/>
          </a:xfrm>
          <a:custGeom>
            <a:avLst/>
            <a:gdLst>
              <a:gd name="T0" fmla="*/ 0 w 22"/>
              <a:gd name="T1" fmla="*/ 34 h 34"/>
              <a:gd name="T2" fmla="*/ 22 w 22"/>
              <a:gd name="T3" fmla="*/ 11 h 34"/>
              <a:gd name="T4" fmla="*/ 0 w 22"/>
              <a:gd name="T5" fmla="*/ 0 h 34"/>
              <a:gd name="T6" fmla="*/ 0 w 22"/>
              <a:gd name="T7" fmla="*/ 34 h 34"/>
              <a:gd name="T8" fmla="*/ 0 60000 65536"/>
              <a:gd name="T9" fmla="*/ 0 60000 65536"/>
              <a:gd name="T10" fmla="*/ 0 60000 65536"/>
              <a:gd name="T11" fmla="*/ 0 60000 65536"/>
              <a:gd name="T12" fmla="*/ 0 w 22"/>
              <a:gd name="T13" fmla="*/ 0 h 34"/>
              <a:gd name="T14" fmla="*/ 22 w 22"/>
              <a:gd name="T15" fmla="*/ 34 h 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" h="34">
                <a:moveTo>
                  <a:pt x="0" y="34"/>
                </a:moveTo>
                <a:lnTo>
                  <a:pt x="22" y="11"/>
                </a:lnTo>
                <a:lnTo>
                  <a:pt x="0" y="0"/>
                </a:lnTo>
                <a:lnTo>
                  <a:pt x="0" y="34"/>
                </a:lnTo>
                <a:close/>
              </a:path>
            </a:pathLst>
          </a:custGeom>
          <a:solidFill>
            <a:srgbClr val="24211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7" name="Oval 14"/>
          <p:cNvSpPr>
            <a:spLocks noChangeArrowheads="1"/>
          </p:cNvSpPr>
          <p:nvPr/>
        </p:nvSpPr>
        <p:spPr bwMode="auto">
          <a:xfrm>
            <a:off x="1187451" y="2060575"/>
            <a:ext cx="141288" cy="158750"/>
          </a:xfrm>
          <a:prstGeom prst="ellipse">
            <a:avLst/>
          </a:prstGeom>
          <a:solidFill>
            <a:srgbClr val="24211D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6" name="Oval 15"/>
          <p:cNvSpPr>
            <a:spLocks noChangeArrowheads="1"/>
          </p:cNvSpPr>
          <p:nvPr/>
        </p:nvSpPr>
        <p:spPr bwMode="auto">
          <a:xfrm>
            <a:off x="6300788" y="2060575"/>
            <a:ext cx="141288" cy="158750"/>
          </a:xfrm>
          <a:prstGeom prst="ellipse">
            <a:avLst/>
          </a:prstGeom>
          <a:solidFill>
            <a:srgbClr val="24211D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5" name="Oval 13"/>
          <p:cNvSpPr>
            <a:spLocks noChangeArrowheads="1"/>
          </p:cNvSpPr>
          <p:nvPr/>
        </p:nvSpPr>
        <p:spPr bwMode="auto">
          <a:xfrm>
            <a:off x="3789363" y="2060575"/>
            <a:ext cx="123825" cy="158750"/>
          </a:xfrm>
          <a:prstGeom prst="ellipse">
            <a:avLst/>
          </a:prstGeom>
          <a:solidFill>
            <a:srgbClr val="24211D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50825" y="1989138"/>
            <a:ext cx="8548688" cy="965200"/>
            <a:chOff x="124" y="2303"/>
            <a:chExt cx="5385" cy="608"/>
          </a:xfrm>
        </p:grpSpPr>
        <p:sp>
          <p:nvSpPr>
            <p:cNvPr id="10301" name="Freeform 12"/>
            <p:cNvSpPr>
              <a:spLocks/>
            </p:cNvSpPr>
            <p:nvPr/>
          </p:nvSpPr>
          <p:spPr bwMode="auto">
            <a:xfrm>
              <a:off x="5285" y="2381"/>
              <a:ext cx="145" cy="112"/>
            </a:xfrm>
            <a:custGeom>
              <a:avLst/>
              <a:gdLst>
                <a:gd name="T0" fmla="*/ 11 w 145"/>
                <a:gd name="T1" fmla="*/ 101 h 112"/>
                <a:gd name="T2" fmla="*/ 22 w 145"/>
                <a:gd name="T3" fmla="*/ 112 h 112"/>
                <a:gd name="T4" fmla="*/ 145 w 145"/>
                <a:gd name="T5" fmla="*/ 34 h 112"/>
                <a:gd name="T6" fmla="*/ 133 w 145"/>
                <a:gd name="T7" fmla="*/ 0 h 112"/>
                <a:gd name="T8" fmla="*/ 0 w 145"/>
                <a:gd name="T9" fmla="*/ 89 h 112"/>
                <a:gd name="T10" fmla="*/ 11 w 145"/>
                <a:gd name="T11" fmla="*/ 101 h 1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5"/>
                <a:gd name="T19" fmla="*/ 0 h 112"/>
                <a:gd name="T20" fmla="*/ 145 w 145"/>
                <a:gd name="T21" fmla="*/ 112 h 1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5" h="112">
                  <a:moveTo>
                    <a:pt x="11" y="101"/>
                  </a:moveTo>
                  <a:lnTo>
                    <a:pt x="22" y="112"/>
                  </a:lnTo>
                  <a:lnTo>
                    <a:pt x="145" y="34"/>
                  </a:lnTo>
                  <a:lnTo>
                    <a:pt x="133" y="0"/>
                  </a:lnTo>
                  <a:lnTo>
                    <a:pt x="0" y="89"/>
                  </a:lnTo>
                  <a:lnTo>
                    <a:pt x="11" y="101"/>
                  </a:lnTo>
                  <a:close/>
                </a:path>
              </a:pathLst>
            </a:custGeom>
            <a:solidFill>
              <a:srgbClr val="2421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124" y="2303"/>
              <a:ext cx="5385" cy="608"/>
              <a:chOff x="124" y="2303"/>
              <a:chExt cx="5385" cy="608"/>
            </a:xfrm>
          </p:grpSpPr>
          <p:sp>
            <p:nvSpPr>
              <p:cNvPr id="10303" name="Rectangle 9"/>
              <p:cNvSpPr>
                <a:spLocks noChangeArrowheads="1"/>
              </p:cNvSpPr>
              <p:nvPr/>
            </p:nvSpPr>
            <p:spPr bwMode="auto">
              <a:xfrm>
                <a:off x="124" y="2381"/>
                <a:ext cx="5272" cy="34"/>
              </a:xfrm>
              <a:prstGeom prst="rect">
                <a:avLst/>
              </a:prstGeom>
              <a:solidFill>
                <a:srgbClr val="24211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04" name="Freeform 10"/>
              <p:cNvSpPr>
                <a:spLocks/>
              </p:cNvSpPr>
              <p:nvPr/>
            </p:nvSpPr>
            <p:spPr bwMode="auto">
              <a:xfrm>
                <a:off x="5285" y="2303"/>
                <a:ext cx="145" cy="112"/>
              </a:xfrm>
              <a:custGeom>
                <a:avLst/>
                <a:gdLst>
                  <a:gd name="T0" fmla="*/ 145 w 145"/>
                  <a:gd name="T1" fmla="*/ 112 h 112"/>
                  <a:gd name="T2" fmla="*/ 145 w 145"/>
                  <a:gd name="T3" fmla="*/ 78 h 112"/>
                  <a:gd name="T4" fmla="*/ 22 w 145"/>
                  <a:gd name="T5" fmla="*/ 0 h 112"/>
                  <a:gd name="T6" fmla="*/ 0 w 145"/>
                  <a:gd name="T7" fmla="*/ 22 h 112"/>
                  <a:gd name="T8" fmla="*/ 133 w 145"/>
                  <a:gd name="T9" fmla="*/ 112 h 112"/>
                  <a:gd name="T10" fmla="*/ 133 w 145"/>
                  <a:gd name="T11" fmla="*/ 78 h 112"/>
                  <a:gd name="T12" fmla="*/ 145 w 145"/>
                  <a:gd name="T13" fmla="*/ 112 h 1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5"/>
                  <a:gd name="T22" fmla="*/ 0 h 112"/>
                  <a:gd name="T23" fmla="*/ 145 w 145"/>
                  <a:gd name="T24" fmla="*/ 112 h 11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5" h="112">
                    <a:moveTo>
                      <a:pt x="145" y="112"/>
                    </a:moveTo>
                    <a:lnTo>
                      <a:pt x="145" y="78"/>
                    </a:lnTo>
                    <a:lnTo>
                      <a:pt x="22" y="0"/>
                    </a:lnTo>
                    <a:lnTo>
                      <a:pt x="0" y="22"/>
                    </a:lnTo>
                    <a:lnTo>
                      <a:pt x="133" y="112"/>
                    </a:lnTo>
                    <a:lnTo>
                      <a:pt x="133" y="78"/>
                    </a:lnTo>
                    <a:lnTo>
                      <a:pt x="145" y="112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10261" name="Object 21"/>
              <p:cNvGraphicFramePr>
                <a:graphicFrameLocks noChangeAspect="1"/>
              </p:cNvGraphicFramePr>
              <p:nvPr/>
            </p:nvGraphicFramePr>
            <p:xfrm>
              <a:off x="5239" y="2614"/>
              <a:ext cx="270" cy="297"/>
            </p:xfrm>
            <a:graphic>
              <a:graphicData uri="http://schemas.openxmlformats.org/presentationml/2006/ole">
                <p:oleObj spid="_x0000_s413698" name="Equation" r:id="rId3" imgW="126720" imgH="139680" progId="">
                  <p:embed/>
                </p:oleObj>
              </a:graphicData>
            </a:graphic>
          </p:graphicFrame>
        </p:grpSp>
      </p:grpSp>
      <p:sp>
        <p:nvSpPr>
          <p:cNvPr id="10296" name="Rectangle 41"/>
          <p:cNvSpPr>
            <a:spLocks noChangeArrowheads="1"/>
          </p:cNvSpPr>
          <p:nvPr/>
        </p:nvSpPr>
        <p:spPr bwMode="auto">
          <a:xfrm>
            <a:off x="0" y="131763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dirty="0" smtClean="0">
                <a:solidFill>
                  <a:srgbClr val="0000FF"/>
                </a:solidFill>
              </a:rPr>
              <a:t>Понятие </a:t>
            </a:r>
            <a:r>
              <a:rPr lang="ru-RU" sz="3200" dirty="0">
                <a:solidFill>
                  <a:srgbClr val="0000FF"/>
                </a:solidFill>
              </a:rPr>
              <a:t>предела </a:t>
            </a:r>
            <a:r>
              <a:rPr lang="ru-RU" sz="3200" dirty="0" smtClean="0">
                <a:solidFill>
                  <a:srgbClr val="0000FF"/>
                </a:solidFill>
              </a:rPr>
              <a:t>числовой последовательности геометрически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0309" name="Rectangle 41"/>
          <p:cNvSpPr>
            <a:spLocks noChangeArrowheads="1"/>
          </p:cNvSpPr>
          <p:nvPr/>
        </p:nvSpPr>
        <p:spPr bwMode="auto">
          <a:xfrm>
            <a:off x="0" y="271462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dirty="0"/>
              <a:t>«окрестность»: </a:t>
            </a:r>
          </a:p>
          <a:p>
            <a:pPr algn="ctr"/>
            <a:r>
              <a:rPr lang="ru-RU" dirty="0"/>
              <a:t>интервал (</a:t>
            </a:r>
            <a:r>
              <a:rPr lang="ru-RU" i="1" dirty="0"/>
              <a:t>а – </a:t>
            </a:r>
            <a:r>
              <a:rPr lang="en-US" i="1" dirty="0"/>
              <a:t>r</a:t>
            </a:r>
            <a:r>
              <a:rPr lang="ru-RU" i="1" dirty="0"/>
              <a:t>; а + </a:t>
            </a:r>
            <a:r>
              <a:rPr lang="en-US" i="1" dirty="0"/>
              <a:t>r</a:t>
            </a:r>
            <a:r>
              <a:rPr lang="ru-RU" i="1" dirty="0"/>
              <a:t> ) </a:t>
            </a:r>
            <a:r>
              <a:rPr lang="ru-RU" dirty="0"/>
              <a:t>называется </a:t>
            </a:r>
            <a:r>
              <a:rPr lang="ru-RU" b="1" dirty="0"/>
              <a:t>окрестностью точки</a:t>
            </a:r>
            <a:r>
              <a:rPr lang="ru-RU" b="1" i="1" dirty="0"/>
              <a:t> а</a:t>
            </a:r>
            <a:r>
              <a:rPr lang="ru-RU" i="1" dirty="0"/>
              <a:t>, </a:t>
            </a:r>
            <a:r>
              <a:rPr lang="ru-RU" dirty="0"/>
              <a:t>а число</a:t>
            </a:r>
            <a:r>
              <a:rPr lang="ru-RU" i="1" dirty="0"/>
              <a:t> </a:t>
            </a:r>
            <a:r>
              <a:rPr lang="en-US" b="1" i="1" dirty="0"/>
              <a:t>r</a:t>
            </a:r>
            <a:r>
              <a:rPr lang="ru-RU" b="1" i="1" dirty="0"/>
              <a:t> –</a:t>
            </a:r>
            <a:r>
              <a:rPr lang="ru-RU" i="1" dirty="0"/>
              <a:t> </a:t>
            </a:r>
            <a:r>
              <a:rPr lang="ru-RU" b="1" dirty="0"/>
              <a:t>радиусом окрестности</a:t>
            </a:r>
          </a:p>
          <a:p>
            <a:pPr algn="ctr"/>
            <a:r>
              <a:rPr lang="ru-RU" i="1" dirty="0"/>
              <a:t>.</a:t>
            </a:r>
            <a:endParaRPr lang="en-US" dirty="0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 flipH="1">
            <a:off x="1258888" y="1773238"/>
            <a:ext cx="71437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 flipH="1">
            <a:off x="1547813" y="1773238"/>
            <a:ext cx="71437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 flipH="1">
            <a:off x="1835150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 flipH="1">
            <a:off x="212407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 flipH="1">
            <a:off x="233997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 flipH="1">
            <a:off x="255587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 flipH="1">
            <a:off x="277177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17" name="Line 77"/>
          <p:cNvSpPr>
            <a:spLocks noChangeShapeType="1"/>
          </p:cNvSpPr>
          <p:nvPr/>
        </p:nvSpPr>
        <p:spPr bwMode="auto">
          <a:xfrm flipH="1">
            <a:off x="298767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18" name="Line 78"/>
          <p:cNvSpPr>
            <a:spLocks noChangeShapeType="1"/>
          </p:cNvSpPr>
          <p:nvPr/>
        </p:nvSpPr>
        <p:spPr bwMode="auto">
          <a:xfrm flipH="1">
            <a:off x="320357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19" name="Line 79"/>
          <p:cNvSpPr>
            <a:spLocks noChangeShapeType="1"/>
          </p:cNvSpPr>
          <p:nvPr/>
        </p:nvSpPr>
        <p:spPr bwMode="auto">
          <a:xfrm flipH="1">
            <a:off x="341947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 flipH="1">
            <a:off x="363537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H="1">
            <a:off x="385127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 flipH="1">
            <a:off x="406717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 flipH="1">
            <a:off x="4284663" y="1773238"/>
            <a:ext cx="71437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 flipH="1">
            <a:off x="4500563" y="1773238"/>
            <a:ext cx="71437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 flipH="1">
            <a:off x="4716463" y="1773238"/>
            <a:ext cx="71437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26" name="Line 86"/>
          <p:cNvSpPr>
            <a:spLocks noChangeShapeType="1"/>
          </p:cNvSpPr>
          <p:nvPr/>
        </p:nvSpPr>
        <p:spPr bwMode="auto">
          <a:xfrm flipH="1">
            <a:off x="4932363" y="1773238"/>
            <a:ext cx="71437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27" name="Line 87"/>
          <p:cNvSpPr>
            <a:spLocks noChangeShapeType="1"/>
          </p:cNvSpPr>
          <p:nvPr/>
        </p:nvSpPr>
        <p:spPr bwMode="auto">
          <a:xfrm flipH="1">
            <a:off x="5148263" y="1773238"/>
            <a:ext cx="71437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28" name="Line 88"/>
          <p:cNvSpPr>
            <a:spLocks noChangeShapeType="1"/>
          </p:cNvSpPr>
          <p:nvPr/>
        </p:nvSpPr>
        <p:spPr bwMode="auto">
          <a:xfrm flipH="1">
            <a:off x="5364163" y="1773238"/>
            <a:ext cx="71437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29" name="Line 89"/>
          <p:cNvSpPr>
            <a:spLocks noChangeShapeType="1"/>
          </p:cNvSpPr>
          <p:nvPr/>
        </p:nvSpPr>
        <p:spPr bwMode="auto">
          <a:xfrm flipH="1">
            <a:off x="5580063" y="1773238"/>
            <a:ext cx="71437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30" name="Line 90"/>
          <p:cNvSpPr>
            <a:spLocks noChangeShapeType="1"/>
          </p:cNvSpPr>
          <p:nvPr/>
        </p:nvSpPr>
        <p:spPr bwMode="auto">
          <a:xfrm flipH="1">
            <a:off x="5795963" y="1773238"/>
            <a:ext cx="71437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31" name="Line 91"/>
          <p:cNvSpPr>
            <a:spLocks noChangeShapeType="1"/>
          </p:cNvSpPr>
          <p:nvPr/>
        </p:nvSpPr>
        <p:spPr bwMode="auto">
          <a:xfrm flipH="1">
            <a:off x="594042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32" name="Line 92"/>
          <p:cNvSpPr>
            <a:spLocks noChangeShapeType="1"/>
          </p:cNvSpPr>
          <p:nvPr/>
        </p:nvSpPr>
        <p:spPr bwMode="auto">
          <a:xfrm flipH="1">
            <a:off x="615632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33" name="Line 93"/>
          <p:cNvSpPr>
            <a:spLocks noChangeShapeType="1"/>
          </p:cNvSpPr>
          <p:nvPr/>
        </p:nvSpPr>
        <p:spPr bwMode="auto">
          <a:xfrm flipH="1">
            <a:off x="6372225" y="1773238"/>
            <a:ext cx="71438" cy="3603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334" name="Picture 9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50" y="3500438"/>
            <a:ext cx="5834063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5" name="Rectangle 41"/>
          <p:cNvSpPr>
            <a:spLocks noChangeArrowheads="1"/>
          </p:cNvSpPr>
          <p:nvPr/>
        </p:nvSpPr>
        <p:spPr bwMode="auto">
          <a:xfrm>
            <a:off x="430213" y="4365625"/>
            <a:ext cx="8713787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i="1" dirty="0"/>
              <a:t>Если </a:t>
            </a:r>
            <a:r>
              <a:rPr lang="en-US" sz="2800" i="1" dirty="0"/>
              <a:t>|q|</a:t>
            </a:r>
            <a:r>
              <a:rPr lang="ru-RU" sz="2800" i="1" dirty="0"/>
              <a:t> </a:t>
            </a:r>
            <a:r>
              <a:rPr lang="en-US" sz="2800" i="1" dirty="0"/>
              <a:t>&gt;</a:t>
            </a:r>
            <a:r>
              <a:rPr lang="ru-RU" sz="2800" i="1" dirty="0"/>
              <a:t> 1, то последовательность у</a:t>
            </a:r>
            <a:r>
              <a:rPr lang="en-US" sz="1400" i="1" dirty="0"/>
              <a:t>n</a:t>
            </a:r>
            <a:r>
              <a:rPr lang="ru-RU" sz="2400" i="1" dirty="0"/>
              <a:t> = </a:t>
            </a:r>
            <a:r>
              <a:rPr lang="en-US" sz="2400" i="1" dirty="0" err="1" smtClean="0"/>
              <a:t>qⁿ</a:t>
            </a:r>
            <a:r>
              <a:rPr lang="ru-RU" sz="2400" i="1" dirty="0" smtClean="0"/>
              <a:t> </a:t>
            </a:r>
            <a:r>
              <a:rPr lang="ru-RU" sz="2400" i="1" dirty="0"/>
              <a:t>расходится.</a:t>
            </a:r>
            <a:endParaRPr lang="en-US" sz="2800" i="1" dirty="0"/>
          </a:p>
        </p:txBody>
      </p:sp>
      <p:sp>
        <p:nvSpPr>
          <p:cNvPr id="10337" name="Rectangle 41"/>
          <p:cNvSpPr>
            <a:spLocks noChangeArrowheads="1"/>
          </p:cNvSpPr>
          <p:nvPr/>
        </p:nvSpPr>
        <p:spPr bwMode="auto">
          <a:xfrm>
            <a:off x="179388" y="5305425"/>
            <a:ext cx="89646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i="1" dirty="0"/>
              <a:t>Предел стационарной последовательности равен значению любого члена последовательности</a:t>
            </a:r>
          </a:p>
          <a:p>
            <a:pPr algn="ctr"/>
            <a:r>
              <a:rPr lang="en-US" sz="2400" dirty="0" err="1"/>
              <a:t>lim</a:t>
            </a:r>
            <a:r>
              <a:rPr lang="en-US" sz="2400" i="1" dirty="0"/>
              <a:t> </a:t>
            </a:r>
            <a:r>
              <a:rPr lang="en-US" sz="2400" i="1" dirty="0" smtClean="0"/>
              <a:t> C </a:t>
            </a:r>
            <a:r>
              <a:rPr lang="en-US" sz="2400" i="1" dirty="0"/>
              <a:t>= C</a:t>
            </a:r>
          </a:p>
          <a:p>
            <a:r>
              <a:rPr lang="en-US" sz="2400" i="1" dirty="0"/>
              <a:t>                                            </a:t>
            </a:r>
          </a:p>
        </p:txBody>
      </p:sp>
      <p:graphicFrame>
        <p:nvGraphicFramePr>
          <p:cNvPr id="48" name="Объект 47"/>
          <p:cNvGraphicFramePr>
            <a:graphicFrameLocks noChangeAspect="1"/>
          </p:cNvGraphicFramePr>
          <p:nvPr/>
        </p:nvGraphicFramePr>
        <p:xfrm>
          <a:off x="857224" y="2214554"/>
          <a:ext cx="965200" cy="787400"/>
        </p:xfrm>
        <a:graphic>
          <a:graphicData uri="http://schemas.openxmlformats.org/presentationml/2006/ole">
            <p:oleObj spid="_x0000_s413699" name="Документ" r:id="rId5" imgW="671701" imgH="555641" progId="">
              <p:embed/>
            </p:oleObj>
          </a:graphicData>
        </a:graphic>
      </p:graphicFrame>
      <p:graphicFrame>
        <p:nvGraphicFramePr>
          <p:cNvPr id="10263" name="Object 23"/>
          <p:cNvGraphicFramePr>
            <a:graphicFrameLocks noChangeAspect="1"/>
          </p:cNvGraphicFramePr>
          <p:nvPr/>
        </p:nvGraphicFramePr>
        <p:xfrm>
          <a:off x="3714744" y="2214554"/>
          <a:ext cx="965200" cy="787400"/>
        </p:xfrm>
        <a:graphic>
          <a:graphicData uri="http://schemas.openxmlformats.org/presentationml/2006/ole">
            <p:oleObj spid="_x0000_s413700" name="Документ" r:id="rId6" imgW="671701" imgH="556362" progId="">
              <p:embed/>
            </p:oleObj>
          </a:graphicData>
        </a:graphic>
      </p:graphicFrame>
      <p:graphicFrame>
        <p:nvGraphicFramePr>
          <p:cNvPr id="10264" name="Object 24"/>
          <p:cNvGraphicFramePr>
            <a:graphicFrameLocks noChangeAspect="1"/>
          </p:cNvGraphicFramePr>
          <p:nvPr/>
        </p:nvGraphicFramePr>
        <p:xfrm>
          <a:off x="5929322" y="2143116"/>
          <a:ext cx="965200" cy="787400"/>
        </p:xfrm>
        <a:graphic>
          <a:graphicData uri="http://schemas.openxmlformats.org/presentationml/2006/ole">
            <p:oleObj spid="_x0000_s413701" name="Документ" r:id="rId7" imgW="671701" imgH="556362" progId="">
              <p:embed/>
            </p:oleObj>
          </a:graphicData>
        </a:graphic>
      </p:graphicFrame>
      <p:graphicFrame>
        <p:nvGraphicFramePr>
          <p:cNvPr id="10265" name="Object 25"/>
          <p:cNvGraphicFramePr>
            <a:graphicFrameLocks noChangeAspect="1"/>
          </p:cNvGraphicFramePr>
          <p:nvPr/>
        </p:nvGraphicFramePr>
        <p:xfrm>
          <a:off x="3857620" y="6373813"/>
          <a:ext cx="1439862" cy="484187"/>
        </p:xfrm>
        <a:graphic>
          <a:graphicData uri="http://schemas.openxmlformats.org/presentationml/2006/ole">
            <p:oleObj spid="_x0000_s413702" name="Документ" r:id="rId8" imgW="1652587" imgH="55564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4"/>
          <p:cNvSpPr>
            <a:spLocks noChangeArrowheads="1"/>
          </p:cNvSpPr>
          <p:nvPr/>
        </p:nvSpPr>
        <p:spPr bwMode="auto">
          <a:xfrm>
            <a:off x="571472" y="500042"/>
            <a:ext cx="8785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0000FF"/>
                </a:solidFill>
              </a:rPr>
              <a:t>Свойства сходящихся последовательностей</a:t>
            </a:r>
            <a:r>
              <a:rPr lang="ru-RU" sz="3200" dirty="0"/>
              <a:t>.</a:t>
            </a:r>
          </a:p>
        </p:txBody>
      </p:sp>
      <p:sp>
        <p:nvSpPr>
          <p:cNvPr id="111619" name="Rectangle 4"/>
          <p:cNvSpPr>
            <a:spLocks noChangeArrowheads="1"/>
          </p:cNvSpPr>
          <p:nvPr/>
        </p:nvSpPr>
        <p:spPr bwMode="auto">
          <a:xfrm>
            <a:off x="642910" y="1571612"/>
            <a:ext cx="8785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 dirty="0"/>
              <a:t>Свойство 1. </a:t>
            </a:r>
            <a:r>
              <a:rPr lang="ru-RU" sz="3200" i="1" dirty="0"/>
              <a:t>Если последовательность сходится, то только к одному пределу.</a:t>
            </a:r>
            <a:endParaRPr lang="ru-RU" sz="3200" b="1" i="1" dirty="0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714348" y="2928934"/>
            <a:ext cx="8785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 dirty="0"/>
              <a:t>Свойство 2. </a:t>
            </a:r>
            <a:r>
              <a:rPr lang="ru-RU" sz="3200" i="1" dirty="0"/>
              <a:t>Если последовательность сходится, то она ограничена.</a:t>
            </a:r>
            <a:endParaRPr lang="ru-RU" sz="3200" b="1" i="1" dirty="0"/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571472" y="4357694"/>
            <a:ext cx="8785225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 dirty="0"/>
              <a:t>Свойство 3. </a:t>
            </a:r>
            <a:r>
              <a:rPr lang="ru-RU" sz="3200" i="1" dirty="0"/>
              <a:t>Если последовательность монотонна и ограничена, то она сходится.</a:t>
            </a:r>
          </a:p>
          <a:p>
            <a:r>
              <a:rPr lang="ru-RU" sz="3200" dirty="0"/>
              <a:t>( теорема Вейерштрасса).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sz="quarter" idx="1"/>
          </p:nvPr>
        </p:nvSpPr>
        <p:spPr bwMode="auto">
          <a:xfrm>
            <a:off x="642910" y="191560"/>
            <a:ext cx="8229600" cy="666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0000FF"/>
                </a:solidFill>
              </a:rPr>
              <a:t>«ВЫЧИСЛЕНИЕ ПРЕДЕЛОВ ЧИСЛОВЫХ ПОСЛЕДОВАТЕЛЬНОСТЕЙ».</a:t>
            </a:r>
            <a:endParaRPr lang="ru-RU" sz="2400" dirty="0" smtClean="0">
              <a:solidFill>
                <a:srgbClr val="0000FF"/>
              </a:solidFill>
            </a:endParaRPr>
          </a:p>
          <a:p>
            <a:r>
              <a:rPr lang="ru-RU" b="1" i="1" u="sng" dirty="0" smtClean="0"/>
              <a:t>Теорема</a:t>
            </a:r>
            <a:endParaRPr lang="ru-RU" dirty="0" smtClean="0"/>
          </a:p>
          <a:p>
            <a:pPr>
              <a:buNone/>
            </a:pPr>
            <a:r>
              <a:rPr lang="ru-RU" sz="2800" dirty="0" smtClean="0"/>
              <a:t>Если</a:t>
            </a:r>
            <a:r>
              <a:rPr lang="ru-RU" sz="2800" i="1" dirty="0" smtClean="0"/>
              <a:t>  </a:t>
            </a:r>
            <a:r>
              <a:rPr lang="en-US" sz="2800" dirty="0" err="1" smtClean="0"/>
              <a:t>lim</a:t>
            </a:r>
            <a:r>
              <a:rPr lang="en-US" sz="2800" i="1" dirty="0" smtClean="0"/>
              <a:t>  </a:t>
            </a:r>
            <a:r>
              <a:rPr lang="en-US" sz="2800" i="1" dirty="0" err="1" smtClean="0"/>
              <a:t>x</a:t>
            </a:r>
            <a:r>
              <a:rPr lang="en-US" sz="1400" i="1" dirty="0" err="1" smtClean="0"/>
              <a:t>n</a:t>
            </a:r>
            <a:r>
              <a:rPr lang="en-US" sz="2400" i="1" dirty="0" smtClean="0"/>
              <a:t> = b</a:t>
            </a:r>
            <a:r>
              <a:rPr lang="en-US" sz="2400" dirty="0" smtClean="0"/>
              <a:t>,   </a:t>
            </a:r>
            <a:r>
              <a:rPr lang="en-US" sz="2400" dirty="0" err="1" smtClean="0"/>
              <a:t>lim</a:t>
            </a:r>
            <a:r>
              <a:rPr lang="en-US" sz="2400" dirty="0" smtClean="0"/>
              <a:t>  </a:t>
            </a:r>
            <a:r>
              <a:rPr lang="en-US" sz="2400" i="1" dirty="0" err="1" smtClean="0"/>
              <a:t>y</a:t>
            </a:r>
            <a:r>
              <a:rPr lang="en-US" sz="1600" i="1" dirty="0" err="1" smtClean="0"/>
              <a:t>n</a:t>
            </a:r>
            <a:r>
              <a:rPr lang="en-US" sz="2400" i="1" dirty="0" smtClean="0"/>
              <a:t> =</a:t>
            </a:r>
            <a:r>
              <a:rPr lang="en-US" sz="2400" dirty="0" smtClean="0"/>
              <a:t> c ,</a:t>
            </a:r>
            <a:r>
              <a:rPr lang="ru-RU" sz="2800" i="1" dirty="0" smtClean="0"/>
              <a:t>то </a:t>
            </a:r>
            <a:endParaRPr lang="en-US" sz="2800" i="1" dirty="0" smtClean="0"/>
          </a:p>
          <a:p>
            <a:pPr>
              <a:buNone/>
            </a:pPr>
            <a:r>
              <a:rPr lang="ru-RU" sz="2800" b="1" i="1" dirty="0" smtClean="0"/>
              <a:t>предел суммы</a:t>
            </a:r>
            <a:r>
              <a:rPr lang="ru-RU" sz="2800" i="1" dirty="0" smtClean="0"/>
              <a:t> равен сумме пределов:</a:t>
            </a:r>
            <a:endParaRPr lang="en-US" sz="2800" i="1" dirty="0" smtClean="0"/>
          </a:p>
          <a:p>
            <a:pPr>
              <a:buNone/>
            </a:pPr>
            <a:r>
              <a:rPr lang="en-US" sz="2800" i="1" dirty="0" smtClean="0"/>
              <a:t>                     </a:t>
            </a:r>
            <a:r>
              <a:rPr lang="en-US" sz="2800" dirty="0" err="1" smtClean="0"/>
              <a:t>lim</a:t>
            </a:r>
            <a:r>
              <a:rPr lang="en-US" sz="2800" i="1" dirty="0" smtClean="0"/>
              <a:t> ( </a:t>
            </a:r>
            <a:r>
              <a:rPr lang="en-US" sz="2800" i="1" dirty="0" err="1" smtClean="0"/>
              <a:t>x</a:t>
            </a:r>
            <a:r>
              <a:rPr lang="en-US" sz="1400" i="1" dirty="0" err="1" smtClean="0"/>
              <a:t>n</a:t>
            </a:r>
            <a:r>
              <a:rPr lang="en-US" sz="1400" i="1" dirty="0" smtClean="0"/>
              <a:t> </a:t>
            </a:r>
            <a:r>
              <a:rPr lang="en-US" sz="2400" i="1" dirty="0" smtClean="0"/>
              <a:t>+ </a:t>
            </a:r>
            <a:r>
              <a:rPr lang="en-US" sz="2400" i="1" dirty="0" err="1" smtClean="0"/>
              <a:t>y</a:t>
            </a:r>
            <a:r>
              <a:rPr lang="en-US" sz="1600" i="1" dirty="0" err="1" smtClean="0"/>
              <a:t>n</a:t>
            </a:r>
            <a:r>
              <a:rPr lang="en-US" sz="2400" i="1" dirty="0" smtClean="0"/>
              <a:t> )</a:t>
            </a:r>
            <a:r>
              <a:rPr lang="en-US" sz="2800" i="1" dirty="0" smtClean="0"/>
              <a:t> = b + c ;    </a:t>
            </a:r>
            <a:endParaRPr lang="ru-RU" sz="2800" dirty="0" smtClean="0"/>
          </a:p>
          <a:p>
            <a:pPr>
              <a:buNone/>
            </a:pPr>
            <a:r>
              <a:rPr lang="ru-RU" sz="2800" b="1" i="1" dirty="0" smtClean="0"/>
              <a:t>предел произведения</a:t>
            </a:r>
            <a:r>
              <a:rPr lang="ru-RU" sz="2800" i="1" dirty="0" smtClean="0"/>
              <a:t> равен произведению</a:t>
            </a:r>
            <a:endParaRPr lang="en-US" sz="2800" i="1" dirty="0" smtClean="0"/>
          </a:p>
          <a:p>
            <a:pPr>
              <a:buNone/>
            </a:pPr>
            <a:r>
              <a:rPr lang="ru-RU" sz="2800" i="1" dirty="0" smtClean="0"/>
              <a:t>пределов:</a:t>
            </a:r>
            <a:r>
              <a:rPr lang="en-US" sz="2800" dirty="0" smtClean="0"/>
              <a:t>     </a:t>
            </a:r>
            <a:r>
              <a:rPr lang="en-US" sz="2800" dirty="0" err="1" smtClean="0"/>
              <a:t>lim</a:t>
            </a:r>
            <a:r>
              <a:rPr lang="en-US" sz="2800" i="1" dirty="0" smtClean="0"/>
              <a:t> ( </a:t>
            </a:r>
            <a:r>
              <a:rPr lang="en-US" sz="2800" i="1" dirty="0" err="1" smtClean="0"/>
              <a:t>x</a:t>
            </a:r>
            <a:r>
              <a:rPr lang="en-US" sz="1400" i="1" dirty="0" err="1" smtClean="0"/>
              <a:t>n</a:t>
            </a:r>
            <a:r>
              <a:rPr lang="en-US" sz="1400" i="1" dirty="0" smtClean="0"/>
              <a:t> </a:t>
            </a:r>
            <a:r>
              <a:rPr lang="en-US" sz="2400" i="1" dirty="0" err="1" smtClean="0"/>
              <a:t>y</a:t>
            </a:r>
            <a:r>
              <a:rPr lang="en-US" sz="1600" i="1" dirty="0" err="1" smtClean="0"/>
              <a:t>n</a:t>
            </a:r>
            <a:r>
              <a:rPr lang="en-US" sz="2400" i="1" dirty="0" smtClean="0"/>
              <a:t> )</a:t>
            </a:r>
            <a:r>
              <a:rPr lang="en-US" sz="2800" i="1" dirty="0" smtClean="0"/>
              <a:t> = </a:t>
            </a:r>
            <a:r>
              <a:rPr lang="en-US" sz="2800" i="1" dirty="0" err="1" smtClean="0"/>
              <a:t>bc</a:t>
            </a:r>
            <a:r>
              <a:rPr lang="en-US" sz="2800" i="1" dirty="0" smtClean="0"/>
              <a:t> ;</a:t>
            </a:r>
            <a:endParaRPr lang="ru-RU" sz="2800" dirty="0" smtClean="0"/>
          </a:p>
          <a:p>
            <a:pPr>
              <a:buNone/>
            </a:pPr>
            <a:r>
              <a:rPr lang="ru-RU" sz="2800" b="1" i="1" dirty="0" smtClean="0"/>
              <a:t>предел частного</a:t>
            </a:r>
            <a:r>
              <a:rPr lang="ru-RU" sz="2800" i="1" dirty="0" smtClean="0"/>
              <a:t> равен частному пределов:</a:t>
            </a:r>
            <a:endParaRPr lang="en-US" sz="2800" i="1" dirty="0" smtClean="0"/>
          </a:p>
          <a:p>
            <a:pPr>
              <a:buNone/>
            </a:pPr>
            <a:r>
              <a:rPr lang="en-US" sz="2800" dirty="0" smtClean="0"/>
              <a:t>                        </a:t>
            </a:r>
            <a:r>
              <a:rPr lang="en-US" sz="2800" dirty="0" err="1" smtClean="0"/>
              <a:t>lim</a:t>
            </a:r>
            <a:r>
              <a:rPr lang="en-US" sz="2800" i="1" dirty="0" smtClean="0"/>
              <a:t>       =     , c ≠ 0 ;</a:t>
            </a:r>
            <a:endParaRPr lang="ru-RU" sz="2800" dirty="0" smtClean="0"/>
          </a:p>
          <a:p>
            <a:pPr>
              <a:buNone/>
            </a:pPr>
            <a:r>
              <a:rPr lang="ru-RU" sz="2800" b="1" i="1" dirty="0" smtClean="0"/>
              <a:t>постоянный множитель</a:t>
            </a:r>
            <a:r>
              <a:rPr lang="ru-RU" sz="2800" i="1" dirty="0" smtClean="0"/>
              <a:t> можно вынести</a:t>
            </a:r>
            <a:endParaRPr lang="en-US" sz="2800" i="1" dirty="0" smtClean="0"/>
          </a:p>
          <a:p>
            <a:pPr>
              <a:buNone/>
            </a:pPr>
            <a:r>
              <a:rPr lang="ru-RU" sz="2800" i="1" dirty="0" smtClean="0"/>
              <a:t>за знак предела:   </a:t>
            </a:r>
            <a:r>
              <a:rPr lang="en-US" sz="2800" dirty="0" smtClean="0"/>
              <a:t> </a:t>
            </a:r>
            <a:r>
              <a:rPr lang="en-US" sz="2800" dirty="0" err="1" smtClean="0"/>
              <a:t>lim</a:t>
            </a:r>
            <a:r>
              <a:rPr lang="en-US" sz="2800" i="1" dirty="0" smtClean="0"/>
              <a:t> ( </a:t>
            </a:r>
            <a:r>
              <a:rPr lang="en-US" sz="2800" i="1" dirty="0" err="1" smtClean="0"/>
              <a:t>kx</a:t>
            </a:r>
            <a:r>
              <a:rPr lang="en-US" sz="1400" i="1" dirty="0" err="1" smtClean="0"/>
              <a:t>n</a:t>
            </a:r>
            <a:r>
              <a:rPr lang="en-US" sz="2400" i="1" dirty="0" smtClean="0"/>
              <a:t> )</a:t>
            </a:r>
            <a:r>
              <a:rPr lang="en-US" sz="2800" i="1" dirty="0" smtClean="0"/>
              <a:t> = </a:t>
            </a:r>
            <a:r>
              <a:rPr lang="en-US" sz="2800" i="1" dirty="0" err="1" smtClean="0"/>
              <a:t>kc</a:t>
            </a:r>
            <a:r>
              <a:rPr lang="en-US" sz="2800" i="1" dirty="0" smtClean="0"/>
              <a:t> .</a:t>
            </a:r>
            <a:endParaRPr lang="ru-RU" sz="2800" dirty="0" smtClean="0"/>
          </a:p>
          <a:p>
            <a:pPr algn="ctr"/>
            <a:endParaRPr lang="en-US" sz="3200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643306" y="4572008"/>
          <a:ext cx="1374917" cy="1460502"/>
        </p:xfrm>
        <a:graphic>
          <a:graphicData uri="http://schemas.openxmlformats.org/presentationml/2006/ole">
            <p:oleObj spid="_x0000_s414727" name="Документ" r:id="rId3" imgW="1172594" imgH="1246137" progId="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643042" y="1928802"/>
          <a:ext cx="1440111" cy="484187"/>
        </p:xfrm>
        <a:graphic>
          <a:graphicData uri="http://schemas.openxmlformats.org/presentationml/2006/ole">
            <p:oleObj spid="_x0000_s414722" name="Документ" r:id="rId4" imgW="1652587" imgH="555641" progId="">
              <p:embed/>
            </p:oleObj>
          </a:graphicData>
        </a:graphic>
      </p:graphicFrame>
      <p:graphicFrame>
        <p:nvGraphicFramePr>
          <p:cNvPr id="130050" name="Object 2"/>
          <p:cNvGraphicFramePr>
            <a:graphicFrameLocks noChangeAspect="1"/>
          </p:cNvGraphicFramePr>
          <p:nvPr/>
        </p:nvGraphicFramePr>
        <p:xfrm>
          <a:off x="3428992" y="1857364"/>
          <a:ext cx="1439862" cy="484188"/>
        </p:xfrm>
        <a:graphic>
          <a:graphicData uri="http://schemas.openxmlformats.org/presentationml/2006/ole">
            <p:oleObj spid="_x0000_s414723" name="Документ" r:id="rId5" imgW="1652587" imgH="555641" progId="">
              <p:embed/>
            </p:oleObj>
          </a:graphicData>
        </a:graphic>
      </p:graphicFrame>
      <p:graphicFrame>
        <p:nvGraphicFramePr>
          <p:cNvPr id="130051" name="Object 3"/>
          <p:cNvGraphicFramePr>
            <a:graphicFrameLocks noChangeAspect="1"/>
          </p:cNvGraphicFramePr>
          <p:nvPr/>
        </p:nvGraphicFramePr>
        <p:xfrm>
          <a:off x="2786050" y="2928934"/>
          <a:ext cx="1439863" cy="484188"/>
        </p:xfrm>
        <a:graphic>
          <a:graphicData uri="http://schemas.openxmlformats.org/presentationml/2006/ole">
            <p:oleObj spid="_x0000_s414724" name="Документ" r:id="rId6" imgW="1652587" imgH="555641" progId="">
              <p:embed/>
            </p:oleObj>
          </a:graphicData>
        </a:graphic>
      </p:graphicFrame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3000364" y="4929198"/>
          <a:ext cx="1439863" cy="484188"/>
        </p:xfrm>
        <a:graphic>
          <a:graphicData uri="http://schemas.openxmlformats.org/presentationml/2006/ole">
            <p:oleObj spid="_x0000_s414725" name="Документ" r:id="rId7" imgW="1652587" imgH="555641" progId="">
              <p:embed/>
            </p:oleObj>
          </a:graphicData>
        </a:graphic>
      </p:graphicFrame>
      <p:graphicFrame>
        <p:nvGraphicFramePr>
          <p:cNvPr id="130053" name="Object 5"/>
          <p:cNvGraphicFramePr>
            <a:graphicFrameLocks noChangeAspect="1"/>
          </p:cNvGraphicFramePr>
          <p:nvPr/>
        </p:nvGraphicFramePr>
        <p:xfrm>
          <a:off x="2714612" y="3929066"/>
          <a:ext cx="1439863" cy="484188"/>
        </p:xfrm>
        <a:graphic>
          <a:graphicData uri="http://schemas.openxmlformats.org/presentationml/2006/ole">
            <p:oleObj spid="_x0000_s414726" name="Документ" r:id="rId8" imgW="1652587" imgH="555641" progId="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286248" y="4500570"/>
          <a:ext cx="744538" cy="966788"/>
        </p:xfrm>
        <a:graphic>
          <a:graphicData uri="http://schemas.openxmlformats.org/presentationml/2006/ole">
            <p:oleObj spid="_x0000_s414728" name="Документ" r:id="rId9" imgW="743772" imgH="966333" progId="">
              <p:embed/>
            </p:oleObj>
          </a:graphicData>
        </a:graphic>
      </p:graphicFrame>
      <p:graphicFrame>
        <p:nvGraphicFramePr>
          <p:cNvPr id="130056" name="Object 8"/>
          <p:cNvGraphicFramePr>
            <a:graphicFrameLocks noChangeAspect="1"/>
          </p:cNvGraphicFramePr>
          <p:nvPr/>
        </p:nvGraphicFramePr>
        <p:xfrm>
          <a:off x="3786182" y="6000768"/>
          <a:ext cx="1439863" cy="484188"/>
        </p:xfrm>
        <a:graphic>
          <a:graphicData uri="http://schemas.openxmlformats.org/presentationml/2006/ole">
            <p:oleObj spid="_x0000_s414729" name="Документ" r:id="rId10" imgW="1652587" imgH="55564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FF"/>
                </a:solidFill>
              </a:rPr>
              <a:t>Внимание!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sz="quarter" idx="1"/>
          </p:nvPr>
        </p:nvGraphicFramePr>
        <p:xfrm>
          <a:off x="2947988" y="3044825"/>
          <a:ext cx="2486025" cy="1984375"/>
        </p:xfrm>
        <a:graphic>
          <a:graphicData uri="http://schemas.openxmlformats.org/presentationml/2006/ole">
            <p:oleObj spid="_x0000_s453634" name="Документ" r:id="rId3" imgW="2485366" imgH="1983867" progId="">
              <p:embed/>
            </p:oleObj>
          </a:graphicData>
        </a:graphic>
      </p:graphicFrame>
      <p:graphicFrame>
        <p:nvGraphicFramePr>
          <p:cNvPr id="453635" name="Object 3"/>
          <p:cNvGraphicFramePr>
            <a:graphicFrameLocks noChangeAspect="1"/>
          </p:cNvGraphicFramePr>
          <p:nvPr/>
        </p:nvGraphicFramePr>
        <p:xfrm>
          <a:off x="3286116" y="3929066"/>
          <a:ext cx="1439862" cy="484188"/>
        </p:xfrm>
        <a:graphic>
          <a:graphicData uri="http://schemas.openxmlformats.org/presentationml/2006/ole">
            <p:oleObj spid="_x0000_s453635" name="Документ" r:id="rId4" imgW="1652587" imgH="555641" progId="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928662" y="1785926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Для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любого натурального показателя </a:t>
            </a:r>
            <a:r>
              <a:rPr kumimoji="0" lang="en-US" sz="2800" b="1" i="1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ru-RU" sz="2800" b="1" i="1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 любого коэффициента  </a:t>
            </a:r>
            <a:r>
              <a:rPr kumimoji="0" lang="en-US" sz="2800" b="1" i="1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</a:t>
            </a:r>
            <a:r>
              <a:rPr kumimoji="0" lang="ru-RU" sz="2800" b="1" i="1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1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справедливо соотношение.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428625" y="1571612"/>
            <a:ext cx="871537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</a:rPr>
              <a:t>Определение 1. </a:t>
            </a:r>
          </a:p>
          <a:p>
            <a:pPr algn="ctr"/>
            <a:r>
              <a:rPr lang="ru-RU" sz="3200" dirty="0"/>
              <a:t>Функцию вида  </a:t>
            </a:r>
            <a:r>
              <a:rPr lang="ru-RU" sz="3200" i="1" dirty="0" err="1"/>
              <a:t>у=</a:t>
            </a:r>
            <a:r>
              <a:rPr lang="ru-RU" sz="3200" i="1" dirty="0"/>
              <a:t> </a:t>
            </a:r>
            <a:r>
              <a:rPr lang="en-US" sz="3200" i="1" dirty="0"/>
              <a:t>f</a:t>
            </a:r>
            <a:r>
              <a:rPr lang="ru-RU" sz="3200" i="1" dirty="0"/>
              <a:t> (</a:t>
            </a:r>
            <a:r>
              <a:rPr lang="ru-RU" sz="3200" i="1" dirty="0" err="1"/>
              <a:t>х</a:t>
            </a:r>
            <a:r>
              <a:rPr lang="ru-RU" sz="3200" i="1" dirty="0"/>
              <a:t>)</a:t>
            </a:r>
            <a:r>
              <a:rPr lang="ru-RU" sz="3200" dirty="0"/>
              <a:t>, </a:t>
            </a:r>
            <a:r>
              <a:rPr lang="ru-RU" sz="3200" i="1" dirty="0" err="1"/>
              <a:t>х</a:t>
            </a:r>
            <a:r>
              <a:rPr lang="ru-RU" sz="3200" i="1" dirty="0"/>
              <a:t> </a:t>
            </a:r>
            <a:r>
              <a:rPr lang="el-GR" sz="3200" i="1" dirty="0"/>
              <a:t>ϵ</a:t>
            </a:r>
            <a:r>
              <a:rPr lang="ru-RU" sz="3200" i="1" dirty="0"/>
              <a:t> </a:t>
            </a:r>
            <a:r>
              <a:rPr lang="el-GR" sz="3200" i="1" dirty="0"/>
              <a:t>Ν</a:t>
            </a:r>
            <a:r>
              <a:rPr lang="ru-RU" sz="3200" i="1" dirty="0"/>
              <a:t> </a:t>
            </a:r>
            <a:r>
              <a:rPr lang="ru-RU" sz="3200" dirty="0"/>
              <a:t>называют </a:t>
            </a:r>
            <a:r>
              <a:rPr lang="ru-RU" sz="3200" b="1" dirty="0">
                <a:solidFill>
                  <a:srgbClr val="FF0000"/>
                </a:solidFill>
              </a:rPr>
              <a:t>функцией натурального аргумента </a:t>
            </a:r>
            <a:r>
              <a:rPr lang="ru-RU" sz="3200" dirty="0"/>
              <a:t>или </a:t>
            </a:r>
            <a:r>
              <a:rPr lang="ru-RU" sz="3200" b="1" dirty="0">
                <a:solidFill>
                  <a:srgbClr val="FF0000"/>
                </a:solidFill>
              </a:rPr>
              <a:t>числовой последовательностью </a:t>
            </a:r>
            <a:r>
              <a:rPr lang="ru-RU" sz="3200" dirty="0"/>
              <a:t>и обозначают </a:t>
            </a:r>
            <a:r>
              <a:rPr lang="ru-RU" sz="3200" i="1" dirty="0" smtClean="0"/>
              <a:t>у = </a:t>
            </a:r>
            <a:r>
              <a:rPr lang="en-US" sz="3200" i="1" dirty="0"/>
              <a:t>f</a:t>
            </a:r>
            <a:r>
              <a:rPr lang="ru-RU" sz="3200" i="1" dirty="0"/>
              <a:t> (</a:t>
            </a:r>
            <a:r>
              <a:rPr lang="ru-RU" sz="3200" i="1" dirty="0" err="1"/>
              <a:t>n</a:t>
            </a:r>
            <a:r>
              <a:rPr lang="ru-RU" sz="3200" i="1" dirty="0"/>
              <a:t>) </a:t>
            </a:r>
            <a:r>
              <a:rPr lang="ru-RU" sz="3200" dirty="0"/>
              <a:t>или</a:t>
            </a:r>
            <a:r>
              <a:rPr lang="ru-RU" sz="3200" i="1" dirty="0"/>
              <a:t> </a:t>
            </a:r>
            <a:r>
              <a:rPr lang="ru-RU" sz="3200" i="1" dirty="0" smtClean="0"/>
              <a:t>    у</a:t>
            </a:r>
            <a:r>
              <a:rPr lang="ru-RU" sz="1400" i="1" dirty="0" smtClean="0"/>
              <a:t>1</a:t>
            </a:r>
            <a:r>
              <a:rPr lang="ru-RU" sz="3200" i="1" dirty="0"/>
              <a:t>, у</a:t>
            </a:r>
            <a:r>
              <a:rPr lang="ru-RU" sz="1600" i="1" dirty="0"/>
              <a:t>2</a:t>
            </a:r>
            <a:r>
              <a:rPr lang="ru-RU" sz="3200" i="1" dirty="0"/>
              <a:t>, у</a:t>
            </a:r>
            <a:r>
              <a:rPr lang="ru-RU" sz="1600" i="1" dirty="0"/>
              <a:t>3</a:t>
            </a:r>
            <a:r>
              <a:rPr lang="ru-RU" sz="3200" i="1" dirty="0"/>
              <a:t>,…, у</a:t>
            </a:r>
            <a:r>
              <a:rPr lang="en-US" sz="1600" i="1" dirty="0"/>
              <a:t>n</a:t>
            </a:r>
            <a:r>
              <a:rPr lang="ru-RU" sz="3200" i="1" dirty="0"/>
              <a:t>,…,   </a:t>
            </a:r>
            <a:r>
              <a:rPr lang="ru-RU" sz="3200" dirty="0"/>
              <a:t>или    </a:t>
            </a:r>
            <a:r>
              <a:rPr lang="ru-RU" sz="3200" i="1" dirty="0"/>
              <a:t> (у</a:t>
            </a:r>
            <a:r>
              <a:rPr lang="en-US" sz="1600" i="1" dirty="0"/>
              <a:t>n</a:t>
            </a:r>
            <a:r>
              <a:rPr lang="ru-RU" sz="3200" i="1" dirty="0"/>
              <a:t>).</a:t>
            </a:r>
          </a:p>
          <a:p>
            <a:pPr algn="ctr"/>
            <a:endParaRPr lang="ru-RU" sz="3200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4786322"/>
            <a:ext cx="8643938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(а</a:t>
            </a:r>
            <a:r>
              <a:rPr lang="en-US" sz="32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en-U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) –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последовательность</a:t>
            </a:r>
          </a:p>
          <a:p>
            <a:pPr>
              <a:buFont typeface="Wingdings" pitchFamily="2" charset="2"/>
              <a:buNone/>
              <a:defRPr/>
            </a:pPr>
            <a:r>
              <a:rPr lang="ru-RU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1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; а</a:t>
            </a:r>
            <a:r>
              <a:rPr lang="ru-RU" sz="32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; а</a:t>
            </a:r>
            <a:r>
              <a:rPr lang="ru-RU" sz="32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 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;…. а</a:t>
            </a:r>
            <a:r>
              <a:rPr lang="en-US" sz="32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en-U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 -  </a:t>
            </a:r>
            <a:r>
              <a:rPr lang="ru-RU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члены</a:t>
            </a: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последовательности</a:t>
            </a:r>
            <a:r>
              <a:rPr lang="ru-RU" sz="14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Первый                                      </a:t>
            </a:r>
            <a:r>
              <a:rPr lang="en-US" sz="14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n-</a:t>
            </a:r>
            <a:r>
              <a:rPr lang="ru-RU" sz="14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ый</a:t>
            </a:r>
            <a:endParaRPr lang="ru-RU" sz="1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14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член послед.                         член послед.</a:t>
            </a:r>
            <a:endParaRPr lang="ru-RU" sz="1400" dirty="0">
              <a:solidFill>
                <a:schemeClr val="accent6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14414" y="285728"/>
            <a:ext cx="7158038" cy="85725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</a:t>
            </a:r>
            <a:r>
              <a:rPr kumimoji="0" lang="ru-RU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Последовательность</a:t>
            </a:r>
            <a:endParaRPr kumimoji="0" lang="ru-RU" sz="42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42910" y="1500174"/>
            <a:ext cx="8215313" cy="1714512"/>
          </a:xfrm>
          <a:prstGeom prst="rect">
            <a:avLst/>
          </a:prstGeom>
        </p:spPr>
        <p:txBody>
          <a:bodyPr/>
          <a:lstStyle/>
          <a:p>
            <a:pPr marL="457200" indent="-457200" algn="ctr"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ru-RU" sz="2400" b="1" i="1" kern="0" dirty="0" smtClean="0">
                <a:solidFill>
                  <a:srgbClr val="800000"/>
                </a:solidFill>
                <a:latin typeface="+mn-lt"/>
                <a:cs typeface="+mn-cs"/>
              </a:rPr>
              <a:t>Словесный способ.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b="1" i="1" kern="0" dirty="0" smtClean="0">
                <a:solidFill>
                  <a:schemeClr val="tx2"/>
                </a:solidFill>
                <a:latin typeface="+mn-lt"/>
              </a:rPr>
              <a:t>       Правила задания последовательности описываются словами, без указания формул или когда закономерности между элементами последовательности нет.</a:t>
            </a:r>
            <a:endParaRPr lang="ru-RU" sz="2000" b="1" i="1" kern="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14282" y="0"/>
            <a:ext cx="9429752" cy="128586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kern="0" dirty="0" smtClean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Способы задания числовой     последовательности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42910" y="3143248"/>
            <a:ext cx="8215313" cy="2286016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defRPr/>
            </a:pPr>
            <a:r>
              <a:rPr lang="ru-RU" sz="2000" i="1" kern="0" dirty="0" smtClean="0">
                <a:solidFill>
                  <a:schemeClr val="tx2"/>
                </a:solidFill>
                <a:latin typeface="+mn-lt"/>
              </a:rPr>
              <a:t>Пример 1. </a:t>
            </a:r>
            <a:r>
              <a:rPr lang="ru-RU" sz="2000" b="1" kern="0" dirty="0" smtClean="0">
                <a:solidFill>
                  <a:schemeClr val="tx2"/>
                </a:solidFill>
                <a:latin typeface="+mn-lt"/>
              </a:rPr>
              <a:t>Последовательность простых чисел:             2</a:t>
            </a:r>
            <a:r>
              <a:rPr lang="en-US" sz="2000" b="1" kern="0" dirty="0" smtClean="0">
                <a:solidFill>
                  <a:schemeClr val="tx2"/>
                </a:solidFill>
                <a:latin typeface="+mn-lt"/>
              </a:rPr>
              <a:t>,3,5,7,11,13,17,19,23,29,31,… .</a:t>
            </a:r>
            <a:r>
              <a:rPr lang="ru-RU" sz="2000" i="1" kern="0" dirty="0" smtClean="0">
                <a:solidFill>
                  <a:schemeClr val="tx2"/>
                </a:solidFill>
              </a:rPr>
              <a:t> </a:t>
            </a:r>
            <a:endParaRPr lang="en-US" sz="2000" i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i="1" kern="0" dirty="0" smtClean="0">
                <a:solidFill>
                  <a:schemeClr val="tx2"/>
                </a:solidFill>
              </a:rPr>
              <a:t>Пример </a:t>
            </a:r>
            <a:r>
              <a:rPr lang="en-US" sz="2000" i="1" kern="0" dirty="0" smtClean="0">
                <a:solidFill>
                  <a:schemeClr val="tx2"/>
                </a:solidFill>
              </a:rPr>
              <a:t>2</a:t>
            </a:r>
            <a:r>
              <a:rPr lang="ru-RU" sz="2000" i="1" kern="0" dirty="0" smtClean="0">
                <a:solidFill>
                  <a:schemeClr val="tx2"/>
                </a:solidFill>
              </a:rPr>
              <a:t>. </a:t>
            </a:r>
            <a:r>
              <a:rPr lang="ru-RU" sz="2000" b="1" kern="0" dirty="0" smtClean="0">
                <a:solidFill>
                  <a:schemeClr val="tx2"/>
                </a:solidFill>
              </a:rPr>
              <a:t>Произвольный набор чисел: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b="1" kern="0" dirty="0" smtClean="0">
                <a:solidFill>
                  <a:schemeClr val="tx2"/>
                </a:solidFill>
              </a:rPr>
              <a:t>                          1,4,12,25,26,33,39</a:t>
            </a:r>
            <a:r>
              <a:rPr lang="en-US" sz="2000" b="1" kern="0" dirty="0" smtClean="0">
                <a:solidFill>
                  <a:schemeClr val="tx2"/>
                </a:solidFill>
              </a:rPr>
              <a:t>,… .</a:t>
            </a:r>
            <a:r>
              <a:rPr lang="ru-RU" sz="2000" i="1" kern="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i="1" kern="0" dirty="0" smtClean="0">
                <a:solidFill>
                  <a:schemeClr val="tx2"/>
                </a:solidFill>
              </a:rPr>
              <a:t>Пример 3. </a:t>
            </a:r>
            <a:r>
              <a:rPr lang="ru-RU" sz="2000" b="1" kern="0" dirty="0" smtClean="0">
                <a:solidFill>
                  <a:schemeClr val="tx2"/>
                </a:solidFill>
              </a:rPr>
              <a:t>Последовательность четных чисел:             2</a:t>
            </a:r>
            <a:r>
              <a:rPr lang="en-US" sz="2000" b="1" kern="0" dirty="0" smtClean="0">
                <a:solidFill>
                  <a:schemeClr val="tx2"/>
                </a:solidFill>
              </a:rPr>
              <a:t>,</a:t>
            </a:r>
            <a:r>
              <a:rPr lang="ru-RU" sz="2000" b="1" kern="0" dirty="0" smtClean="0">
                <a:solidFill>
                  <a:schemeClr val="tx2"/>
                </a:solidFill>
              </a:rPr>
              <a:t>4,6,8,10,12,14,16</a:t>
            </a:r>
            <a:r>
              <a:rPr lang="en-US" sz="2000" b="1" kern="0" dirty="0" smtClean="0">
                <a:solidFill>
                  <a:schemeClr val="tx2"/>
                </a:solidFill>
              </a:rPr>
              <a:t>,… .</a:t>
            </a:r>
            <a:r>
              <a:rPr lang="ru-RU" sz="2000" i="1" kern="0" dirty="0" smtClean="0">
                <a:solidFill>
                  <a:schemeClr val="tx2"/>
                </a:solidFill>
              </a:rPr>
              <a:t> </a:t>
            </a:r>
            <a:endParaRPr lang="en-US" sz="2000" i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ru-RU" sz="2000" b="1" kern="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42910" y="1500174"/>
            <a:ext cx="8215313" cy="1285884"/>
          </a:xfrm>
          <a:prstGeom prst="rect">
            <a:avLst/>
          </a:prstGeom>
        </p:spPr>
        <p:txBody>
          <a:bodyPr/>
          <a:lstStyle/>
          <a:p>
            <a:pPr marL="457200" indent="-457200" algn="ctr">
              <a:spcBef>
                <a:spcPct val="20000"/>
              </a:spcBef>
              <a:defRPr/>
            </a:pPr>
            <a:r>
              <a:rPr lang="ru-RU" sz="2400" b="1" i="1" kern="0" dirty="0" smtClean="0">
                <a:solidFill>
                  <a:srgbClr val="800000"/>
                </a:solidFill>
                <a:latin typeface="+mn-lt"/>
                <a:cs typeface="+mn-cs"/>
              </a:rPr>
              <a:t>2.   Аналитический способ.</a:t>
            </a:r>
          </a:p>
          <a:p>
            <a:pPr marL="457200" indent="-457200" algn="ctr">
              <a:spcBef>
                <a:spcPct val="20000"/>
              </a:spcBef>
              <a:defRPr/>
            </a:pPr>
            <a:r>
              <a:rPr lang="ru-RU" sz="2000" b="1" i="1" kern="0" dirty="0" smtClean="0">
                <a:solidFill>
                  <a:schemeClr val="tx2"/>
                </a:solidFill>
                <a:latin typeface="+mn-lt"/>
              </a:rPr>
              <a:t>       Любой </a:t>
            </a:r>
            <a:r>
              <a:rPr lang="en-US" sz="2000" b="1" i="1" kern="0" dirty="0" smtClean="0">
                <a:solidFill>
                  <a:schemeClr val="tx2"/>
                </a:solidFill>
                <a:latin typeface="+mn-lt"/>
              </a:rPr>
              <a:t>n</a:t>
            </a:r>
            <a:r>
              <a:rPr lang="ru-RU" sz="2000" b="1" i="1" kern="0" dirty="0" smtClean="0">
                <a:solidFill>
                  <a:schemeClr val="tx2"/>
                </a:solidFill>
                <a:latin typeface="+mn-lt"/>
              </a:rPr>
              <a:t>-</a:t>
            </a:r>
            <a:r>
              <a:rPr lang="ru-RU" sz="2000" b="1" i="1" kern="0" dirty="0" err="1" smtClean="0">
                <a:solidFill>
                  <a:schemeClr val="tx2"/>
                </a:solidFill>
                <a:latin typeface="+mn-lt"/>
              </a:rPr>
              <a:t>й</a:t>
            </a:r>
            <a:r>
              <a:rPr lang="ru-RU" sz="2000" b="1" i="1" kern="0" dirty="0" smtClean="0">
                <a:solidFill>
                  <a:schemeClr val="tx2"/>
                </a:solidFill>
                <a:latin typeface="+mn-lt"/>
              </a:rPr>
              <a:t> элемент последовательности можно определить с помощью формулы.</a:t>
            </a:r>
            <a:endParaRPr lang="ru-RU" sz="2000" b="1" i="1" kern="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14282" y="0"/>
            <a:ext cx="9429752" cy="128586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kern="0" dirty="0" smtClean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Способы задания числовой     последовательности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42910" y="2786058"/>
            <a:ext cx="8215313" cy="3643338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defRPr/>
            </a:pPr>
            <a:r>
              <a:rPr lang="ru-RU" sz="2000" i="1" kern="0" dirty="0" smtClean="0">
                <a:solidFill>
                  <a:schemeClr val="tx2"/>
                </a:solidFill>
                <a:latin typeface="+mn-lt"/>
              </a:rPr>
              <a:t>Пример 1. </a:t>
            </a:r>
            <a:r>
              <a:rPr lang="ru-RU" sz="2000" b="1" kern="0" dirty="0" smtClean="0">
                <a:solidFill>
                  <a:schemeClr val="tx2"/>
                </a:solidFill>
                <a:latin typeface="+mn-lt"/>
              </a:rPr>
              <a:t>Последовательность четных чисел: у = 2</a:t>
            </a:r>
            <a:r>
              <a:rPr lang="en-US" sz="2000" b="1" kern="0" dirty="0" smtClean="0">
                <a:solidFill>
                  <a:schemeClr val="tx2"/>
                </a:solidFill>
                <a:latin typeface="+mn-lt"/>
              </a:rPr>
              <a:t>n</a:t>
            </a:r>
            <a:r>
              <a:rPr lang="ru-RU" sz="2000" b="1" kern="0" dirty="0" smtClean="0">
                <a:solidFill>
                  <a:schemeClr val="tx2"/>
                </a:solidFill>
                <a:latin typeface="+mn-lt"/>
              </a:rPr>
              <a:t>.             </a:t>
            </a:r>
            <a:endParaRPr lang="en-US" sz="2000" i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i="1" kern="0" dirty="0" smtClean="0">
                <a:solidFill>
                  <a:schemeClr val="tx2"/>
                </a:solidFill>
              </a:rPr>
              <a:t>Пример </a:t>
            </a:r>
            <a:r>
              <a:rPr lang="en-US" sz="2000" i="1" kern="0" dirty="0" smtClean="0">
                <a:solidFill>
                  <a:schemeClr val="tx2"/>
                </a:solidFill>
              </a:rPr>
              <a:t>2</a:t>
            </a:r>
            <a:r>
              <a:rPr lang="ru-RU" sz="2000" i="1" kern="0" dirty="0" smtClean="0">
                <a:solidFill>
                  <a:schemeClr val="tx2"/>
                </a:solidFill>
              </a:rPr>
              <a:t>. </a:t>
            </a:r>
            <a:r>
              <a:rPr lang="ru-RU" sz="2000" b="1" kern="0" dirty="0" smtClean="0">
                <a:solidFill>
                  <a:schemeClr val="tx2"/>
                </a:solidFill>
              </a:rPr>
              <a:t>Последовательность квадратов натуральных чисел: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b="1" kern="0" dirty="0" smtClean="0">
                <a:solidFill>
                  <a:schemeClr val="tx2"/>
                </a:solidFill>
              </a:rPr>
              <a:t>                          у = </a:t>
            </a:r>
            <a:r>
              <a:rPr lang="en-US" sz="2000" b="1" kern="0" dirty="0" smtClean="0">
                <a:solidFill>
                  <a:schemeClr val="tx2"/>
                </a:solidFill>
              </a:rPr>
              <a:t>n²</a:t>
            </a:r>
            <a:r>
              <a:rPr lang="ru-RU" sz="2000" b="1" kern="0" dirty="0" smtClean="0">
                <a:solidFill>
                  <a:schemeClr val="tx2"/>
                </a:solidFill>
              </a:rPr>
              <a:t>.</a:t>
            </a:r>
            <a:endParaRPr lang="ru-RU" sz="2000" i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i="1" kern="0" dirty="0" smtClean="0">
                <a:solidFill>
                  <a:schemeClr val="tx2"/>
                </a:solidFill>
              </a:rPr>
              <a:t>Пример 3. </a:t>
            </a:r>
            <a:r>
              <a:rPr lang="ru-RU" sz="2000" b="1" kern="0" dirty="0" smtClean="0">
                <a:solidFill>
                  <a:schemeClr val="tx2"/>
                </a:solidFill>
              </a:rPr>
              <a:t>Стационарная последовательность:   у = С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b="1" kern="0" dirty="0" smtClean="0">
                <a:solidFill>
                  <a:schemeClr val="tx2"/>
                </a:solidFill>
              </a:rPr>
              <a:t>                                 С, С, С, С,…,С,…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i="1" kern="0" dirty="0" smtClean="0">
                <a:solidFill>
                  <a:schemeClr val="tx2"/>
                </a:solidFill>
              </a:rPr>
              <a:t>Пример 4. </a:t>
            </a:r>
            <a:r>
              <a:rPr lang="ru-RU" sz="2000" b="1" kern="0" dirty="0" smtClean="0">
                <a:solidFill>
                  <a:schemeClr val="tx2"/>
                </a:solidFill>
              </a:rPr>
              <a:t>Последовательность  у = </a:t>
            </a:r>
            <a:r>
              <a:rPr lang="en-US" sz="2000" b="1" kern="0" dirty="0" smtClean="0">
                <a:solidFill>
                  <a:schemeClr val="tx2"/>
                </a:solidFill>
              </a:rPr>
              <a:t>n²</a:t>
            </a:r>
            <a:r>
              <a:rPr lang="ru-RU" sz="2000" b="1" kern="0" dirty="0" smtClean="0">
                <a:solidFill>
                  <a:schemeClr val="tx2"/>
                </a:solidFill>
              </a:rPr>
              <a:t> - 3</a:t>
            </a:r>
            <a:r>
              <a:rPr lang="en-US" sz="2000" b="1" kern="0" dirty="0" smtClean="0">
                <a:solidFill>
                  <a:schemeClr val="tx2"/>
                </a:solidFill>
              </a:rPr>
              <a:t>n</a:t>
            </a:r>
            <a:endParaRPr lang="ru-RU" sz="2000" b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b="1" kern="0" dirty="0" smtClean="0">
                <a:solidFill>
                  <a:schemeClr val="tx2"/>
                </a:solidFill>
              </a:rPr>
              <a:t>                           – 2, -2,0,4,10,… 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i="1" kern="0" dirty="0" smtClean="0">
                <a:solidFill>
                  <a:schemeClr val="tx2"/>
                </a:solidFill>
              </a:rPr>
              <a:t>Пример 5. </a:t>
            </a:r>
            <a:r>
              <a:rPr lang="ru-RU" sz="2000" b="1" kern="0" dirty="0" smtClean="0">
                <a:solidFill>
                  <a:schemeClr val="tx2"/>
                </a:solidFill>
              </a:rPr>
              <a:t>Последовательность  у = 2</a:t>
            </a:r>
            <a:r>
              <a:rPr lang="en-US" sz="2000" b="1" kern="0" dirty="0" smtClean="0">
                <a:solidFill>
                  <a:schemeClr val="tx2"/>
                </a:solidFill>
              </a:rPr>
              <a:t>ⁿ</a:t>
            </a:r>
            <a:endParaRPr lang="ru-RU" sz="2000" b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b="1" kern="0" dirty="0" smtClean="0">
                <a:solidFill>
                  <a:schemeClr val="tx2"/>
                </a:solidFill>
              </a:rPr>
              <a:t>                             2, 2²,2³,…,2</a:t>
            </a:r>
            <a:r>
              <a:rPr lang="en-US" sz="2000" b="1" kern="0" dirty="0" smtClean="0">
                <a:solidFill>
                  <a:schemeClr val="tx2"/>
                </a:solidFill>
              </a:rPr>
              <a:t>ⁿ</a:t>
            </a:r>
            <a:r>
              <a:rPr lang="ru-RU" sz="2000" b="1" kern="0" dirty="0" smtClean="0">
                <a:solidFill>
                  <a:schemeClr val="tx2"/>
                </a:solidFill>
              </a:rPr>
              <a:t>,…</a:t>
            </a:r>
          </a:p>
          <a:p>
            <a:pPr marL="457200" indent="-457200">
              <a:spcBef>
                <a:spcPct val="20000"/>
              </a:spcBef>
              <a:defRPr/>
            </a:pPr>
            <a:endParaRPr lang="ru-RU" sz="2000" b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b="1" kern="0" dirty="0" smtClean="0">
                <a:solidFill>
                  <a:schemeClr val="tx2"/>
                </a:solidFill>
              </a:rPr>
              <a:t>                           </a:t>
            </a:r>
            <a:endParaRPr lang="en-US" sz="2000" i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ru-RU" sz="2000" b="1" kern="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3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3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3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3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3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42910" y="1500174"/>
            <a:ext cx="8501090" cy="1428760"/>
          </a:xfrm>
          <a:prstGeom prst="rect">
            <a:avLst/>
          </a:prstGeom>
        </p:spPr>
        <p:txBody>
          <a:bodyPr/>
          <a:lstStyle/>
          <a:p>
            <a:pPr marL="457200" indent="-457200" algn="ctr">
              <a:spcBef>
                <a:spcPct val="20000"/>
              </a:spcBef>
              <a:defRPr/>
            </a:pPr>
            <a:r>
              <a:rPr lang="ru-RU" sz="2400" b="1" i="1" kern="0" dirty="0" smtClean="0">
                <a:solidFill>
                  <a:srgbClr val="800000"/>
                </a:solidFill>
                <a:latin typeface="+mn-lt"/>
                <a:cs typeface="+mn-cs"/>
              </a:rPr>
              <a:t>3.   Рекуррентный способ.</a:t>
            </a:r>
          </a:p>
          <a:p>
            <a:pPr marL="457200" indent="-457200" algn="ctr">
              <a:spcBef>
                <a:spcPct val="20000"/>
              </a:spcBef>
              <a:defRPr/>
            </a:pPr>
            <a:r>
              <a:rPr lang="ru-RU" sz="2000" b="1" i="1" kern="0" dirty="0" smtClean="0">
                <a:solidFill>
                  <a:schemeClr val="tx2"/>
                </a:solidFill>
                <a:latin typeface="+mn-lt"/>
              </a:rPr>
              <a:t>Указывается правило, позволяющее вычислить </a:t>
            </a:r>
            <a:r>
              <a:rPr lang="en-US" sz="2000" b="1" i="1" kern="0" dirty="0" smtClean="0">
                <a:solidFill>
                  <a:schemeClr val="tx2"/>
                </a:solidFill>
                <a:latin typeface="+mn-lt"/>
              </a:rPr>
              <a:t>n</a:t>
            </a:r>
            <a:r>
              <a:rPr lang="ru-RU" sz="2000" b="1" i="1" kern="0" dirty="0" smtClean="0">
                <a:solidFill>
                  <a:schemeClr val="tx2"/>
                </a:solidFill>
                <a:latin typeface="+mn-lt"/>
              </a:rPr>
              <a:t>-</a:t>
            </a:r>
            <a:r>
              <a:rPr lang="ru-RU" sz="2000" b="1" i="1" kern="0" dirty="0" err="1" smtClean="0">
                <a:solidFill>
                  <a:schemeClr val="tx2"/>
                </a:solidFill>
                <a:latin typeface="+mn-lt"/>
              </a:rPr>
              <a:t>й</a:t>
            </a:r>
            <a:r>
              <a:rPr lang="ru-RU" sz="2000" b="1" i="1" kern="0" dirty="0" smtClean="0">
                <a:solidFill>
                  <a:schemeClr val="tx2"/>
                </a:solidFill>
                <a:latin typeface="+mn-lt"/>
              </a:rPr>
              <a:t> элемент последовательности, если известен ее предыдущий элемент.</a:t>
            </a:r>
            <a:endParaRPr lang="ru-RU" sz="2000" b="1" i="1" kern="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14282" y="0"/>
            <a:ext cx="9429752" cy="128586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sz="3200" b="1" kern="0" dirty="0" smtClean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Способы задания числовой     последовательности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42910" y="2928934"/>
            <a:ext cx="8215313" cy="364333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2000" i="1" kern="0" dirty="0" smtClean="0">
                <a:solidFill>
                  <a:schemeClr val="tx2"/>
                </a:solidFill>
                <a:latin typeface="+mn-lt"/>
              </a:rPr>
              <a:t>Пример 1. </a:t>
            </a:r>
            <a:r>
              <a:rPr lang="en-US" sz="2000" b="1" kern="0" dirty="0" smtClean="0">
                <a:solidFill>
                  <a:schemeClr val="bg2"/>
                </a:solidFill>
              </a:rPr>
              <a:t>a</a:t>
            </a:r>
            <a:r>
              <a:rPr lang="en-US" sz="2000" b="1" kern="0" baseline="-25000" dirty="0" smtClean="0">
                <a:solidFill>
                  <a:schemeClr val="bg2"/>
                </a:solidFill>
              </a:rPr>
              <a:t>1</a:t>
            </a:r>
            <a:r>
              <a:rPr lang="ru-RU" sz="2000" b="1" kern="0" baseline="-25000" dirty="0" smtClean="0">
                <a:solidFill>
                  <a:schemeClr val="bg2"/>
                </a:solidFill>
              </a:rPr>
              <a:t> </a:t>
            </a:r>
            <a:r>
              <a:rPr lang="en-US" sz="2000" b="1" kern="0" dirty="0" smtClean="0">
                <a:solidFill>
                  <a:schemeClr val="bg2"/>
                </a:solidFill>
              </a:rPr>
              <a:t>=</a:t>
            </a:r>
            <a:r>
              <a:rPr lang="ru-RU" sz="2000" b="1" kern="0" dirty="0" smtClean="0">
                <a:solidFill>
                  <a:schemeClr val="bg2"/>
                </a:solidFill>
              </a:rPr>
              <a:t> </a:t>
            </a:r>
            <a:r>
              <a:rPr lang="en-US" sz="2000" b="1" kern="0" dirty="0" smtClean="0">
                <a:solidFill>
                  <a:schemeClr val="bg2"/>
                </a:solidFill>
              </a:rPr>
              <a:t>3     a</a:t>
            </a:r>
            <a:r>
              <a:rPr lang="en-US" sz="2000" b="1" kern="0" baseline="-25000" dirty="0" smtClean="0">
                <a:solidFill>
                  <a:schemeClr val="bg2"/>
                </a:solidFill>
              </a:rPr>
              <a:t>n+1</a:t>
            </a:r>
            <a:r>
              <a:rPr lang="ru-RU" sz="2000" b="1" kern="0" baseline="-25000" dirty="0" smtClean="0">
                <a:solidFill>
                  <a:schemeClr val="bg2"/>
                </a:solidFill>
              </a:rPr>
              <a:t> </a:t>
            </a:r>
            <a:r>
              <a:rPr lang="en-US" sz="2000" b="1" kern="0" dirty="0" smtClean="0">
                <a:solidFill>
                  <a:schemeClr val="bg2"/>
                </a:solidFill>
              </a:rPr>
              <a:t>=</a:t>
            </a:r>
            <a:r>
              <a:rPr lang="ru-RU" sz="2000" b="1" kern="0" dirty="0" smtClean="0">
                <a:solidFill>
                  <a:schemeClr val="bg2"/>
                </a:solidFill>
              </a:rPr>
              <a:t> </a:t>
            </a:r>
            <a:endParaRPr lang="en-US" sz="2000" b="1" kern="0" baseline="44000" dirty="0" smtClean="0">
              <a:solidFill>
                <a:schemeClr val="bg2"/>
              </a:solidFill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000" kern="0" baseline="4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en-US" sz="2000" kern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kern="0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000" kern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=3                a</a:t>
            </a:r>
            <a:r>
              <a:rPr lang="en-US" sz="2000" kern="0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sz="2000" kern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9</a:t>
            </a:r>
            <a:r>
              <a:rPr lang="en-US" sz="2000" kern="0" baseline="30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000" kern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81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000" kern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a</a:t>
            </a:r>
            <a:r>
              <a:rPr lang="en-US" sz="2000" kern="0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000" kern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3</a:t>
            </a:r>
            <a:r>
              <a:rPr lang="en-US" sz="2000" kern="0" baseline="30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000" kern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9        a</a:t>
            </a:r>
            <a:r>
              <a:rPr lang="en-US" sz="2000" kern="0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sz="2000" kern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81</a:t>
            </a:r>
            <a:r>
              <a:rPr lang="en-US" sz="2000" kern="0" baseline="30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000" kern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6561</a:t>
            </a:r>
            <a:endParaRPr lang="ru-RU" sz="2000" kern="0" dirty="0" smtClean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000" i="1" kern="0" dirty="0" smtClean="0">
                <a:solidFill>
                  <a:schemeClr val="tx2"/>
                </a:solidFill>
              </a:rPr>
              <a:t>Пример 2. </a:t>
            </a:r>
            <a:r>
              <a:rPr lang="ru-RU" sz="2000" kern="0" dirty="0" smtClean="0">
                <a:solidFill>
                  <a:schemeClr val="tx2"/>
                </a:solidFill>
              </a:rPr>
              <a:t>Арифметическая прогрессия  </a:t>
            </a:r>
            <a:r>
              <a:rPr lang="ru-RU" sz="2400" kern="0" dirty="0" smtClean="0">
                <a:solidFill>
                  <a:schemeClr val="tx2"/>
                </a:solidFill>
              </a:rPr>
              <a:t>а</a:t>
            </a:r>
            <a:r>
              <a:rPr lang="en-US" sz="1600" kern="0" dirty="0" smtClean="0">
                <a:solidFill>
                  <a:schemeClr val="tx2"/>
                </a:solidFill>
              </a:rPr>
              <a:t>n</a:t>
            </a:r>
            <a:r>
              <a:rPr lang="ru-RU" sz="1600" kern="0" dirty="0" smtClean="0">
                <a:solidFill>
                  <a:schemeClr val="tx2"/>
                </a:solidFill>
              </a:rPr>
              <a:t>+1</a:t>
            </a:r>
            <a:r>
              <a:rPr lang="ru-RU" sz="2000" kern="0" dirty="0" smtClean="0">
                <a:solidFill>
                  <a:schemeClr val="tx2"/>
                </a:solidFill>
              </a:rPr>
              <a:t>= </a:t>
            </a:r>
            <a:r>
              <a:rPr lang="ru-RU" sz="2400" kern="0" dirty="0" smtClean="0">
                <a:solidFill>
                  <a:schemeClr val="tx2"/>
                </a:solidFill>
              </a:rPr>
              <a:t>а</a:t>
            </a:r>
            <a:r>
              <a:rPr lang="en-US" sz="1600" kern="0" dirty="0" smtClean="0">
                <a:solidFill>
                  <a:schemeClr val="tx2"/>
                </a:solidFill>
              </a:rPr>
              <a:t>n</a:t>
            </a:r>
            <a:r>
              <a:rPr lang="ru-RU" sz="2400" kern="0" dirty="0" smtClean="0">
                <a:solidFill>
                  <a:schemeClr val="tx2"/>
                </a:solidFill>
              </a:rPr>
              <a:t>+</a:t>
            </a:r>
            <a:r>
              <a:rPr lang="en-US" sz="2400" kern="0" dirty="0" smtClean="0">
                <a:solidFill>
                  <a:schemeClr val="tx2"/>
                </a:solidFill>
              </a:rPr>
              <a:t>d</a:t>
            </a:r>
            <a:r>
              <a:rPr lang="ru-RU" sz="2400" kern="0" dirty="0" smtClean="0">
                <a:solidFill>
                  <a:schemeClr val="tx2"/>
                </a:solidFill>
              </a:rPr>
              <a:t>,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400" kern="0" dirty="0" smtClean="0">
                <a:solidFill>
                  <a:schemeClr val="tx2"/>
                </a:solidFill>
              </a:rPr>
              <a:t>               </a:t>
            </a:r>
            <a:r>
              <a:rPr lang="en-US" sz="2400" kern="0" dirty="0" smtClean="0">
                <a:solidFill>
                  <a:schemeClr val="tx2"/>
                </a:solidFill>
              </a:rPr>
              <a:t>d</a:t>
            </a:r>
            <a:r>
              <a:rPr lang="ru-RU" sz="2400" kern="0" dirty="0" smtClean="0">
                <a:solidFill>
                  <a:schemeClr val="tx2"/>
                </a:solidFill>
              </a:rPr>
              <a:t> - </a:t>
            </a:r>
            <a:r>
              <a:rPr lang="ru-RU" sz="2000" kern="0" dirty="0" smtClean="0">
                <a:solidFill>
                  <a:schemeClr val="tx2"/>
                </a:solidFill>
              </a:rPr>
              <a:t>разность арифметической прогрессии.</a:t>
            </a:r>
            <a:r>
              <a:rPr lang="ru-RU" sz="2000" i="1" kern="0" dirty="0" smtClean="0">
                <a:solidFill>
                  <a:schemeClr val="tx2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000" i="1" kern="0" dirty="0" smtClean="0">
                <a:solidFill>
                  <a:schemeClr val="tx2"/>
                </a:solidFill>
              </a:rPr>
              <a:t>Пример 3. Геометрическая </a:t>
            </a:r>
            <a:r>
              <a:rPr lang="ru-RU" sz="2000" kern="0" dirty="0" smtClean="0">
                <a:solidFill>
                  <a:schemeClr val="tx2"/>
                </a:solidFill>
              </a:rPr>
              <a:t>прогрессия  </a:t>
            </a:r>
            <a:r>
              <a:rPr lang="ru-RU" sz="2400" kern="0" dirty="0" smtClean="0">
                <a:solidFill>
                  <a:schemeClr val="tx2"/>
                </a:solidFill>
              </a:rPr>
              <a:t>b</a:t>
            </a:r>
            <a:r>
              <a:rPr lang="en-US" sz="1600" kern="0" dirty="0" smtClean="0">
                <a:solidFill>
                  <a:schemeClr val="tx2"/>
                </a:solidFill>
              </a:rPr>
              <a:t>n</a:t>
            </a:r>
            <a:r>
              <a:rPr lang="ru-RU" sz="1600" kern="0" dirty="0" smtClean="0">
                <a:solidFill>
                  <a:schemeClr val="tx2"/>
                </a:solidFill>
              </a:rPr>
              <a:t>+1</a:t>
            </a:r>
            <a:r>
              <a:rPr lang="ru-RU" sz="2000" kern="0" dirty="0" smtClean="0">
                <a:solidFill>
                  <a:schemeClr val="tx2"/>
                </a:solidFill>
              </a:rPr>
              <a:t>= </a:t>
            </a:r>
            <a:r>
              <a:rPr lang="en-US" sz="2400" kern="0" dirty="0" err="1" smtClean="0">
                <a:solidFill>
                  <a:schemeClr val="tx2"/>
                </a:solidFill>
              </a:rPr>
              <a:t>b</a:t>
            </a:r>
            <a:r>
              <a:rPr lang="en-US" sz="1600" kern="0" dirty="0" err="1" smtClean="0">
                <a:solidFill>
                  <a:schemeClr val="tx2"/>
                </a:solidFill>
              </a:rPr>
              <a:t>n</a:t>
            </a:r>
            <a:r>
              <a:rPr lang="en-US" sz="2400" kern="0" dirty="0" err="1" smtClean="0">
                <a:solidFill>
                  <a:schemeClr val="tx2"/>
                </a:solidFill>
              </a:rPr>
              <a:t>q</a:t>
            </a:r>
            <a:r>
              <a:rPr lang="ru-RU" sz="2400" kern="0" dirty="0" smtClean="0">
                <a:solidFill>
                  <a:schemeClr val="tx2"/>
                </a:solidFill>
              </a:rPr>
              <a:t>,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400" kern="0" dirty="0" smtClean="0">
                <a:solidFill>
                  <a:schemeClr val="tx2"/>
                </a:solidFill>
              </a:rPr>
              <a:t>               </a:t>
            </a:r>
            <a:r>
              <a:rPr lang="en-US" sz="2400" kern="0" dirty="0" smtClean="0">
                <a:solidFill>
                  <a:schemeClr val="tx2"/>
                </a:solidFill>
              </a:rPr>
              <a:t>q</a:t>
            </a:r>
            <a:r>
              <a:rPr lang="ru-RU" sz="2400" kern="0" dirty="0" smtClean="0">
                <a:solidFill>
                  <a:schemeClr val="tx2"/>
                </a:solidFill>
              </a:rPr>
              <a:t> – </a:t>
            </a:r>
            <a:r>
              <a:rPr lang="ru-RU" sz="2000" kern="0" dirty="0" smtClean="0">
                <a:solidFill>
                  <a:schemeClr val="tx2"/>
                </a:solidFill>
              </a:rPr>
              <a:t>знаменатель геометрической прогрессии.</a:t>
            </a:r>
            <a:endParaRPr lang="ru-RU" sz="2000" i="1" kern="0" dirty="0" smtClean="0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2000" i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ru-RU" sz="2000" b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ru-RU" sz="2000" b="1" kern="0" dirty="0" smtClean="0">
                <a:solidFill>
                  <a:schemeClr val="tx2"/>
                </a:solidFill>
              </a:rPr>
              <a:t>                           </a:t>
            </a:r>
            <a:endParaRPr lang="en-US" sz="2000" i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000" b="1" kern="0" dirty="0" smtClean="0">
              <a:solidFill>
                <a:schemeClr val="tx2"/>
              </a:solidFill>
              <a:latin typeface="+mn-lt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ru-RU" sz="2000" b="1" kern="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643306" y="2928934"/>
          <a:ext cx="590550" cy="622300"/>
        </p:xfrm>
        <a:graphic>
          <a:graphicData uri="http://schemas.openxmlformats.org/presentationml/2006/ole">
            <p:oleObj spid="_x0000_s406531" name="Документ" r:id="rId3" imgW="590982" imgH="62306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3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3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71472" y="1785926"/>
            <a:ext cx="8748712" cy="5794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dirty="0"/>
              <a:t>Продолжите ряд: 1, 10, 3, 9, 5, 8, 7, 7, 9, 6</a:t>
            </a:r>
            <a:r>
              <a:rPr lang="en-US" sz="3200" dirty="0"/>
              <a:t>…</a:t>
            </a:r>
            <a:r>
              <a:rPr lang="ru-RU" dirty="0"/>
              <a:t> 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790575" y="3857628"/>
            <a:ext cx="8353425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dirty="0"/>
              <a:t>Продолжите ряд 77, 49, 36, 18</a:t>
            </a:r>
            <a:r>
              <a:rPr lang="en-US" sz="3200" dirty="0"/>
              <a:t>…</a:t>
            </a:r>
            <a:r>
              <a:rPr lang="ru-RU" dirty="0"/>
              <a:t> 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214282" y="5000636"/>
            <a:ext cx="8780462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dirty="0"/>
              <a:t>Ответ: Перемножаются две цифры, входящие</a:t>
            </a:r>
          </a:p>
          <a:p>
            <a:r>
              <a:rPr lang="ru-RU" sz="2400" dirty="0"/>
              <a:t> в предыдущее число</a:t>
            </a:r>
            <a:r>
              <a:rPr lang="ru-RU" dirty="0"/>
              <a:t> 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609600" y="2571744"/>
            <a:ext cx="85344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dirty="0"/>
              <a:t>Ответ: Ряд состоит из двух частей: числа на нечетных местах:  1, 3, 5, 7, 9...; числа на четных местах: 10, 9, 8, 7</a:t>
            </a:r>
            <a:r>
              <a:rPr lang="ru-RU" dirty="0"/>
              <a:t> </a:t>
            </a:r>
          </a:p>
        </p:txBody>
      </p:sp>
      <p:sp>
        <p:nvSpPr>
          <p:cNvPr id="98309" name="Text Box 24"/>
          <p:cNvSpPr txBox="1">
            <a:spLocks noChangeArrowheads="1"/>
          </p:cNvSpPr>
          <p:nvPr/>
        </p:nvSpPr>
        <p:spPr bwMode="auto">
          <a:xfrm>
            <a:off x="323850" y="404813"/>
            <a:ext cx="8064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0000FF"/>
                </a:solidFill>
              </a:rPr>
              <a:t>Примеры последовательностей</a:t>
            </a:r>
            <a:r>
              <a:rPr lang="ru-RU" sz="3200" dirty="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  <p:bldP spid="2062" grpId="0"/>
      <p:bldP spid="20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571472" y="785794"/>
            <a:ext cx="8950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800" dirty="0"/>
              <a:t>1, 1, 2, 3, 5, 8, 13, 21, 34, 55, 89, 144, 233, 377, 610… </a:t>
            </a:r>
          </a:p>
        </p:txBody>
      </p:sp>
      <p:sp>
        <p:nvSpPr>
          <p:cNvPr id="101379" name="Rectangle 6"/>
          <p:cNvSpPr>
            <a:spLocks noChangeArrowheads="1"/>
          </p:cNvSpPr>
          <p:nvPr/>
        </p:nvSpPr>
        <p:spPr bwMode="auto">
          <a:xfrm>
            <a:off x="250825" y="179388"/>
            <a:ext cx="83534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</a:rPr>
              <a:t>Числа Фибоначчи.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01380" name="Rectangle 7"/>
          <p:cNvSpPr>
            <a:spLocks noChangeArrowheads="1"/>
          </p:cNvSpPr>
          <p:nvPr/>
        </p:nvSpPr>
        <p:spPr bwMode="auto">
          <a:xfrm>
            <a:off x="428596" y="1500174"/>
            <a:ext cx="85693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dirty="0"/>
              <a:t>Элементы числовой последовательности, в которой каждое последующее число равно сумме двух предыдущих чисел.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71802" y="2928934"/>
            <a:ext cx="5715040" cy="1015663"/>
          </a:xfrm>
          <a:prstGeom prst="rect">
            <a:avLst/>
          </a:prstGeom>
          <a:noFill/>
          <a:ln w="76200">
            <a:solidFill>
              <a:srgbClr val="CC66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000" dirty="0"/>
              <a:t>Леонардо </a:t>
            </a:r>
            <a:r>
              <a:rPr lang="ru-RU" sz="2000" dirty="0" smtClean="0"/>
              <a:t>Фибоначчи -  итальянский математик. </a:t>
            </a:r>
          </a:p>
          <a:p>
            <a:r>
              <a:rPr lang="ru-RU" sz="2000" dirty="0" smtClean="0"/>
              <a:t>(</a:t>
            </a:r>
            <a:r>
              <a:rPr lang="ru-RU" sz="2000" dirty="0"/>
              <a:t>родился около 1170 — умер после 1228), 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928934"/>
            <a:ext cx="2500330" cy="3289851"/>
          </a:xfrm>
          <a:prstGeom prst="rect">
            <a:avLst/>
          </a:prstGeom>
          <a:noFill/>
          <a:ln w="76200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071802" y="4000504"/>
            <a:ext cx="585791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chemeClr val="accent2"/>
                </a:solidFill>
              </a:rPr>
              <a:t>Последовательность Фибоначчи</a:t>
            </a:r>
            <a:r>
              <a:rPr lang="ru-RU" sz="2000" dirty="0"/>
              <a:t> рекуррентно задать легко, а аналитически </a:t>
            </a:r>
            <a:r>
              <a:rPr lang="ru-RU" sz="2400" dirty="0"/>
              <a:t>– трудно.</a:t>
            </a:r>
          </a:p>
        </p:txBody>
      </p:sp>
      <p:graphicFrame>
        <p:nvGraphicFramePr>
          <p:cNvPr id="407554" name="Object 2"/>
          <p:cNvGraphicFramePr>
            <a:graphicFrameLocks noChangeAspect="1"/>
          </p:cNvGraphicFramePr>
          <p:nvPr/>
        </p:nvGraphicFramePr>
        <p:xfrm>
          <a:off x="2830492" y="4714884"/>
          <a:ext cx="6313508" cy="1718301"/>
        </p:xfrm>
        <a:graphic>
          <a:graphicData uri="http://schemas.openxmlformats.org/presentationml/2006/ole">
            <p:oleObj spid="_x0000_s407554" name="Equation" r:id="rId4" imgW="2145960" imgH="5839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642911" y="928670"/>
            <a:ext cx="8358246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</a:rPr>
              <a:t>Определение 2. </a:t>
            </a:r>
            <a:endParaRPr lang="ru-RU" sz="3200" b="1" dirty="0" smtClean="0">
              <a:solidFill>
                <a:srgbClr val="0000FF"/>
              </a:solidFill>
            </a:endParaRPr>
          </a:p>
          <a:p>
            <a:pPr algn="ctr"/>
            <a:r>
              <a:rPr lang="ru-RU" sz="2800" dirty="0" smtClean="0"/>
              <a:t>Последовательность </a:t>
            </a:r>
            <a:r>
              <a:rPr lang="ru-RU" sz="2800" i="1" dirty="0"/>
              <a:t>(</a:t>
            </a:r>
            <a:r>
              <a:rPr lang="ru-RU" sz="2800" i="1" dirty="0" smtClean="0"/>
              <a:t>у</a:t>
            </a:r>
            <a:r>
              <a:rPr lang="en-US" sz="1600" i="1" dirty="0" smtClean="0"/>
              <a:t>n</a:t>
            </a:r>
            <a:r>
              <a:rPr lang="ru-RU" sz="2800" i="1" dirty="0" smtClean="0"/>
              <a:t>), </a:t>
            </a:r>
            <a:r>
              <a:rPr lang="ru-RU" sz="2800" dirty="0"/>
              <a:t>называют </a:t>
            </a:r>
            <a:r>
              <a:rPr lang="ru-RU" sz="2800" b="1" i="1" dirty="0">
                <a:solidFill>
                  <a:srgbClr val="FF0000"/>
                </a:solidFill>
              </a:rPr>
              <a:t>ограниченной сверху</a:t>
            </a:r>
            <a:r>
              <a:rPr lang="ru-RU" sz="2800" dirty="0"/>
              <a:t>, если все ее члены не больше некоторого числа.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5137" y="2714620"/>
            <a:ext cx="867886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Последовательность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у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8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ограничена сверху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если существует число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М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такое, что для любого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выполняется неравенство 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у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≤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М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 Число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М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называют </a:t>
            </a:r>
            <a:r>
              <a:rPr lang="ru-RU" sz="2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верхней границей последовательности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9465" name="Rectangle 4"/>
          <p:cNvSpPr>
            <a:spLocks noChangeArrowheads="1"/>
          </p:cNvSpPr>
          <p:nvPr/>
        </p:nvSpPr>
        <p:spPr bwMode="auto">
          <a:xfrm>
            <a:off x="785786" y="5000636"/>
            <a:ext cx="73580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i="1" dirty="0"/>
              <a:t>Например</a:t>
            </a:r>
            <a:r>
              <a:rPr lang="ru-RU" sz="3200" dirty="0"/>
              <a:t>:   -1, -4, -9, -16,…, - </a:t>
            </a:r>
            <a:r>
              <a:rPr lang="en-US" sz="3200" dirty="0" smtClean="0"/>
              <a:t>n²</a:t>
            </a:r>
            <a:r>
              <a:rPr lang="ru-RU" sz="3200" dirty="0" smtClean="0"/>
              <a:t>     </a:t>
            </a:r>
            <a:r>
              <a:rPr lang="ru-RU" sz="3200" dirty="0"/>
              <a:t>,…</a:t>
            </a:r>
          </a:p>
        </p:txBody>
      </p:sp>
      <p:sp>
        <p:nvSpPr>
          <p:cNvPr id="19466" name="Rectangle 4"/>
          <p:cNvSpPr>
            <a:spLocks noChangeArrowheads="1"/>
          </p:cNvSpPr>
          <p:nvPr/>
        </p:nvSpPr>
        <p:spPr bwMode="auto">
          <a:xfrm>
            <a:off x="928662" y="5643578"/>
            <a:ext cx="7000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latin typeface="Calibri" pitchFamily="34" charset="0"/>
              </a:rPr>
              <a:t>Верхняя граница  -  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571473" y="928670"/>
            <a:ext cx="835824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</a:rPr>
              <a:t>Определение 3</a:t>
            </a:r>
            <a:r>
              <a:rPr lang="ru-RU" sz="3200" b="1" dirty="0" smtClean="0">
                <a:solidFill>
                  <a:srgbClr val="0000FF"/>
                </a:solidFill>
              </a:rPr>
              <a:t>.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2800" dirty="0"/>
              <a:t>Последовательность </a:t>
            </a:r>
            <a:r>
              <a:rPr lang="ru-RU" sz="2800" i="1" dirty="0"/>
              <a:t>(</a:t>
            </a:r>
            <a:r>
              <a:rPr lang="ru-RU" sz="2800" i="1" dirty="0" smtClean="0"/>
              <a:t>у</a:t>
            </a:r>
            <a:r>
              <a:rPr lang="en-US" sz="1600" i="1" dirty="0"/>
              <a:t>n</a:t>
            </a:r>
            <a:r>
              <a:rPr lang="ru-RU" sz="2800" i="1" dirty="0" smtClean="0"/>
              <a:t>), </a:t>
            </a:r>
            <a:r>
              <a:rPr lang="ru-RU" sz="2800" dirty="0"/>
              <a:t>называют </a:t>
            </a:r>
            <a:endParaRPr lang="ru-RU" sz="2800" dirty="0" smtClean="0"/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ограниченной </a:t>
            </a:r>
            <a:r>
              <a:rPr lang="ru-RU" sz="2800" b="1" i="1" dirty="0">
                <a:solidFill>
                  <a:srgbClr val="FF0000"/>
                </a:solidFill>
              </a:rPr>
              <a:t>снизу</a:t>
            </a:r>
            <a:r>
              <a:rPr lang="ru-RU" sz="2800" dirty="0"/>
              <a:t>, если все ее члены не меньше некоторого числа. 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65137" y="2786058"/>
            <a:ext cx="867886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Последовательность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у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8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ограничена снизу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если существует число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такое, что для любого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выполняется неравенство  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у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≥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 Число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называют </a:t>
            </a:r>
            <a:r>
              <a:rPr lang="ru-RU" sz="2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верхней границей последовательности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1142" name="Rectangle 4"/>
          <p:cNvSpPr>
            <a:spLocks noChangeArrowheads="1"/>
          </p:cNvSpPr>
          <p:nvPr/>
        </p:nvSpPr>
        <p:spPr bwMode="auto">
          <a:xfrm>
            <a:off x="1000100" y="5214950"/>
            <a:ext cx="7000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i="1" dirty="0"/>
              <a:t>Например</a:t>
            </a:r>
            <a:r>
              <a:rPr lang="ru-RU" sz="3200" dirty="0"/>
              <a:t>:   1, 4, 9, 16</a:t>
            </a:r>
            <a:r>
              <a:rPr lang="ru-RU" sz="3200" dirty="0" smtClean="0"/>
              <a:t>,…,</a:t>
            </a:r>
            <a:r>
              <a:rPr lang="en-US" sz="3200" dirty="0" smtClean="0"/>
              <a:t>n²</a:t>
            </a:r>
            <a:r>
              <a:rPr lang="ru-RU" sz="3200" dirty="0" smtClean="0"/>
              <a:t>,…</a:t>
            </a:r>
            <a:endParaRPr lang="ru-RU" sz="3200" dirty="0"/>
          </a:p>
        </p:txBody>
      </p:sp>
      <p:sp>
        <p:nvSpPr>
          <p:cNvPr id="91143" name="Rectangle 4"/>
          <p:cNvSpPr>
            <a:spLocks noChangeArrowheads="1"/>
          </p:cNvSpPr>
          <p:nvPr/>
        </p:nvSpPr>
        <p:spPr bwMode="auto">
          <a:xfrm>
            <a:off x="928688" y="5786438"/>
            <a:ext cx="7000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Calibri" pitchFamily="34" charset="0"/>
              </a:rPr>
              <a:t>Нижняя граница  - 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</TotalTime>
  <Words>953</Words>
  <Application>Microsoft Office PowerPoint</Application>
  <PresentationFormat>Экран (4:3)</PresentationFormat>
  <Paragraphs>269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Эркер</vt:lpstr>
      <vt:lpstr>Документ</vt:lpstr>
      <vt:lpstr>Equation</vt:lpstr>
      <vt:lpstr>Формула</vt:lpstr>
      <vt:lpstr>Предел последовательности.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Внимание!</vt:lpstr>
    </vt:vector>
  </TitlesOfParts>
  <Company>Компьютер Сервис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Людмила</cp:lastModifiedBy>
  <cp:revision>48</cp:revision>
  <dcterms:created xsi:type="dcterms:W3CDTF">2006-03-21T06:23:22Z</dcterms:created>
  <dcterms:modified xsi:type="dcterms:W3CDTF">2012-11-21T10:37:06Z</dcterms:modified>
</cp:coreProperties>
</file>