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8" r:id="rId3"/>
    <p:sldId id="266" r:id="rId4"/>
    <p:sldId id="267" r:id="rId5"/>
    <p:sldId id="268" r:id="rId6"/>
    <p:sldId id="269" r:id="rId7"/>
    <p:sldId id="270" r:id="rId8"/>
    <p:sldId id="271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0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11772" y="-283131"/>
            <a:ext cx="9583738" cy="735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71600" y="980728"/>
            <a:ext cx="7272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endParaRPr lang="ru-RU" sz="3600" b="1" dirty="0" smtClean="0">
              <a:solidFill>
                <a:prstClr val="white"/>
              </a:solidFill>
            </a:endParaRPr>
          </a:p>
          <a:p>
            <a:pPr lvl="0" algn="ctr"/>
            <a:r>
              <a:rPr lang="ru-RU" sz="3600" b="1" dirty="0" smtClean="0">
                <a:solidFill>
                  <a:prstClr val="white"/>
                </a:solidFill>
              </a:rPr>
              <a:t>Односоставные</a:t>
            </a:r>
            <a:r>
              <a:rPr lang="ru-RU" sz="3600" b="1" dirty="0" smtClean="0">
                <a:solidFill>
                  <a:prstClr val="black"/>
                </a:solidFill>
              </a:rPr>
              <a:t> </a:t>
            </a:r>
            <a:r>
              <a:rPr lang="ru-RU" sz="3600" b="1" dirty="0">
                <a:solidFill>
                  <a:prstClr val="white"/>
                </a:solidFill>
              </a:rPr>
              <a:t>предложения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115616" y="2181057"/>
            <a:ext cx="6624736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sz="3200" b="1" dirty="0">
              <a:solidFill>
                <a:prstClr val="white"/>
              </a:solidFill>
            </a:endParaRPr>
          </a:p>
          <a:p>
            <a:pPr lvl="0" algn="ctr"/>
            <a:r>
              <a:rPr lang="ru-RU" sz="4400" b="1" dirty="0" smtClean="0">
                <a:solidFill>
                  <a:prstClr val="white"/>
                </a:solidFill>
              </a:rPr>
              <a:t>  Определенно - личные</a:t>
            </a:r>
            <a:endParaRPr lang="ru-RU" sz="4400" b="1" dirty="0">
              <a:solidFill>
                <a:prstClr val="white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3861048"/>
            <a:ext cx="72728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endParaRPr lang="ru-RU" dirty="0" smtClean="0">
              <a:solidFill>
                <a:prstClr val="white"/>
              </a:solidFill>
            </a:endParaRPr>
          </a:p>
          <a:p>
            <a:pPr lvl="0" algn="r"/>
            <a:r>
              <a:rPr lang="ru-RU" dirty="0" smtClean="0">
                <a:solidFill>
                  <a:prstClr val="white"/>
                </a:solidFill>
              </a:rPr>
              <a:t>Учитель </a:t>
            </a:r>
            <a:r>
              <a:rPr lang="ru-RU" dirty="0">
                <a:solidFill>
                  <a:prstClr val="white"/>
                </a:solidFill>
              </a:rPr>
              <a:t>русского языка и литературы</a:t>
            </a:r>
          </a:p>
          <a:p>
            <a:pPr lvl="0" algn="r"/>
            <a:r>
              <a:rPr lang="ru-RU" dirty="0">
                <a:solidFill>
                  <a:prstClr val="white"/>
                </a:solidFill>
              </a:rPr>
              <a:t>Лаврик Ирина Сергеевна</a:t>
            </a:r>
          </a:p>
          <a:p>
            <a:pPr lvl="0" algn="r"/>
            <a:r>
              <a:rPr lang="ru-RU" dirty="0">
                <a:solidFill>
                  <a:prstClr val="white"/>
                </a:solidFill>
              </a:rPr>
              <a:t>МОУ СОШ №15 имени В.Л.Гриневича</a:t>
            </a:r>
          </a:p>
          <a:p>
            <a:pPr lvl="0" algn="r"/>
            <a:r>
              <a:rPr lang="ru-RU" dirty="0">
                <a:solidFill>
                  <a:prstClr val="white"/>
                </a:solidFill>
              </a:rPr>
              <a:t>г. Прокопьевск</a:t>
            </a:r>
          </a:p>
          <a:p>
            <a:pPr lvl="0" algn="r"/>
            <a:r>
              <a:rPr lang="ru-RU" dirty="0">
                <a:solidFill>
                  <a:prstClr val="white"/>
                </a:solidFill>
              </a:rPr>
              <a:t>Кемеровская </a:t>
            </a:r>
            <a:r>
              <a:rPr lang="ru-RU" dirty="0" smtClean="0">
                <a:solidFill>
                  <a:prstClr val="white"/>
                </a:solidFill>
              </a:rPr>
              <a:t>область</a:t>
            </a:r>
          </a:p>
          <a:p>
            <a:pPr lvl="0" algn="ctr"/>
            <a:r>
              <a:rPr lang="ru-RU" dirty="0" smtClean="0">
                <a:solidFill>
                  <a:prstClr val="white"/>
                </a:solidFill>
              </a:rPr>
              <a:t>2011</a:t>
            </a:r>
            <a:endParaRPr lang="ru-RU" dirty="0">
              <a:solidFill>
                <a:prstClr val="white"/>
              </a:solidFill>
            </a:endParaRPr>
          </a:p>
          <a:p>
            <a:pPr lvl="0" algn="r"/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939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11772" y="-249238"/>
            <a:ext cx="9583738" cy="735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99592" y="620688"/>
            <a:ext cx="741682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dirty="0" smtClean="0">
              <a:solidFill>
                <a:schemeClr val="bg1"/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Односоставные  </a:t>
            </a:r>
            <a:r>
              <a:rPr lang="ru-RU" sz="2400" b="1" dirty="0">
                <a:solidFill>
                  <a:schemeClr val="bg1"/>
                </a:solidFill>
              </a:rPr>
              <a:t>предложения </a:t>
            </a:r>
            <a:r>
              <a:rPr lang="ru-RU" b="1" dirty="0">
                <a:solidFill>
                  <a:schemeClr val="bg1"/>
                </a:solidFill>
              </a:rPr>
              <a:t>, грамматическая основа которых состоит только </a:t>
            </a:r>
            <a:r>
              <a:rPr lang="ru-RU" b="1" dirty="0" smtClean="0">
                <a:solidFill>
                  <a:schemeClr val="bg1"/>
                </a:solidFill>
              </a:rPr>
              <a:t>из сказуемого:</a:t>
            </a:r>
          </a:p>
          <a:p>
            <a:pPr algn="ctr"/>
            <a:endParaRPr lang="ru-RU" b="1" dirty="0" smtClean="0">
              <a:solidFill>
                <a:schemeClr val="bg1"/>
              </a:solidFill>
            </a:endParaRPr>
          </a:p>
          <a:p>
            <a:r>
              <a:rPr lang="ru-RU" sz="2400" b="1" dirty="0" smtClean="0">
                <a:solidFill>
                  <a:schemeClr val="bg1"/>
                </a:solidFill>
              </a:rPr>
              <a:t>Определенно –личные </a:t>
            </a:r>
            <a:r>
              <a:rPr lang="ru-RU" b="1" dirty="0" smtClean="0">
                <a:solidFill>
                  <a:schemeClr val="bg1"/>
                </a:solidFill>
              </a:rPr>
              <a:t>– это такие предложения, в которых сказуемое </a:t>
            </a:r>
            <a:r>
              <a:rPr lang="ru-RU" b="1" dirty="0">
                <a:solidFill>
                  <a:schemeClr val="bg1"/>
                </a:solidFill>
              </a:rPr>
              <a:t>в</a:t>
            </a:r>
            <a:r>
              <a:rPr lang="ru-RU" b="1" dirty="0" smtClean="0">
                <a:solidFill>
                  <a:schemeClr val="bg1"/>
                </a:solidFill>
              </a:rPr>
              <a:t>ыражено глаголом, стоящим в 1 или 2 лице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 (</a:t>
            </a:r>
            <a:r>
              <a:rPr lang="ru-RU" b="1" dirty="0" err="1" smtClean="0">
                <a:solidFill>
                  <a:schemeClr val="bg1"/>
                </a:solidFill>
              </a:rPr>
              <a:t>ед.ч</a:t>
            </a:r>
            <a:r>
              <a:rPr lang="ru-RU" b="1" dirty="0" smtClean="0">
                <a:solidFill>
                  <a:schemeClr val="bg1"/>
                </a:solidFill>
              </a:rPr>
              <a:t>. и </a:t>
            </a:r>
            <a:r>
              <a:rPr lang="ru-RU" b="1" dirty="0" err="1" smtClean="0">
                <a:solidFill>
                  <a:schemeClr val="bg1"/>
                </a:solidFill>
              </a:rPr>
              <a:t>мн.ч</a:t>
            </a:r>
            <a:r>
              <a:rPr lang="ru-RU" b="1" dirty="0" smtClean="0">
                <a:solidFill>
                  <a:schemeClr val="bg1"/>
                </a:solidFill>
              </a:rPr>
              <a:t>. в </a:t>
            </a:r>
            <a:r>
              <a:rPr lang="ru-RU" b="1" dirty="0" err="1" smtClean="0">
                <a:solidFill>
                  <a:schemeClr val="bg1"/>
                </a:solidFill>
              </a:rPr>
              <a:t>наст.вр</a:t>
            </a:r>
            <a:r>
              <a:rPr lang="ru-RU" b="1" dirty="0" smtClean="0">
                <a:solidFill>
                  <a:schemeClr val="bg1"/>
                </a:solidFill>
              </a:rPr>
              <a:t>., </a:t>
            </a:r>
            <a:r>
              <a:rPr lang="ru-RU" b="1" dirty="0" err="1" smtClean="0">
                <a:solidFill>
                  <a:schemeClr val="bg1"/>
                </a:solidFill>
              </a:rPr>
              <a:t>прош.вр</a:t>
            </a:r>
            <a:r>
              <a:rPr lang="ru-RU" b="1" dirty="0" smtClean="0">
                <a:solidFill>
                  <a:schemeClr val="bg1"/>
                </a:solidFill>
              </a:rPr>
              <a:t>. и буд. времени)</a:t>
            </a:r>
          </a:p>
          <a:p>
            <a:endParaRPr lang="ru-RU" b="1" dirty="0" smtClean="0">
              <a:solidFill>
                <a:schemeClr val="bg1"/>
              </a:solidFill>
            </a:endParaRPr>
          </a:p>
          <a:p>
            <a:r>
              <a:rPr lang="ru-RU" sz="2400" b="1" dirty="0" smtClean="0">
                <a:solidFill>
                  <a:schemeClr val="bg1"/>
                </a:solidFill>
              </a:rPr>
              <a:t>В определенно </a:t>
            </a:r>
            <a:r>
              <a:rPr lang="ru-RU" sz="2400" b="1" dirty="0">
                <a:solidFill>
                  <a:schemeClr val="bg1"/>
                </a:solidFill>
              </a:rPr>
              <a:t>–</a:t>
            </a:r>
            <a:r>
              <a:rPr lang="ru-RU" sz="2400" b="1" dirty="0" smtClean="0">
                <a:solidFill>
                  <a:schemeClr val="bg1"/>
                </a:solidFill>
              </a:rPr>
              <a:t>личных </a:t>
            </a:r>
            <a:r>
              <a:rPr lang="ru-RU" b="1" dirty="0" smtClean="0">
                <a:solidFill>
                  <a:schemeClr val="bg1"/>
                </a:solidFill>
              </a:rPr>
              <a:t>предложениях  нет подлежащего, но по смыслу можно подставить личные местоимения: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1 лицо:  Я, МЫ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2 лицо:  ТЫ, ВЫ</a:t>
            </a:r>
            <a:r>
              <a:rPr lang="ru-RU" b="1" dirty="0" smtClean="0">
                <a:solidFill>
                  <a:schemeClr val="bg1"/>
                </a:solidFill>
              </a:rPr>
              <a:t>.</a:t>
            </a:r>
          </a:p>
          <a:p>
            <a:endParaRPr lang="ru-RU" b="1" dirty="0" smtClean="0">
              <a:solidFill>
                <a:schemeClr val="bg1"/>
              </a:solidFill>
            </a:endParaRPr>
          </a:p>
          <a:p>
            <a:r>
              <a:rPr lang="ru-RU" sz="2400" b="1" dirty="0">
                <a:solidFill>
                  <a:schemeClr val="bg1"/>
                </a:solidFill>
              </a:rPr>
              <a:t>Определенно-личные</a:t>
            </a:r>
            <a:r>
              <a:rPr lang="ru-RU" b="1" dirty="0">
                <a:solidFill>
                  <a:schemeClr val="bg1"/>
                </a:solidFill>
              </a:rPr>
              <a:t> предложения синонимичны двусоставным предложениям с личным местоимением в качестве подлежащего. Ср.: </a:t>
            </a:r>
            <a:r>
              <a:rPr lang="ru-RU" i="1" dirty="0">
                <a:solidFill>
                  <a:schemeClr val="bg1"/>
                </a:solidFill>
              </a:rPr>
              <a:t>Замечу кстати: все поэты - любви мечтательной друзья (П.). - Я замечу кстати</a:t>
            </a:r>
            <a:r>
              <a:rPr lang="ru-RU" i="1" dirty="0" smtClean="0">
                <a:solidFill>
                  <a:schemeClr val="bg1"/>
                </a:solidFill>
              </a:rPr>
              <a:t>...;</a:t>
            </a:r>
          </a:p>
          <a:p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33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11772" y="-249238"/>
            <a:ext cx="9583738" cy="735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56176" y="1724615"/>
            <a:ext cx="24482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b="1" dirty="0" smtClean="0">
              <a:solidFill>
                <a:schemeClr val="bg1"/>
              </a:solidFill>
            </a:endParaRPr>
          </a:p>
          <a:p>
            <a:r>
              <a:rPr lang="ru-RU" sz="1600" b="1" dirty="0" smtClean="0">
                <a:solidFill>
                  <a:schemeClr val="bg1"/>
                </a:solidFill>
              </a:rPr>
              <a:t>Люблю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r>
              <a:rPr lang="ru-RU" sz="1400" dirty="0">
                <a:solidFill>
                  <a:schemeClr val="bg1"/>
                </a:solidFill>
              </a:rPr>
              <a:t>высокие соборы,</a:t>
            </a:r>
          </a:p>
          <a:p>
            <a:r>
              <a:rPr lang="ru-RU" sz="1400" dirty="0">
                <a:solidFill>
                  <a:schemeClr val="bg1"/>
                </a:solidFill>
              </a:rPr>
              <a:t>Душой смиряясь, </a:t>
            </a:r>
            <a:r>
              <a:rPr lang="ru-RU" sz="1600" b="1" dirty="0">
                <a:solidFill>
                  <a:schemeClr val="bg1"/>
                </a:solidFill>
              </a:rPr>
              <a:t>посещать</a:t>
            </a:r>
            <a:r>
              <a:rPr lang="ru-RU" sz="1400" dirty="0">
                <a:solidFill>
                  <a:schemeClr val="bg1"/>
                </a:solidFill>
              </a:rPr>
              <a:t>,</a:t>
            </a:r>
          </a:p>
          <a:p>
            <a:r>
              <a:rPr lang="ru-RU" sz="1400" dirty="0">
                <a:solidFill>
                  <a:schemeClr val="bg1"/>
                </a:solidFill>
              </a:rPr>
              <a:t>Входить на сумрачные хоры,</a:t>
            </a:r>
          </a:p>
          <a:p>
            <a:r>
              <a:rPr lang="ru-RU" sz="1400" dirty="0">
                <a:solidFill>
                  <a:schemeClr val="bg1"/>
                </a:solidFill>
              </a:rPr>
              <a:t>В толпе поющих </a:t>
            </a:r>
            <a:r>
              <a:rPr lang="ru-RU" sz="1600" b="1" dirty="0">
                <a:solidFill>
                  <a:schemeClr val="bg1"/>
                </a:solidFill>
              </a:rPr>
              <a:t>исчезать</a:t>
            </a:r>
            <a:r>
              <a:rPr lang="ru-RU" sz="1400" b="1" dirty="0" smtClean="0">
                <a:solidFill>
                  <a:schemeClr val="bg1"/>
                </a:solidFill>
              </a:rPr>
              <a:t>.</a:t>
            </a:r>
          </a:p>
          <a:p>
            <a:pPr algn="r"/>
            <a:r>
              <a:rPr lang="ru-RU" sz="1400" dirty="0" smtClean="0">
                <a:solidFill>
                  <a:schemeClr val="bg1"/>
                </a:solidFill>
              </a:rPr>
              <a:t>(А.А.Блок)</a:t>
            </a:r>
            <a:endParaRPr lang="ru-RU" sz="1400" dirty="0">
              <a:solidFill>
                <a:schemeClr val="bg1"/>
              </a:solidFill>
            </a:endParaRPr>
          </a:p>
        </p:txBody>
      </p:sp>
      <p:pic>
        <p:nvPicPr>
          <p:cNvPr id="1027" name="Picture 3" descr="C:\Users\Ira\Desktop\7c9e44d7359b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1007" y="1124744"/>
            <a:ext cx="5315169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Ira\Desktop\1263373083_isaak_sobor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1484784"/>
            <a:ext cx="4464496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Ira\Desktop\blok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112" y="3892954"/>
            <a:ext cx="2808312" cy="20263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651534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11772" y="-249238"/>
            <a:ext cx="9583738" cy="735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372200" y="1916832"/>
            <a:ext cx="22322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chemeClr val="bg1"/>
                </a:solidFill>
              </a:rPr>
              <a:t>Приветствую </a:t>
            </a:r>
            <a:r>
              <a:rPr lang="ru-RU" i="1" dirty="0">
                <a:solidFill>
                  <a:schemeClr val="bg1"/>
                </a:solidFill>
              </a:rPr>
              <a:t>тебя, Кавказ седой!</a:t>
            </a:r>
            <a:r>
              <a:rPr lang="ru-RU" dirty="0">
                <a:solidFill>
                  <a:schemeClr val="bg1"/>
                </a:solidFill>
              </a:rPr>
              <a:t> </a:t>
            </a:r>
            <a:endParaRPr lang="ru-RU" dirty="0" smtClean="0">
              <a:solidFill>
                <a:schemeClr val="bg1"/>
              </a:solidFill>
            </a:endParaRPr>
          </a:p>
          <a:p>
            <a:pPr algn="r"/>
            <a:r>
              <a:rPr lang="ru-RU" dirty="0" smtClean="0">
                <a:solidFill>
                  <a:schemeClr val="bg1"/>
                </a:solidFill>
              </a:rPr>
              <a:t>(</a:t>
            </a:r>
            <a:r>
              <a:rPr lang="ru-RU" dirty="0" err="1" smtClean="0">
                <a:solidFill>
                  <a:schemeClr val="bg1"/>
                </a:solidFill>
              </a:rPr>
              <a:t>М.Ю.Лермонтов</a:t>
            </a:r>
            <a:r>
              <a:rPr lang="ru-RU" dirty="0" smtClean="0">
                <a:solidFill>
                  <a:schemeClr val="bg1"/>
                </a:solidFill>
              </a:rPr>
              <a:t>)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050" name="Picture 2" descr="C:\Users\Ira\Desktop\7c9e44d7359b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1196752"/>
            <a:ext cx="5400600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Ira\Desktop\0016-024-Kavkaz-v-tvorchestve-m.JU.-Lermontov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8" y="1708150"/>
            <a:ext cx="4536504" cy="3161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04558" y="3861048"/>
            <a:ext cx="1578136" cy="19442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589584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11772" y="-249238"/>
            <a:ext cx="9583738" cy="735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372201" y="1772816"/>
            <a:ext cx="20882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Стою</a:t>
            </a:r>
            <a:r>
              <a:rPr lang="ru-RU" dirty="0">
                <a:solidFill>
                  <a:schemeClr val="bg1"/>
                </a:solidFill>
              </a:rPr>
              <a:t> один среди равнины голой</a:t>
            </a:r>
            <a:r>
              <a:rPr lang="ru-RU" dirty="0" smtClean="0">
                <a:solidFill>
                  <a:schemeClr val="bg1"/>
                </a:solidFill>
              </a:rPr>
              <a:t>,…</a:t>
            </a:r>
          </a:p>
          <a:p>
            <a:pPr algn="r"/>
            <a:r>
              <a:rPr lang="ru-RU" dirty="0" smtClean="0">
                <a:solidFill>
                  <a:schemeClr val="bg1"/>
                </a:solidFill>
              </a:rPr>
              <a:t>(С.А.Есенин)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075" name="Picture 3" descr="C:\Users\Ira\Desktop\7c9e44d7359b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3" y="1225759"/>
            <a:ext cx="5400601" cy="4386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Ira\Desktop\158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1621628"/>
            <a:ext cx="4608512" cy="3638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Ira\Desktop\i (3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6136" y="3970420"/>
            <a:ext cx="2520280" cy="19802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950647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11772" y="-249239"/>
            <a:ext cx="9583738" cy="735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03648" y="1340768"/>
            <a:ext cx="633670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b="1" dirty="0" smtClean="0">
                <a:solidFill>
                  <a:prstClr val="white"/>
                </a:solidFill>
              </a:rPr>
              <a:t>Употребление </a:t>
            </a:r>
            <a:r>
              <a:rPr lang="ru-RU" sz="2400" b="1" dirty="0">
                <a:solidFill>
                  <a:prstClr val="white"/>
                </a:solidFill>
              </a:rPr>
              <a:t>определенно-личных</a:t>
            </a:r>
            <a:r>
              <a:rPr lang="ru-RU" b="1" dirty="0">
                <a:solidFill>
                  <a:prstClr val="white"/>
                </a:solidFill>
              </a:rPr>
              <a:t> односоставных предложений </a:t>
            </a:r>
            <a:r>
              <a:rPr lang="ru-RU" b="1" dirty="0" smtClean="0">
                <a:solidFill>
                  <a:prstClr val="white"/>
                </a:solidFill>
              </a:rPr>
              <a:t>придает </a:t>
            </a:r>
            <a:r>
              <a:rPr lang="ru-RU" b="1" dirty="0">
                <a:solidFill>
                  <a:prstClr val="white"/>
                </a:solidFill>
              </a:rPr>
              <a:t>повествованию большую динамичность, делает его более лаконичным, помогает избежать излишнего повторения</a:t>
            </a:r>
            <a:r>
              <a:rPr lang="ru-RU" b="1" dirty="0" smtClean="0">
                <a:solidFill>
                  <a:prstClr val="white"/>
                </a:solidFill>
              </a:rPr>
              <a:t>:</a:t>
            </a:r>
          </a:p>
          <a:p>
            <a:pPr lvl="0"/>
            <a:endParaRPr lang="ru-RU" b="1" dirty="0" smtClean="0">
              <a:solidFill>
                <a:prstClr val="white"/>
              </a:solidFill>
            </a:endParaRPr>
          </a:p>
          <a:p>
            <a:pPr lvl="0"/>
            <a:r>
              <a:rPr lang="ru-RU" b="1" dirty="0" smtClean="0">
                <a:solidFill>
                  <a:prstClr val="white"/>
                </a:solidFill>
              </a:rPr>
              <a:t> </a:t>
            </a:r>
            <a:r>
              <a:rPr lang="ru-RU" i="1" dirty="0">
                <a:solidFill>
                  <a:prstClr val="white"/>
                </a:solidFill>
              </a:rPr>
              <a:t>Да и ты ведь такая, ты тоже ведь плакать не будешь, только старый будильник приучишься ставить на семь. Станешь вдвое работать... Решивши забыть, - позабудешь. Позабывши, не вспомнишь, не вспомнив, - забудешь совсем </a:t>
            </a:r>
            <a:r>
              <a:rPr lang="ru-RU" i="1" dirty="0" smtClean="0">
                <a:solidFill>
                  <a:prstClr val="white"/>
                </a:solidFill>
              </a:rPr>
              <a:t>(</a:t>
            </a:r>
            <a:r>
              <a:rPr lang="ru-RU" i="1" dirty="0" err="1" smtClean="0">
                <a:solidFill>
                  <a:prstClr val="white"/>
                </a:solidFill>
              </a:rPr>
              <a:t>К.Симонов</a:t>
            </a:r>
            <a:r>
              <a:rPr lang="ru-RU" i="1" dirty="0" smtClean="0">
                <a:solidFill>
                  <a:prstClr val="white"/>
                </a:solidFill>
              </a:rPr>
              <a:t>).</a:t>
            </a:r>
            <a:endParaRPr lang="ru-RU" i="1" dirty="0">
              <a:solidFill>
                <a:prstClr val="white"/>
              </a:solidFill>
            </a:endParaRPr>
          </a:p>
          <a:p>
            <a:pPr algn="ctr"/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451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11772" y="-249239"/>
            <a:ext cx="9583738" cy="735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156176" y="1556792"/>
            <a:ext cx="230425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800" b="1" dirty="0" smtClean="0">
                <a:solidFill>
                  <a:prstClr val="white"/>
                </a:solidFill>
              </a:rPr>
              <a:t>Задание:</a:t>
            </a:r>
          </a:p>
          <a:p>
            <a:pPr lvl="0" algn="ctr"/>
            <a:r>
              <a:rPr lang="ru-RU" sz="2000" b="1" dirty="0" smtClean="0">
                <a:solidFill>
                  <a:prstClr val="white"/>
                </a:solidFill>
              </a:rPr>
              <a:t>Составьте рассказ на тему</a:t>
            </a:r>
          </a:p>
          <a:p>
            <a:pPr lvl="0" algn="ctr"/>
            <a:r>
              <a:rPr lang="ru-RU" sz="2000" b="1" dirty="0" smtClean="0">
                <a:solidFill>
                  <a:prstClr val="white"/>
                </a:solidFill>
              </a:rPr>
              <a:t> </a:t>
            </a:r>
            <a:r>
              <a:rPr lang="ru-RU" sz="2400" b="1" dirty="0" smtClean="0">
                <a:solidFill>
                  <a:prstClr val="white"/>
                </a:solidFill>
              </a:rPr>
              <a:t>«Как я рассказывал стихотворение» </a:t>
            </a:r>
            <a:r>
              <a:rPr lang="ru-RU" sz="2000" b="1" dirty="0" smtClean="0">
                <a:solidFill>
                  <a:prstClr val="white"/>
                </a:solidFill>
              </a:rPr>
              <a:t>с помощью определенно-личных предложений</a:t>
            </a:r>
            <a:endParaRPr lang="ru-RU" sz="2000" b="1" dirty="0">
              <a:solidFill>
                <a:prstClr val="white"/>
              </a:solidFill>
            </a:endParaRPr>
          </a:p>
        </p:txBody>
      </p:sp>
      <p:pic>
        <p:nvPicPr>
          <p:cNvPr id="9" name="Picture 2" descr="C:\Users\Ira\Desktop\5220-original.jpe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5" y="749632"/>
            <a:ext cx="4824535" cy="520562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6135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11772" y="-249238"/>
            <a:ext cx="9583738" cy="735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99654" y="-249239"/>
            <a:ext cx="9583738" cy="735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11955" y="1124744"/>
            <a:ext cx="711642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400" b="1" dirty="0" smtClean="0">
                <a:solidFill>
                  <a:prstClr val="white"/>
                </a:solidFill>
              </a:rPr>
              <a:t>Использованные </a:t>
            </a:r>
            <a:r>
              <a:rPr lang="ru-RU" sz="2400" b="1" dirty="0">
                <a:solidFill>
                  <a:prstClr val="white"/>
                </a:solidFill>
              </a:rPr>
              <a:t>источники</a:t>
            </a:r>
            <a:r>
              <a:rPr lang="ru-RU" sz="2400" b="1" dirty="0" smtClean="0">
                <a:solidFill>
                  <a:prstClr val="white"/>
                </a:solidFill>
              </a:rPr>
              <a:t>:</a:t>
            </a:r>
          </a:p>
          <a:p>
            <a:pPr lvl="0" algn="ctr"/>
            <a:endParaRPr lang="ru-RU" sz="2400" b="1" dirty="0" smtClean="0">
              <a:solidFill>
                <a:prstClr val="white"/>
              </a:solidFill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dirty="0">
                <a:solidFill>
                  <a:prstClr val="white"/>
                </a:solidFill>
              </a:rPr>
              <a:t>http://images.yandex.ru/yandsearch?text=%</a:t>
            </a:r>
            <a:r>
              <a:rPr lang="en-US" dirty="0" smtClean="0">
                <a:solidFill>
                  <a:prstClr val="white"/>
                </a:solidFill>
              </a:rPr>
              <a:t>D1%88%D0%BA%D0%BE%D0%BB%D0%B0&amp;rpt=image</a:t>
            </a:r>
            <a:endParaRPr lang="ru-RU" dirty="0" smtClean="0">
              <a:solidFill>
                <a:prstClr val="white"/>
              </a:solidFill>
            </a:endParaRPr>
          </a:p>
          <a:p>
            <a:pPr marL="342900" lvl="0" indent="-342900">
              <a:buFont typeface="+mj-lt"/>
              <a:buAutoNum type="arabicPeriod"/>
            </a:pPr>
            <a:endParaRPr lang="ru-RU" dirty="0" smtClean="0">
              <a:solidFill>
                <a:prstClr val="white"/>
              </a:solidFill>
            </a:endParaRPr>
          </a:p>
          <a:p>
            <a:pPr marL="342900" lvl="0" indent="-342900">
              <a:buFont typeface="+mj-lt"/>
              <a:buAutoNum type="arabicPeriod"/>
            </a:pPr>
            <a:endParaRPr lang="ru-RU" dirty="0" smtClean="0">
              <a:solidFill>
                <a:prstClr val="white"/>
              </a:solidFill>
            </a:endParaRPr>
          </a:p>
          <a:p>
            <a:pPr marL="457200" lvl="0" indent="-457200" algn="ctr">
              <a:buFont typeface="+mj-lt"/>
              <a:buAutoNum type="arabicPeriod"/>
            </a:pPr>
            <a:endParaRPr lang="ru-RU" dirty="0" smtClean="0">
              <a:solidFill>
                <a:prstClr val="white"/>
              </a:solidFill>
            </a:endParaRPr>
          </a:p>
          <a:p>
            <a:pPr marL="457200" lvl="0" indent="-457200" algn="ctr">
              <a:buFont typeface="+mj-lt"/>
              <a:buAutoNum type="arabicPeriod"/>
            </a:pPr>
            <a:endParaRPr lang="ru-RU" b="1" dirty="0" smtClean="0">
              <a:solidFill>
                <a:prstClr val="white"/>
              </a:solidFill>
            </a:endParaRPr>
          </a:p>
          <a:p>
            <a:pPr lvl="0" algn="ctr"/>
            <a:endParaRPr lang="ru-RU" sz="24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910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1525</TotalTime>
  <Words>261</Words>
  <Application>Microsoft Office PowerPoint</Application>
  <PresentationFormat>Экран (4:3)</PresentationFormat>
  <Paragraphs>44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Ira</dc:creator>
  <cp:lastModifiedBy>Ira</cp:lastModifiedBy>
  <cp:revision>35</cp:revision>
  <dcterms:created xsi:type="dcterms:W3CDTF">2011-12-07T15:30:09Z</dcterms:created>
  <dcterms:modified xsi:type="dcterms:W3CDTF">2012-05-22T12:38:50Z</dcterms:modified>
</cp:coreProperties>
</file>