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6" r:id="rId6"/>
    <p:sldId id="267" r:id="rId7"/>
    <p:sldId id="272" r:id="rId8"/>
    <p:sldId id="275" r:id="rId9"/>
    <p:sldId id="2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03" autoAdjust="0"/>
  </p:normalViewPr>
  <p:slideViewPr>
    <p:cSldViewPr>
      <p:cViewPr varScale="1">
        <p:scale>
          <a:sx n="65" d="100"/>
          <a:sy n="65" d="100"/>
        </p:scale>
        <p:origin x="-94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Ira\Desktop\1298385344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825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162880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Односоставные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предложения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987824" y="2708919"/>
            <a:ext cx="3276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Назывные</a:t>
            </a:r>
          </a:p>
          <a:p>
            <a:pPr algn="ctr"/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4005064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Учитель русского языка и литературы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Лаврик Ирина Сергеевна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МОУ СОШ №15 имени В.Л.Гриневича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г. Прокопьевск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Кемеровская область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2011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 flipH="1">
            <a:off x="827584" y="836712"/>
            <a:ext cx="734481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Односоставные  предложения , грамматическая основа которых состоит только из подлежащего: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Назывные предложения </a:t>
            </a:r>
            <a:r>
              <a:rPr lang="ru-RU" b="1" dirty="0" smtClean="0">
                <a:solidFill>
                  <a:schemeClr val="bg1"/>
                </a:solidFill>
              </a:rPr>
              <a:t>– </a:t>
            </a:r>
            <a:r>
              <a:rPr lang="ru-RU" dirty="0" smtClean="0">
                <a:solidFill>
                  <a:schemeClr val="bg1"/>
                </a:solidFill>
              </a:rPr>
              <a:t>односоставные предложения, которые имеют один главный член – </a:t>
            </a:r>
            <a:r>
              <a:rPr lang="ru-RU" sz="2400" b="1" dirty="0" smtClean="0">
                <a:solidFill>
                  <a:schemeClr val="bg1"/>
                </a:solidFill>
              </a:rPr>
              <a:t>подлежащее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Сообщают о том, что какое-нибудь явление или предмет существует в настоящем: </a:t>
            </a:r>
            <a:r>
              <a:rPr lang="ru-RU" sz="2000" i="1" dirty="0" smtClean="0">
                <a:solidFill>
                  <a:schemeClr val="bg1"/>
                </a:solidFill>
              </a:rPr>
              <a:t>Дом. Река.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могут быть отрицательными.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частицами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вот, вон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приобретают указательное значение:</a:t>
            </a:r>
            <a:r>
              <a:rPr lang="ru-RU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лес.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 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речка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>
              <a:buAutoNum type="arabicPeriod" startAt="4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введения эмоциональной оценки — восклицательные  частицы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 и, какой, вот так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000" i="1" dirty="0">
                <a:solidFill>
                  <a:schemeClr val="bg1"/>
                </a:solidFill>
              </a:rPr>
              <a:t>Какая </a:t>
            </a:r>
            <a:r>
              <a:rPr lang="ru-RU" sz="2000" i="1" u="sng" dirty="0">
                <a:solidFill>
                  <a:schemeClr val="bg1"/>
                </a:solidFill>
              </a:rPr>
              <a:t>погода</a:t>
            </a:r>
            <a:r>
              <a:rPr lang="ru-RU" sz="2000" i="1" dirty="0">
                <a:solidFill>
                  <a:schemeClr val="bg1"/>
                </a:solidFill>
              </a:rPr>
              <a:t>! Ну и </a:t>
            </a:r>
            <a:r>
              <a:rPr lang="ru-RU" sz="2000" i="1" u="sng" dirty="0">
                <a:solidFill>
                  <a:schemeClr val="bg1"/>
                </a:solidFill>
              </a:rPr>
              <a:t>дождь</a:t>
            </a:r>
            <a:r>
              <a:rPr lang="ru-RU" sz="2000" i="1" dirty="0">
                <a:solidFill>
                  <a:schemeClr val="bg1"/>
                </a:solidFill>
              </a:rPr>
              <a:t>! Вот так </a:t>
            </a:r>
            <a:r>
              <a:rPr lang="ru-RU" sz="2000" i="1" u="sng" dirty="0">
                <a:solidFill>
                  <a:schemeClr val="bg1"/>
                </a:solidFill>
              </a:rPr>
              <a:t>гроза</a:t>
            </a:r>
            <a:r>
              <a:rPr lang="ru-RU" sz="2000" i="1" dirty="0">
                <a:solidFill>
                  <a:schemeClr val="bg1"/>
                </a:solidFill>
              </a:rPr>
              <a:t>!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 startAt="4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Чаще всего употребляются в художественных и публицистических стилях.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С их помощью лаконично и точно рисуется время действия, место,    пейзаж, обстановка.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9075" y="-249238"/>
            <a:ext cx="9583738" cy="73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8184" y="2132856"/>
            <a:ext cx="2088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Какие чувства вызывает у вас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данный пейзаж.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Опишите его с помощь </a:t>
            </a:r>
            <a:r>
              <a:rPr lang="ru-RU" sz="2400" b="1" dirty="0" smtClean="0">
                <a:solidFill>
                  <a:schemeClr val="bg1"/>
                </a:solidFill>
              </a:rPr>
              <a:t>назывных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предложений.</a:t>
            </a:r>
          </a:p>
        </p:txBody>
      </p:sp>
      <p:pic>
        <p:nvPicPr>
          <p:cNvPr id="2050" name="Picture 2" descr="C:\Users\Ira\Desktop\7c9e44d7359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528" y="836713"/>
            <a:ext cx="5356639" cy="504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Ira\Desktop\fc4775f893f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320" y="1268760"/>
            <a:ext cx="4536503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14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9075" y="-243408"/>
            <a:ext cx="9583738" cy="760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78810" y="1443841"/>
            <a:ext cx="36256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      Шепот</a:t>
            </a:r>
            <a:r>
              <a:rPr lang="ru-RU" dirty="0">
                <a:solidFill>
                  <a:schemeClr val="bg1"/>
                </a:solidFill>
              </a:rPr>
              <a:t>, робкое дыханье.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          Трели соловья,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       Серебро </a:t>
            </a:r>
            <a:r>
              <a:rPr lang="ru-RU" dirty="0">
                <a:solidFill>
                  <a:schemeClr val="bg1"/>
                </a:solidFill>
              </a:rPr>
              <a:t>и колыханье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          Сонного ручья.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      Свет </a:t>
            </a:r>
            <a:r>
              <a:rPr lang="ru-RU" dirty="0">
                <a:solidFill>
                  <a:schemeClr val="bg1"/>
                </a:solidFill>
              </a:rPr>
              <a:t>ночной, ночные тени,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          Тени без конца,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     Ряд </a:t>
            </a:r>
            <a:r>
              <a:rPr lang="ru-RU" dirty="0">
                <a:solidFill>
                  <a:schemeClr val="bg1"/>
                </a:solidFill>
              </a:rPr>
              <a:t>волшебных изменений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          Милого лица,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    В </a:t>
            </a:r>
            <a:r>
              <a:rPr lang="ru-RU" dirty="0">
                <a:solidFill>
                  <a:schemeClr val="bg1"/>
                </a:solidFill>
              </a:rPr>
              <a:t>дымных тучках пурпур розы,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          Отблеск янтаря,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        И </a:t>
            </a:r>
            <a:r>
              <a:rPr lang="ru-RU" dirty="0">
                <a:solidFill>
                  <a:schemeClr val="bg1"/>
                </a:solidFill>
              </a:rPr>
              <a:t>лобзания, и слезы,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          И заря, заря</a:t>
            </a:r>
            <a:r>
              <a:rPr lang="ru-RU" dirty="0" smtClean="0">
                <a:solidFill>
                  <a:schemeClr val="bg1"/>
                </a:solidFill>
              </a:rPr>
              <a:t>!..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    (А.Фет)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9" name="Picture 5" descr="C:\Users\Ira\Desktop\7c9e44d7359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460851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443841"/>
            <a:ext cx="3863194" cy="3942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Ira\Desktop\812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9935" y="3645024"/>
            <a:ext cx="1714153" cy="2470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4286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539" y="-250033"/>
            <a:ext cx="9583738" cy="73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Ira\Desktop\7c9e44d7359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065" y="836712"/>
            <a:ext cx="5232103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1294" y="1484784"/>
            <a:ext cx="21471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 smtClean="0">
                <a:solidFill>
                  <a:prstClr val="white"/>
                </a:solidFill>
              </a:rPr>
              <a:t>Ночь</a:t>
            </a:r>
            <a:r>
              <a:rPr lang="ru-RU" sz="3200" dirty="0">
                <a:solidFill>
                  <a:prstClr val="white"/>
                </a:solidFill>
              </a:rPr>
              <a:t>. </a:t>
            </a:r>
          </a:p>
          <a:p>
            <a:pPr lvl="0" algn="ctr"/>
            <a:r>
              <a:rPr lang="ru-RU" sz="3200" dirty="0">
                <a:solidFill>
                  <a:prstClr val="white"/>
                </a:solidFill>
              </a:rPr>
              <a:t>Улица.</a:t>
            </a:r>
          </a:p>
          <a:p>
            <a:pPr lvl="0" algn="ctr"/>
            <a:r>
              <a:rPr lang="ru-RU" sz="3200" dirty="0">
                <a:solidFill>
                  <a:prstClr val="white"/>
                </a:solidFill>
              </a:rPr>
              <a:t>Фонарь.</a:t>
            </a:r>
          </a:p>
          <a:p>
            <a:pPr lvl="0" algn="ctr"/>
            <a:r>
              <a:rPr lang="ru-RU" sz="3200" dirty="0">
                <a:solidFill>
                  <a:prstClr val="white"/>
                </a:solidFill>
              </a:rPr>
              <a:t>Аптека.</a:t>
            </a:r>
          </a:p>
          <a:p>
            <a:pPr lvl="0" algn="ctr"/>
            <a:r>
              <a:rPr lang="ru-RU" sz="3200" dirty="0">
                <a:solidFill>
                  <a:prstClr val="white"/>
                </a:solidFill>
              </a:rPr>
              <a:t>(А.Блок)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74" name="Picture 2" descr="C:\Users\Ira\Desktop\135417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4536504" cy="419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Ira\Desktop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0018" y="3428998"/>
            <a:ext cx="1631276" cy="2444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3095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9075" y="-249238"/>
            <a:ext cx="9583738" cy="73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1340768"/>
            <a:ext cx="727280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Запомни: 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Назывные предложения могут быть распространенными только определением , как согласованным: </a:t>
            </a:r>
            <a:r>
              <a:rPr lang="ru-RU" sz="2000" i="1" dirty="0" smtClean="0">
                <a:solidFill>
                  <a:schemeClr val="bg1"/>
                </a:solidFill>
              </a:rPr>
              <a:t>Ранняя зима.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</a:t>
            </a:r>
            <a:r>
              <a:rPr lang="ru-RU" dirty="0">
                <a:solidFill>
                  <a:schemeClr val="bg1"/>
                </a:solidFill>
              </a:rPr>
              <a:t>Т</a:t>
            </a:r>
            <a:r>
              <a:rPr lang="ru-RU" dirty="0" smtClean="0">
                <a:solidFill>
                  <a:schemeClr val="bg1"/>
                </a:solidFill>
              </a:rPr>
              <a:t>ак и несогласованным: </a:t>
            </a:r>
            <a:r>
              <a:rPr lang="ru-RU" i="1" dirty="0" smtClean="0">
                <a:solidFill>
                  <a:schemeClr val="bg1"/>
                </a:solidFill>
              </a:rPr>
              <a:t>Улица города. </a:t>
            </a:r>
            <a:r>
              <a:rPr lang="ru-RU" sz="2000" i="1" dirty="0" smtClean="0">
                <a:solidFill>
                  <a:schemeClr val="bg1"/>
                </a:solidFill>
              </a:rPr>
              <a:t>Ребёнок лет семи.</a:t>
            </a:r>
          </a:p>
          <a:p>
            <a:pPr marL="342900" indent="-342900">
              <a:buAutoNum type="arabicPeriod" startAt="2"/>
            </a:pPr>
            <a:r>
              <a:rPr lang="ru-RU" dirty="0" smtClean="0">
                <a:solidFill>
                  <a:schemeClr val="bg1"/>
                </a:solidFill>
              </a:rPr>
              <a:t>Если в предложение присутствует  </a:t>
            </a:r>
            <a:r>
              <a:rPr lang="ru-RU" dirty="0">
                <a:solidFill>
                  <a:schemeClr val="bg1"/>
                </a:solidFill>
              </a:rPr>
              <a:t>обстоятельство </a:t>
            </a:r>
            <a:r>
              <a:rPr lang="ru-RU" dirty="0" smtClean="0">
                <a:solidFill>
                  <a:schemeClr val="bg1"/>
                </a:solidFill>
              </a:rPr>
              <a:t>или дополнение, оно не может быть назывным: </a:t>
            </a:r>
            <a:r>
              <a:rPr lang="ru-RU" sz="2000" i="1" dirty="0" smtClean="0">
                <a:solidFill>
                  <a:schemeClr val="bg1"/>
                </a:solidFill>
              </a:rPr>
              <a:t>В углу ломберный столик.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(предложение двусоставное, неполное)</a:t>
            </a:r>
            <a:endParaRPr lang="ru-RU" i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6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9075" y="-249238"/>
            <a:ext cx="9583738" cy="73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980728"/>
            <a:ext cx="748883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Задание</a:t>
            </a:r>
            <a:r>
              <a:rPr lang="ru-RU" sz="2000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1</a:t>
            </a:r>
            <a:r>
              <a:rPr lang="ru-RU" sz="2000" b="1" dirty="0">
                <a:solidFill>
                  <a:schemeClr val="bg1"/>
                </a:solidFill>
              </a:rPr>
              <a:t>. Найдите предложение, в котором есть только один главный член – подлежащее. Как называется это предложение?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i="1" dirty="0">
                <a:solidFill>
                  <a:schemeClr val="bg1"/>
                </a:solidFill>
              </a:rPr>
              <a:t>1)Осень. 2) Хлюпает дождик. 3) Как ему не надоест целый день хлюпать? 4) Желтые листья все падают, и скоро деревья будут совсем лысые. 5) А потом пойдут туманы. (По С.Черному)</a:t>
            </a:r>
          </a:p>
          <a:p>
            <a:pPr marL="342900" indent="-342900">
              <a:buAutoNum type="arabicParenR"/>
            </a:pPr>
            <a:endParaRPr lang="ru-RU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2. Найдите назывные предложения. Какую роль они играют в тексте?</a:t>
            </a:r>
          </a:p>
          <a:p>
            <a:pPr marL="342900" indent="-342900">
              <a:buAutoNum type="arabicParenR"/>
            </a:pPr>
            <a:endParaRPr lang="ru-RU" dirty="0">
              <a:solidFill>
                <a:schemeClr val="bg1"/>
              </a:solidFill>
            </a:endParaRPr>
          </a:p>
          <a:p>
            <a:r>
              <a:rPr lang="ru-RU" i="1" dirty="0">
                <a:solidFill>
                  <a:schemeClr val="bg1"/>
                </a:solidFill>
              </a:rPr>
              <a:t>1) Весна. 2) Ночь. 3) Весь лес, и небо над ним, и все кругом залито прозрачным лунным светом. 4) Молодой месяц тонким лимонным ломтиком желтеет в вершинах деревьев. 5) От него разлилась в воздухе душистая, терпкая зелень. (Г.А. Скребицкий)</a:t>
            </a:r>
          </a:p>
        </p:txBody>
      </p:sp>
    </p:spTree>
    <p:extLst>
      <p:ext uri="{BB962C8B-B14F-4D97-AF65-F5344CB8AC3E}">
        <p14:creationId xmlns:p14="http://schemas.microsoft.com/office/powerpoint/2010/main" val="71891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9075" y="-249238"/>
            <a:ext cx="9583738" cy="73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692696"/>
            <a:ext cx="7416824" cy="5472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3</a:t>
            </a:r>
            <a:r>
              <a:rPr lang="ru-RU" sz="2000" b="1" dirty="0">
                <a:solidFill>
                  <a:schemeClr val="bg1"/>
                </a:solidFill>
              </a:rPr>
              <a:t>. Определите, какие предложения в тексте назывные, а какие двусоставные неполные:</a:t>
            </a:r>
          </a:p>
          <a:p>
            <a:r>
              <a:rPr lang="ru-RU" i="1" dirty="0">
                <a:solidFill>
                  <a:schemeClr val="bg1"/>
                </a:solidFill>
              </a:rPr>
              <a:t>1. "Кто спал в моей кровати?" - зарычала Медведица. Тут медвежонок заглянул в свою кровать и вскрикнул: "Девочка!" "Ты кто?" - спросил он непрошеную гостью. "Машенька!" - ответила та.</a:t>
            </a:r>
          </a:p>
          <a:p>
            <a:r>
              <a:rPr lang="ru-RU" i="1" dirty="0">
                <a:solidFill>
                  <a:schemeClr val="bg1"/>
                </a:solidFill>
              </a:rPr>
              <a:t>2. "На улице снег!" - завизжала от восторга младшая козочка. "Где же санки?" - "Вот санки!"</a:t>
            </a:r>
          </a:p>
          <a:p>
            <a:r>
              <a:rPr lang="ru-RU" i="1" dirty="0">
                <a:solidFill>
                  <a:schemeClr val="bg1"/>
                </a:solidFill>
              </a:rPr>
              <a:t>3. "Какая шубка!" - воскликнула Лиса. "Надо только добавить некоторые детали", - заметил Кот. "Какие?" - "Пуговицы".</a:t>
            </a:r>
          </a:p>
          <a:p>
            <a:r>
              <a:rPr lang="ru-RU" i="1" dirty="0">
                <a:solidFill>
                  <a:schemeClr val="bg1"/>
                </a:solidFill>
              </a:rPr>
              <a:t>4. "Кто же все это сделал?" - "Медведь. Не беда. Скоро весна. Построим новый теремок".</a:t>
            </a:r>
          </a:p>
          <a:p>
            <a:r>
              <a:rPr lang="ru-RU" i="1" dirty="0">
                <a:solidFill>
                  <a:schemeClr val="bg1"/>
                </a:solidFill>
              </a:rPr>
              <a:t>5. "Чушь! Не может нос не влезть в кувшин. Попробуй!… Вот беда!" И журавль выскочил из дома, громко крича: "Ужас! Лиса…!"</a:t>
            </a:r>
          </a:p>
          <a:p>
            <a:r>
              <a:rPr lang="ru-RU" i="1" dirty="0">
                <a:solidFill>
                  <a:schemeClr val="bg1"/>
                </a:solidFill>
              </a:rPr>
              <a:t>6. Что бы вы хотели на ужин? Что кажется вам самым привлекательным? Пицца? Торт со сливками? Кошмар!</a:t>
            </a:r>
          </a:p>
          <a:p>
            <a:r>
              <a:rPr lang="ru-RU" i="1" dirty="0">
                <a:solidFill>
                  <a:schemeClr val="bg1"/>
                </a:solidFill>
              </a:rPr>
              <a:t>7. Гамбургер. Такая огромная булка с сочным мясом! Вкуснятина!!!</a:t>
            </a:r>
          </a:p>
          <a:p>
            <a:r>
              <a:rPr lang="ru-RU" i="1" dirty="0">
                <a:solidFill>
                  <a:schemeClr val="bg1"/>
                </a:solidFill>
              </a:rPr>
              <a:t>8. "Что привезти вам, дочки, из поездки?" - "Зеркальце, чтобы видеть себя красавицей. Убор из жемчуга в пару к жемчужным серьгам". – "А тебе, Настенька?" - "Цветочек аленький".</a:t>
            </a:r>
          </a:p>
        </p:txBody>
      </p:sp>
    </p:spTree>
    <p:extLst>
      <p:ext uri="{BB962C8B-B14F-4D97-AF65-F5344CB8AC3E}">
        <p14:creationId xmlns:p14="http://schemas.microsoft.com/office/powerpoint/2010/main" val="201581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9075" y="-249238"/>
            <a:ext cx="9583738" cy="73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4660" y="126876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prstClr val="white"/>
                </a:solidFill>
              </a:rPr>
              <a:t>Использованные источники: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2132856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solidFill>
                  <a:prstClr val="white"/>
                </a:solidFill>
              </a:rPr>
              <a:t>http</a:t>
            </a:r>
            <a:r>
              <a:rPr lang="en-US" dirty="0">
                <a:solidFill>
                  <a:prstClr val="white"/>
                </a:solidFill>
              </a:rPr>
              <a:t>://www.portal-slovo.ru/philology/37396.php?ELEMENT_ID=37396</a:t>
            </a:r>
            <a:endParaRPr lang="ru-RU" dirty="0">
              <a:solidFill>
                <a:prstClr val="white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solidFill>
                  <a:prstClr val="white"/>
                </a:solidFill>
              </a:rPr>
              <a:t>http://www.rg.ru/2011/02/25/zaniatie24-site.html</a:t>
            </a:r>
            <a:endParaRPr lang="ru-RU" dirty="0" smtClean="0">
              <a:solidFill>
                <a:prstClr val="white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solidFill>
                  <a:prstClr val="white"/>
                </a:solidFill>
              </a:rPr>
              <a:t>http</a:t>
            </a:r>
            <a:r>
              <a:rPr lang="en-US" dirty="0">
                <a:solidFill>
                  <a:prstClr val="white"/>
                </a:solidFill>
              </a:rPr>
              <a:t>://</a:t>
            </a:r>
            <a:r>
              <a:rPr lang="en-US" dirty="0" smtClean="0">
                <a:solidFill>
                  <a:prstClr val="white"/>
                </a:solidFill>
              </a:rPr>
              <a:t>rus.1september.ru/articlef.php?ID=200800605</a:t>
            </a:r>
            <a:endParaRPr lang="ru-RU" dirty="0">
              <a:solidFill>
                <a:prstClr val="white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solidFill>
                  <a:prstClr val="white"/>
                </a:solidFill>
              </a:rPr>
              <a:t>http://images.yandex.ru/yandsearch?text=%D1%88%D0%BA%D0%BE%D0%BB%D0%B0&amp;rpt=image</a:t>
            </a:r>
            <a:endParaRPr lang="ru-RU" dirty="0" smtClean="0">
              <a:solidFill>
                <a:prstClr val="white"/>
              </a:solidFill>
            </a:endParaRPr>
          </a:p>
          <a:p>
            <a:pPr marL="457200" lvl="0" indent="-457200" algn="ctr">
              <a:buFont typeface="+mj-lt"/>
              <a:buAutoNum type="arabicPeriod"/>
            </a:pPr>
            <a:endParaRPr lang="ru-RU" b="1" dirty="0">
              <a:solidFill>
                <a:prstClr val="white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endParaRPr lang="ru-RU" dirty="0" smtClean="0">
              <a:solidFill>
                <a:prstClr val="white"/>
              </a:solidFill>
            </a:endParaRPr>
          </a:p>
          <a:p>
            <a:pPr lvl="0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639</Words>
  <Application>Microsoft Office PowerPoint</Application>
  <PresentationFormat>Экран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Ira</dc:creator>
  <cp:lastModifiedBy>Ira</cp:lastModifiedBy>
  <cp:revision>51</cp:revision>
  <dcterms:created xsi:type="dcterms:W3CDTF">2011-12-01T14:17:59Z</dcterms:created>
  <dcterms:modified xsi:type="dcterms:W3CDTF">2012-05-22T12:32:45Z</dcterms:modified>
</cp:coreProperties>
</file>