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86" r:id="rId3"/>
    <p:sldId id="287" r:id="rId4"/>
    <p:sldId id="257" r:id="rId5"/>
    <p:sldId id="291" r:id="rId6"/>
    <p:sldId id="288" r:id="rId7"/>
    <p:sldId id="258" r:id="rId8"/>
    <p:sldId id="289" r:id="rId9"/>
    <p:sldId id="293" r:id="rId10"/>
    <p:sldId id="292" r:id="rId11"/>
    <p:sldId id="300" r:id="rId12"/>
    <p:sldId id="290" r:id="rId13"/>
    <p:sldId id="294" r:id="rId14"/>
    <p:sldId id="298" r:id="rId15"/>
    <p:sldId id="297" r:id="rId16"/>
    <p:sldId id="296" r:id="rId17"/>
    <p:sldId id="299" r:id="rId18"/>
    <p:sldId id="285" r:id="rId1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58D"/>
    <a:srgbClr val="808080"/>
    <a:srgbClr val="FCFCFC"/>
    <a:srgbClr val="E8E8E8"/>
    <a:srgbClr val="FFD84B"/>
    <a:srgbClr val="FFFFFF"/>
    <a:srgbClr val="CC3300"/>
    <a:srgbClr val="FFC3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67CA5C-F4AD-4301-9C01-DBD5FA49DCF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3B8679-0273-4A6B-B506-2F81BD7C418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endParaRPr lang="ru-RU"/>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endParaRPr lang="ru-RU"/>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endParaRPr lang="ru-RU"/>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endParaRPr lang="ru-RU"/>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endParaRPr lang="ru-RU"/>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endParaRPr lang="ru-RU"/>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endParaRPr lang="ru-RU"/>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endParaRPr lang="ru-RU"/>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endParaRPr lang="ru-RU"/>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ru-RU" smtClean="0"/>
              <a:t>Образец подзаголовка</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2244ADBA-4C56-4FFB-9C0B-8706C90541FB}" type="slidenum">
              <a:rPr lang="en-US"/>
              <a:pPr/>
              <a:t>‹#›</a:t>
            </a:fld>
            <a:endParaRPr lang="en-US"/>
          </a:p>
        </p:txBody>
      </p:sp>
      <p:sp>
        <p:nvSpPr>
          <p:cNvPr id="3110" name="Text Box 38"/>
          <p:cNvSpPr txBox="1">
            <a:spLocks noChangeArrowheads="1"/>
          </p:cNvSpPr>
          <p:nvPr/>
        </p:nvSpPr>
        <p:spPr bwMode="gray">
          <a:xfrm>
            <a:off x="333375" y="4714875"/>
            <a:ext cx="2576346" cy="430887"/>
          </a:xfrm>
          <a:prstGeom prst="rect">
            <a:avLst/>
          </a:prstGeom>
          <a:noFill/>
          <a:ln w="9525">
            <a:noFill/>
            <a:miter lim="800000"/>
            <a:headEnd/>
            <a:tailEnd/>
          </a:ln>
          <a:effectLst/>
        </p:spPr>
        <p:txBody>
          <a:bodyPr wrap="none">
            <a:spAutoFit/>
          </a:bodyPr>
          <a:lstStyle/>
          <a:p>
            <a:pPr algn="l"/>
            <a:r>
              <a:rPr lang="ru-RU" sz="2200" dirty="0" smtClean="0">
                <a:latin typeface="Arial Black" pitchFamily="34" charset="0"/>
              </a:rPr>
              <a:t>МБОУ «ЧООШ»</a:t>
            </a:r>
            <a:endParaRPr lang="en-US" sz="2200" dirty="0">
              <a:latin typeface="Arial Black" pitchFamily="34" charset="0"/>
            </a:endParaRP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endParaRPr lang="ru-RU"/>
            </a:p>
          </p:txBody>
        </p:sp>
        <p:sp>
          <p:nvSpPr>
            <p:cNvPr id="3139"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endParaRPr lang="ru-RU"/>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endParaRPr lang="ru-RU"/>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ru-RU" smtClean="0"/>
              <a:t>Образец заголовка</a:t>
            </a:r>
            <a:endParaRPr lang="en-US"/>
          </a:p>
        </p:txBody>
      </p:sp>
      <p:pic>
        <p:nvPicPr>
          <p:cNvPr id="3155" name="Picture 83" descr="water"/>
          <p:cNvPicPr>
            <a:picLocks noChangeAspect="1" noChangeArrowheads="1"/>
          </p:cNvPicPr>
          <p:nvPr/>
        </p:nvPicPr>
        <p:blipFill>
          <a:blip r:embed="rId2" cstate="print"/>
          <a:srcRect l="22409" t="16374" b="27486"/>
          <a:stretch>
            <a:fillRect/>
          </a:stretch>
        </p:blipFill>
        <p:spPr bwMode="gray">
          <a:xfrm rot="393398">
            <a:off x="2667000" y="609600"/>
            <a:ext cx="2663825" cy="2197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8805D8C-49A3-49E9-B898-F8A24FE791B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25438"/>
            <a:ext cx="2057400" cy="58007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25438"/>
            <a:ext cx="6019800" cy="58007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D868B83-C399-4C15-8F96-DE2748257C1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5ACD5C9D-3935-4611-85AC-19C1AA71A6E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8C1568F5-0C31-42E2-9172-16DD793AB1F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23841023-C2B3-4FEA-BB36-A72AF58D763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5B34238C-01E4-4506-8172-75709C027C7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r>
              <a:rPr lang="ru-RU" smtClean="0"/>
              <a:t>Вставка рисунка SmartArt</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B340DD4C-EBAE-47C8-8329-340B63B8B21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48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1492CFFE-507D-475C-BE0E-BA06B6FB9D7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r>
              <a:rPr lang="ru-RU" dirty="0" smtClean="0"/>
              <a:t>МБОУ «ЧООШ»</a:t>
            </a:r>
            <a:endParaRPr lang="en-US" dirty="0"/>
          </a:p>
        </p:txBody>
      </p:sp>
      <p:sp>
        <p:nvSpPr>
          <p:cNvPr id="6" name="Номер слайда 5"/>
          <p:cNvSpPr>
            <a:spLocks noGrp="1"/>
          </p:cNvSpPr>
          <p:nvPr>
            <p:ph type="sldNum" sz="quarter" idx="12"/>
          </p:nvPr>
        </p:nvSpPr>
        <p:spPr/>
        <p:txBody>
          <a:bodyPr/>
          <a:lstStyle>
            <a:lvl1pPr>
              <a:defRPr/>
            </a:lvl1pPr>
          </a:lstStyle>
          <a:p>
            <a:fld id="{5D9CC278-0FB8-4E8F-8FE8-A94F50585F2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7A1A27D-3F93-4A24-88C8-5F1E8D08D46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CC8AD53-95AE-4F0D-AD5C-E778AF4C18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50859331-3375-4FB7-A872-3756E3ECFF6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F9FC8D1-8A91-4F00-9481-F069697FA34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CC7DD70-BA8A-4217-9FB1-8609E11B0BD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0404534-3831-40A8-AC67-6E4A90DC5E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844CE7E-2256-4643-BCB2-1513F1D7D8D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endParaRPr lang="ru-RU"/>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ru-RU"/>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ru-RU"/>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endParaRPr lang="ru-RU"/>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ru-RU"/>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endParaRPr lang="ru-RU"/>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endParaRPr lang="ru-RU"/>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6569B-FCB3-49F6-9ADF-BCE50A197FF1}" type="slidenum">
              <a:rPr lang="en-US"/>
              <a:pPr/>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endParaRPr lang="ru-RU"/>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pic>
        <p:nvPicPr>
          <p:cNvPr id="1061" name="Picture 37" descr="water"/>
          <p:cNvPicPr>
            <a:picLocks noChangeAspect="1" noChangeArrowheads="1"/>
          </p:cNvPicPr>
          <p:nvPr/>
        </p:nvPicPr>
        <p:blipFill>
          <a:blip r:embed="rId19" cstate="print"/>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20" cstate="print"/>
          <a:srcRect/>
          <a:stretch>
            <a:fillRect/>
          </a:stretch>
        </p:blipFill>
        <p:spPr bwMode="gray">
          <a:xfrm rot="20740733" flipH="1">
            <a:off x="49213" y="5726113"/>
            <a:ext cx="1223962" cy="1371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slide" Target="slide17.xml"/><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228600" y="1970088"/>
            <a:ext cx="8229600" cy="1470025"/>
          </a:xfrm>
        </p:spPr>
        <p:txBody>
          <a:bodyPr/>
          <a:lstStyle/>
          <a:p>
            <a:pPr algn="ctr"/>
            <a:r>
              <a:rPr lang="ru-RU" dirty="0" smtClean="0"/>
              <a:t>Знаки для пешеходов и для водителей</a:t>
            </a:r>
            <a:endParaRPr lang="en-US" dirty="0"/>
          </a:p>
        </p:txBody>
      </p:sp>
      <p:sp>
        <p:nvSpPr>
          <p:cNvPr id="2051" name="Rectangle 3"/>
          <p:cNvSpPr>
            <a:spLocks noGrp="1" noChangeArrowheads="1"/>
          </p:cNvSpPr>
          <p:nvPr>
            <p:ph type="subTitle" idx="1"/>
          </p:nvPr>
        </p:nvSpPr>
        <p:spPr/>
        <p:txBody>
          <a:bodyPr/>
          <a:lstStyle/>
          <a:p>
            <a:r>
              <a:rPr lang="ru-RU" dirty="0" smtClean="0"/>
              <a:t>Учитель ОБЖ, </a:t>
            </a:r>
            <a:r>
              <a:rPr lang="ru-RU" dirty="0" err="1" smtClean="0"/>
              <a:t>Береснев</a:t>
            </a:r>
            <a:r>
              <a:rPr lang="ru-RU" dirty="0" smtClean="0"/>
              <a:t> Алексей Александрович</a:t>
            </a:r>
            <a:endParaRPr lang="en-US" dirty="0"/>
          </a:p>
        </p:txBody>
      </p:sp>
      <p:pic>
        <p:nvPicPr>
          <p:cNvPr id="6" name="Picture 2" descr="C:\Documents and Settings\DEMON\Рабочий стол\ПДД\01.png"/>
          <p:cNvPicPr>
            <a:picLocks noChangeAspect="1" noChangeArrowheads="1"/>
          </p:cNvPicPr>
          <p:nvPr/>
        </p:nvPicPr>
        <p:blipFill>
          <a:blip r:embed="rId2" cstate="print"/>
          <a:srcRect/>
          <a:stretch>
            <a:fillRect/>
          </a:stretch>
        </p:blipFill>
        <p:spPr bwMode="auto">
          <a:xfrm>
            <a:off x="6516216" y="2924944"/>
            <a:ext cx="2304256" cy="20284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5" descr="C:\Documents and Settings\DEMON\Рабочий стол\ПДД\331.png"/>
          <p:cNvPicPr>
            <a:picLocks noChangeAspect="1" noChangeArrowheads="1"/>
          </p:cNvPicPr>
          <p:nvPr/>
        </p:nvPicPr>
        <p:blipFill>
          <a:blip r:embed="rId3" cstate="print"/>
          <a:srcRect/>
          <a:stretch>
            <a:fillRect/>
          </a:stretch>
        </p:blipFill>
        <p:spPr bwMode="auto">
          <a:xfrm>
            <a:off x="0" y="0"/>
            <a:ext cx="1979712" cy="19797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ru-RU" dirty="0" smtClean="0"/>
              <a:t>Практическое задание</a:t>
            </a:r>
            <a:endParaRPr lang="en-US" dirty="0"/>
          </a:p>
        </p:txBody>
      </p:sp>
      <p:sp>
        <p:nvSpPr>
          <p:cNvPr id="5" name="Прямоугольник 4"/>
          <p:cNvSpPr/>
          <p:nvPr/>
        </p:nvSpPr>
        <p:spPr>
          <a:xfrm>
            <a:off x="0" y="1268760"/>
            <a:ext cx="9144000"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b="1" cap="all" dirty="0" smtClean="0">
                <a:ln w="0"/>
                <a:solidFill>
                  <a:srgbClr val="002060"/>
                </a:solidFill>
                <a:effectLst>
                  <a:reflection blurRad="12700" stA="50000" endPos="50000" dist="5000" dir="5400000" sy="-100000" rotWithShape="0"/>
                </a:effectLst>
              </a:rPr>
              <a:t>Информационные</a:t>
            </a:r>
            <a:endParaRPr lang="ru-RU" sz="4000" b="1" cap="all" dirty="0">
              <a:ln w="0"/>
              <a:solidFill>
                <a:srgbClr val="002060"/>
              </a:solidFill>
              <a:effectLst>
                <a:reflection blurRad="12700" stA="50000" endPos="50000" dist="5000" dir="5400000" sy="-100000" rotWithShape="0"/>
              </a:effectLst>
            </a:endParaRPr>
          </a:p>
        </p:txBody>
      </p:sp>
      <p:pic>
        <p:nvPicPr>
          <p:cNvPr id="4098" name="Picture 2"/>
          <p:cNvPicPr>
            <a:picLocks noChangeAspect="1" noChangeArrowheads="1"/>
          </p:cNvPicPr>
          <p:nvPr/>
        </p:nvPicPr>
        <p:blipFill>
          <a:blip r:embed="rId2" cstate="print"/>
          <a:srcRect/>
          <a:stretch>
            <a:fillRect/>
          </a:stretch>
        </p:blipFill>
        <p:spPr bwMode="auto">
          <a:xfrm>
            <a:off x="2123728" y="2214563"/>
            <a:ext cx="5116885" cy="4643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u_5"/>
          <p:cNvPicPr>
            <a:picLocks noChangeAspect="1" noChangeArrowheads="1"/>
          </p:cNvPicPr>
          <p:nvPr/>
        </p:nvPicPr>
        <p:blipFill>
          <a:blip r:embed="rId2" cstate="print"/>
          <a:srcRect/>
          <a:stretch>
            <a:fillRect/>
          </a:stretch>
        </p:blipFill>
        <p:spPr bwMode="auto">
          <a:xfrm>
            <a:off x="-1" y="0"/>
            <a:ext cx="97232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ru-RU" dirty="0" smtClean="0"/>
              <a:t>Практическое задание</a:t>
            </a:r>
            <a:endParaRPr lang="en-US" dirty="0"/>
          </a:p>
        </p:txBody>
      </p:sp>
      <p:pic>
        <p:nvPicPr>
          <p:cNvPr id="5122" name="Picture 2"/>
          <p:cNvPicPr>
            <a:picLocks noChangeAspect="1" noChangeArrowheads="1"/>
          </p:cNvPicPr>
          <p:nvPr/>
        </p:nvPicPr>
        <p:blipFill>
          <a:blip r:embed="rId2" cstate="print"/>
          <a:srcRect t="38333" r="65211"/>
          <a:stretch>
            <a:fillRect/>
          </a:stretch>
        </p:blipFill>
        <p:spPr bwMode="auto">
          <a:xfrm>
            <a:off x="3131840" y="1844824"/>
            <a:ext cx="2736304" cy="2664296"/>
          </a:xfrm>
          <a:prstGeom prst="rect">
            <a:avLst/>
          </a:prstGeom>
          <a:noFill/>
          <a:ln w="9525">
            <a:noFill/>
            <a:miter lim="800000"/>
            <a:headEnd/>
            <a:tailEnd/>
          </a:ln>
        </p:spPr>
      </p:pic>
      <p:sp>
        <p:nvSpPr>
          <p:cNvPr id="4" name="Прямоугольник 3"/>
          <p:cNvSpPr/>
          <p:nvPr/>
        </p:nvSpPr>
        <p:spPr>
          <a:xfrm>
            <a:off x="899592" y="5085184"/>
            <a:ext cx="7632848" cy="1384995"/>
          </a:xfrm>
          <a:prstGeom prst="rect">
            <a:avLst/>
          </a:prstGeom>
        </p:spPr>
        <p:txBody>
          <a:bodyPr wrap="square">
            <a:spAutoFit/>
          </a:bodyPr>
          <a:lstStyle/>
          <a:p>
            <a:r>
              <a:rPr lang="ru-RU" sz="2800" b="1" dirty="0" smtClean="0"/>
              <a:t>3.9 "Движение на велосипедах</a:t>
            </a:r>
          </a:p>
          <a:p>
            <a:r>
              <a:rPr lang="ru-RU" sz="2800" dirty="0" smtClean="0"/>
              <a:t>запрещено". Запрещается движение</a:t>
            </a:r>
          </a:p>
          <a:p>
            <a:r>
              <a:rPr lang="ru-RU" sz="2800" dirty="0" smtClean="0"/>
              <a:t>велосипедов и мопедов.</a:t>
            </a:r>
            <a:endParaRPr lang="ru-RU" sz="2800" dirty="0"/>
          </a:p>
        </p:txBody>
      </p:sp>
      <p:sp>
        <p:nvSpPr>
          <p:cNvPr id="5" name="Прямоугольник 4"/>
          <p:cNvSpPr/>
          <p:nvPr/>
        </p:nvSpPr>
        <p:spPr>
          <a:xfrm>
            <a:off x="1835696" y="1268760"/>
            <a:ext cx="6159311"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b="1" cap="all" dirty="0" smtClean="0">
                <a:ln w="0"/>
                <a:solidFill>
                  <a:schemeClr val="accent1">
                    <a:lumMod val="50000"/>
                  </a:schemeClr>
                </a:solidFill>
                <a:effectLst>
                  <a:reflection blurRad="12700" stA="50000" endPos="50000" dist="5000" dir="5400000" sy="-100000" rotWithShape="0"/>
                </a:effectLst>
              </a:rPr>
              <a:t>запрещающий</a:t>
            </a:r>
            <a:endParaRPr lang="ru-RU" sz="4000" b="1" cap="all" dirty="0">
              <a:ln w="0"/>
              <a:solidFill>
                <a:schemeClr val="accent1">
                  <a:lumMod val="50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ru-RU" dirty="0" smtClean="0"/>
              <a:t>Практическое задание</a:t>
            </a:r>
            <a:endParaRPr lang="en-US" dirty="0"/>
          </a:p>
        </p:txBody>
      </p:sp>
      <p:sp>
        <p:nvSpPr>
          <p:cNvPr id="5" name="Прямоугольник 4"/>
          <p:cNvSpPr/>
          <p:nvPr/>
        </p:nvSpPr>
        <p:spPr>
          <a:xfrm>
            <a:off x="1835696" y="1268760"/>
            <a:ext cx="6159311"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b="1" cap="all" dirty="0" smtClean="0">
                <a:ln w="0"/>
                <a:solidFill>
                  <a:srgbClr val="002060"/>
                </a:solidFill>
                <a:effectLst>
                  <a:reflection blurRad="12700" stA="50000" endPos="50000" dist="5000" dir="5400000" sy="-100000" rotWithShape="0"/>
                </a:effectLst>
              </a:rPr>
              <a:t>предписывающий</a:t>
            </a:r>
            <a:endParaRPr lang="ru-RU" sz="4000" b="1" cap="all" dirty="0">
              <a:ln w="0"/>
              <a:solidFill>
                <a:srgbClr val="002060"/>
              </a:solidFill>
              <a:effectLst>
                <a:reflection blurRad="12700" stA="50000" endPos="50000" dist="5000" dir="5400000" sy="-100000" rotWithShape="0"/>
              </a:effectLst>
            </a:endParaRPr>
          </a:p>
        </p:txBody>
      </p:sp>
      <p:sp>
        <p:nvSpPr>
          <p:cNvPr id="6" name="Прямоугольник 5"/>
          <p:cNvSpPr/>
          <p:nvPr/>
        </p:nvSpPr>
        <p:spPr>
          <a:xfrm>
            <a:off x="0" y="4581128"/>
            <a:ext cx="9144000" cy="2308324"/>
          </a:xfrm>
          <a:prstGeom prst="rect">
            <a:avLst/>
          </a:prstGeom>
        </p:spPr>
        <p:txBody>
          <a:bodyPr wrap="square">
            <a:spAutoFit/>
          </a:bodyPr>
          <a:lstStyle/>
          <a:p>
            <a:r>
              <a:rPr lang="ru-RU" sz="2400" b="1" dirty="0" smtClean="0"/>
              <a:t>4.4 "Велосипедная дорожка".</a:t>
            </a:r>
          </a:p>
          <a:p>
            <a:r>
              <a:rPr lang="ru-RU" sz="2400" dirty="0" smtClean="0"/>
              <a:t>Разрешается движение только на</a:t>
            </a:r>
          </a:p>
          <a:p>
            <a:r>
              <a:rPr lang="ru-RU" sz="2400" dirty="0" smtClean="0"/>
              <a:t>велосипедах и мопедах. По велосипедной</a:t>
            </a:r>
          </a:p>
          <a:p>
            <a:r>
              <a:rPr lang="ru-RU" sz="2400" dirty="0" smtClean="0"/>
              <a:t>дорожке могут двигаться также пешеходы</a:t>
            </a:r>
          </a:p>
          <a:p>
            <a:r>
              <a:rPr lang="ru-RU" sz="2400" dirty="0" smtClean="0"/>
              <a:t>(при отсутствии тротуара или пешеходной</a:t>
            </a:r>
          </a:p>
          <a:p>
            <a:r>
              <a:rPr lang="ru-RU" sz="2400" dirty="0" smtClean="0"/>
              <a:t>дорожки).</a:t>
            </a:r>
            <a:endParaRPr lang="ru-RU" sz="2400" dirty="0"/>
          </a:p>
        </p:txBody>
      </p:sp>
      <p:pic>
        <p:nvPicPr>
          <p:cNvPr id="6146" name="Picture 2"/>
          <p:cNvPicPr>
            <a:picLocks noChangeAspect="1" noChangeArrowheads="1"/>
          </p:cNvPicPr>
          <p:nvPr/>
        </p:nvPicPr>
        <p:blipFill>
          <a:blip r:embed="rId2" cstate="print"/>
          <a:srcRect/>
          <a:stretch>
            <a:fillRect/>
          </a:stretch>
        </p:blipFill>
        <p:spPr bwMode="auto">
          <a:xfrm>
            <a:off x="3347864" y="2204864"/>
            <a:ext cx="2484276" cy="2376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Documents and Settings\Гость\Рабочий стол\i.jpg"/>
          <p:cNvPicPr>
            <a:picLocks noGrp="1" noChangeAspect="1" noChangeArrowheads="1"/>
          </p:cNvPicPr>
          <p:nvPr>
            <p:ph/>
          </p:nvPr>
        </p:nvPicPr>
        <p:blipFill>
          <a:blip r:embed="rId2" cstate="print"/>
          <a:srcRect/>
          <a:stretch>
            <a:fillRect/>
          </a:stretch>
        </p:blipFill>
        <p:spPr>
          <a:xfrm>
            <a:off x="2267744" y="3501008"/>
            <a:ext cx="1785938" cy="2286000"/>
          </a:xfrm>
          <a:noFill/>
        </p:spPr>
      </p:pic>
      <p:pic>
        <p:nvPicPr>
          <p:cNvPr id="15363" name="Picture 4" descr="H:\Documents and Settings\Гость\Рабочий стол\2.jpg"/>
          <p:cNvPicPr>
            <a:picLocks noChangeAspect="1" noChangeArrowheads="1"/>
          </p:cNvPicPr>
          <p:nvPr/>
        </p:nvPicPr>
        <p:blipFill>
          <a:blip r:embed="rId3" cstate="print"/>
          <a:srcRect/>
          <a:stretch>
            <a:fillRect/>
          </a:stretch>
        </p:blipFill>
        <p:spPr bwMode="auto">
          <a:xfrm>
            <a:off x="3707904" y="980728"/>
            <a:ext cx="2000250" cy="2286000"/>
          </a:xfrm>
          <a:prstGeom prst="rect">
            <a:avLst/>
          </a:prstGeom>
          <a:noFill/>
          <a:ln w="9525">
            <a:noFill/>
            <a:miter lim="800000"/>
            <a:headEnd/>
            <a:tailEnd/>
          </a:ln>
        </p:spPr>
      </p:pic>
      <p:pic>
        <p:nvPicPr>
          <p:cNvPr id="15367" name="Picture 10" descr="H:\Documents and Settings\Гость\Рабочий стол\SELI5CAZXHRY6CAXEQ6UMCA52B0E8CACW79J4CA49FMKGCA0LLBO0CAUT54O1CAL2U901CADEARQSCA6PSPVLCA2FKPUWCA0ZTQW4CAA2MDZ9CAFSWXOTCA504DUPCALAU39PCARA2I7ECAWLB24MCAIHOJEM.jpg"/>
          <p:cNvPicPr>
            <a:picLocks noChangeAspect="1" noChangeArrowheads="1"/>
          </p:cNvPicPr>
          <p:nvPr/>
        </p:nvPicPr>
        <p:blipFill>
          <a:blip r:embed="rId4" cstate="print"/>
          <a:srcRect/>
          <a:stretch>
            <a:fillRect/>
          </a:stretch>
        </p:blipFill>
        <p:spPr bwMode="auto">
          <a:xfrm>
            <a:off x="1043608" y="980728"/>
            <a:ext cx="1785938" cy="2286000"/>
          </a:xfrm>
          <a:prstGeom prst="rect">
            <a:avLst/>
          </a:prstGeom>
          <a:noFill/>
          <a:ln w="9525">
            <a:noFill/>
            <a:miter lim="800000"/>
            <a:headEnd/>
            <a:tailEnd/>
          </a:ln>
        </p:spPr>
      </p:pic>
      <p:pic>
        <p:nvPicPr>
          <p:cNvPr id="15368" name="Picture 11" descr="H:\Documents and Settings\Гость\Рабочий стол\1AHVNCA5COHJRCA6871DYCAFRXMV3CAHEZ978CA5YDO05CADQ5AFBCAT31DO3CABM24ONCAD18PDZCAVTRND0CAU0Q9L4CAOGF6OKCAG3P00OCAST9DE8CA3J2GPRCAS89O38CA1QHJL5CA2S6SHRCAQ1B1UU.jpg"/>
          <p:cNvPicPr>
            <a:picLocks noChangeAspect="1" noChangeArrowheads="1"/>
          </p:cNvPicPr>
          <p:nvPr/>
        </p:nvPicPr>
        <p:blipFill>
          <a:blip r:embed="rId5" cstate="print"/>
          <a:srcRect/>
          <a:stretch>
            <a:fillRect/>
          </a:stretch>
        </p:blipFill>
        <p:spPr bwMode="auto">
          <a:xfrm>
            <a:off x="6228184" y="980728"/>
            <a:ext cx="2214563" cy="2214563"/>
          </a:xfrm>
          <a:prstGeom prst="rect">
            <a:avLst/>
          </a:prstGeom>
          <a:noFill/>
          <a:ln w="9525">
            <a:noFill/>
            <a:miter lim="800000"/>
            <a:headEnd/>
            <a:tailEnd/>
          </a:ln>
        </p:spPr>
      </p:pic>
      <p:pic>
        <p:nvPicPr>
          <p:cNvPr id="15369" name="Picture 12" descr="H:\Documents and Settings\Гость\Рабочий стол\0TKHECAQNH80MCAL222HQCA9ZN9SDCAGQXXS7CALDUWVECAKLF9K1CA1BCBKECAIYJ89JCATWHR68CA2N7FINCAX89LCQCAZK55ECCAXNOM94CACPGXU8CATW87IUCAH4C6H9CAS65R1HCAS9POH3CASWWX7S.jpg"/>
          <p:cNvPicPr>
            <a:picLocks noChangeAspect="1" noChangeArrowheads="1"/>
          </p:cNvPicPr>
          <p:nvPr/>
        </p:nvPicPr>
        <p:blipFill>
          <a:blip r:embed="rId6" cstate="print"/>
          <a:srcRect/>
          <a:stretch>
            <a:fillRect/>
          </a:stretch>
        </p:blipFill>
        <p:spPr bwMode="auto">
          <a:xfrm>
            <a:off x="5076056" y="3501008"/>
            <a:ext cx="2143125" cy="2428875"/>
          </a:xfrm>
          <a:prstGeom prst="rect">
            <a:avLst/>
          </a:prstGeom>
          <a:noFill/>
          <a:ln w="9525">
            <a:noFill/>
            <a:miter lim="800000"/>
            <a:headEnd/>
            <a:tailEnd/>
          </a:ln>
        </p:spPr>
      </p:pic>
      <p:sp>
        <p:nvSpPr>
          <p:cNvPr id="14" name="TextBox 13"/>
          <p:cNvSpPr txBox="1">
            <a:spLocks noChangeArrowheads="1"/>
          </p:cNvSpPr>
          <p:nvPr/>
        </p:nvSpPr>
        <p:spPr bwMode="auto">
          <a:xfrm>
            <a:off x="0" y="188640"/>
            <a:ext cx="9144000" cy="507831"/>
          </a:xfrm>
          <a:prstGeom prst="rect">
            <a:avLst/>
          </a:prstGeom>
          <a:noFill/>
          <a:ln w="9525">
            <a:noFill/>
            <a:miter lim="800000"/>
            <a:headEnd/>
            <a:tailEnd/>
          </a:ln>
        </p:spPr>
        <p:txBody>
          <a:bodyPr wrap="square">
            <a:spAutoFit/>
          </a:bodyPr>
          <a:lstStyle/>
          <a:p>
            <a:r>
              <a:rPr lang="ru-RU" sz="2700" b="1" dirty="0">
                <a:solidFill>
                  <a:srgbClr val="FF0000"/>
                </a:solidFill>
              </a:rPr>
              <a:t>ЗАДАНИЕ. Найди ошибки в поведении пешеходов…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ru-RU" dirty="0" smtClean="0"/>
              <a:t>Задание</a:t>
            </a:r>
            <a:endParaRPr lang="en-US" dirty="0"/>
          </a:p>
        </p:txBody>
      </p:sp>
      <p:grpSp>
        <p:nvGrpSpPr>
          <p:cNvPr id="4" name="Группа 31"/>
          <p:cNvGrpSpPr>
            <a:grpSpLocks/>
          </p:cNvGrpSpPr>
          <p:nvPr/>
        </p:nvGrpSpPr>
        <p:grpSpPr bwMode="auto">
          <a:xfrm>
            <a:off x="1763688" y="1268760"/>
            <a:ext cx="6192688" cy="5400600"/>
            <a:chOff x="3000364" y="4572008"/>
            <a:chExt cx="2643206" cy="1928826"/>
          </a:xfrm>
        </p:grpSpPr>
        <p:pic>
          <p:nvPicPr>
            <p:cNvPr id="6" name="Picture 16" descr="C:\Users\User\Desktop\ЦОР 2010Г\материал\3-2.png"/>
            <p:cNvPicPr>
              <a:picLocks noChangeAspect="1" noChangeArrowheads="1"/>
            </p:cNvPicPr>
            <p:nvPr/>
          </p:nvPicPr>
          <p:blipFill>
            <a:blip r:embed="rId2" cstate="print"/>
            <a:srcRect/>
            <a:stretch>
              <a:fillRect/>
            </a:stretch>
          </p:blipFill>
          <p:spPr bwMode="auto">
            <a:xfrm>
              <a:off x="3000364" y="4572008"/>
              <a:ext cx="2643206" cy="1928826"/>
            </a:xfrm>
            <a:prstGeom prst="rect">
              <a:avLst/>
            </a:prstGeom>
            <a:noFill/>
            <a:ln w="9525">
              <a:noFill/>
              <a:miter lim="800000"/>
              <a:headEnd/>
              <a:tailEnd/>
            </a:ln>
          </p:spPr>
        </p:pic>
        <p:pic>
          <p:nvPicPr>
            <p:cNvPr id="7" name="Picture 12" descr="C:\Users\User\Desktop\ЦОР 2010Г\4444.png"/>
            <p:cNvPicPr>
              <a:picLocks noChangeAspect="1" noChangeArrowheads="1"/>
            </p:cNvPicPr>
            <p:nvPr/>
          </p:nvPicPr>
          <p:blipFill>
            <a:blip r:embed="rId3" cstate="print"/>
            <a:srcRect/>
            <a:stretch>
              <a:fillRect/>
            </a:stretch>
          </p:blipFill>
          <p:spPr bwMode="auto">
            <a:xfrm>
              <a:off x="4199027" y="5086362"/>
              <a:ext cx="214314" cy="311940"/>
            </a:xfrm>
            <a:prstGeom prst="rect">
              <a:avLst/>
            </a:prstGeom>
            <a:noFill/>
            <a:ln w="9525">
              <a:noFill/>
              <a:miter lim="800000"/>
              <a:headEnd/>
              <a:tailEnd/>
            </a:ln>
          </p:spPr>
        </p:pic>
      </p:grpSp>
      <p:pic>
        <p:nvPicPr>
          <p:cNvPr id="8" name="Picture 2"/>
          <p:cNvPicPr>
            <a:picLocks noChangeAspect="1" noChangeArrowheads="1"/>
          </p:cNvPicPr>
          <p:nvPr/>
        </p:nvPicPr>
        <p:blipFill>
          <a:blip r:embed="rId4" cstate="print"/>
          <a:srcRect t="13748" r="66226" b="50585"/>
          <a:stretch>
            <a:fillRect/>
          </a:stretch>
        </p:blipFill>
        <p:spPr bwMode="auto">
          <a:xfrm>
            <a:off x="6084168" y="1844824"/>
            <a:ext cx="1427637" cy="1368152"/>
          </a:xfrm>
          <a:prstGeom prst="rect">
            <a:avLst/>
          </a:prstGeom>
          <a:noFill/>
          <a:ln w="9525">
            <a:noFill/>
            <a:miter lim="800000"/>
            <a:headEnd/>
            <a:tailEnd/>
          </a:ln>
        </p:spPr>
      </p:pic>
      <p:cxnSp>
        <p:nvCxnSpPr>
          <p:cNvPr id="10" name="Прямая со стрелкой 9"/>
          <p:cNvCxnSpPr/>
          <p:nvPr/>
        </p:nvCxnSpPr>
        <p:spPr bwMode="auto">
          <a:xfrm flipH="1">
            <a:off x="5076056" y="2528900"/>
            <a:ext cx="936104" cy="61206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Задание</a:t>
            </a:r>
            <a:endParaRPr lang="ru-RU" dirty="0"/>
          </a:p>
        </p:txBody>
      </p:sp>
      <p:grpSp>
        <p:nvGrpSpPr>
          <p:cNvPr id="8" name="Группа 33"/>
          <p:cNvGrpSpPr>
            <a:grpSpLocks/>
          </p:cNvGrpSpPr>
          <p:nvPr/>
        </p:nvGrpSpPr>
        <p:grpSpPr bwMode="auto">
          <a:xfrm>
            <a:off x="179512" y="1340768"/>
            <a:ext cx="8964488" cy="5517232"/>
            <a:chOff x="142844" y="2357430"/>
            <a:chExt cx="2643206" cy="1928826"/>
          </a:xfrm>
        </p:grpSpPr>
        <p:pic>
          <p:nvPicPr>
            <p:cNvPr id="9" name="Picture 15" descr="C:\Users\User\Desktop\ЦОР 2010Г\материал\3-4.png"/>
            <p:cNvPicPr>
              <a:picLocks noChangeAspect="1" noChangeArrowheads="1"/>
            </p:cNvPicPr>
            <p:nvPr/>
          </p:nvPicPr>
          <p:blipFill>
            <a:blip r:embed="rId2" cstate="print"/>
            <a:srcRect/>
            <a:stretch>
              <a:fillRect/>
            </a:stretch>
          </p:blipFill>
          <p:spPr bwMode="auto">
            <a:xfrm>
              <a:off x="142844" y="2357430"/>
              <a:ext cx="2643206" cy="1928826"/>
            </a:xfrm>
            <a:prstGeom prst="rect">
              <a:avLst/>
            </a:prstGeom>
            <a:noFill/>
            <a:ln w="9525">
              <a:noFill/>
              <a:miter lim="800000"/>
              <a:headEnd/>
              <a:tailEnd/>
            </a:ln>
          </p:spPr>
        </p:pic>
        <p:pic>
          <p:nvPicPr>
            <p:cNvPr id="10" name="Picture 12" descr="C:\Users\User\Desktop\ЦОР 2010Г\4444.png"/>
            <p:cNvPicPr>
              <a:picLocks noChangeAspect="1" noChangeArrowheads="1"/>
            </p:cNvPicPr>
            <p:nvPr/>
          </p:nvPicPr>
          <p:blipFill>
            <a:blip r:embed="rId3" cstate="print"/>
            <a:srcRect/>
            <a:stretch>
              <a:fillRect/>
            </a:stretch>
          </p:blipFill>
          <p:spPr bwMode="auto">
            <a:xfrm>
              <a:off x="2357422" y="3071810"/>
              <a:ext cx="214314" cy="311940"/>
            </a:xfrm>
            <a:prstGeom prst="rect">
              <a:avLst/>
            </a:prstGeom>
            <a:noFill/>
            <a:ln w="9525">
              <a:noFill/>
              <a:miter lim="800000"/>
              <a:headEnd/>
              <a:tailEnd/>
            </a:ln>
          </p:spPr>
        </p:pic>
      </p:grpSp>
      <p:grpSp>
        <p:nvGrpSpPr>
          <p:cNvPr id="11" name="Группа 24"/>
          <p:cNvGrpSpPr>
            <a:grpSpLocks/>
          </p:cNvGrpSpPr>
          <p:nvPr/>
        </p:nvGrpSpPr>
        <p:grpSpPr bwMode="auto">
          <a:xfrm>
            <a:off x="683568" y="1628800"/>
            <a:ext cx="2304256" cy="2160240"/>
            <a:chOff x="3643306" y="4214818"/>
            <a:chExt cx="1571636" cy="1571636"/>
          </a:xfrm>
        </p:grpSpPr>
        <p:sp>
          <p:nvSpPr>
            <p:cNvPr id="12" name="Овал 11"/>
            <p:cNvSpPr/>
            <p:nvPr/>
          </p:nvSpPr>
          <p:spPr>
            <a:xfrm>
              <a:off x="3716331" y="4284668"/>
              <a:ext cx="1428761" cy="14287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3" name="Picture 7" descr="C:\Users\User\Desktop\ЦОР 2010Г\материал\predpisivaychie_011_big.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43306" y="4214818"/>
              <a:ext cx="1571636" cy="157163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Задание</a:t>
            </a:r>
            <a:endParaRPr lang="ru-RU" dirty="0"/>
          </a:p>
        </p:txBody>
      </p:sp>
      <p:grpSp>
        <p:nvGrpSpPr>
          <p:cNvPr id="11" name="Группа 32"/>
          <p:cNvGrpSpPr>
            <a:grpSpLocks/>
          </p:cNvGrpSpPr>
          <p:nvPr/>
        </p:nvGrpSpPr>
        <p:grpSpPr bwMode="auto">
          <a:xfrm>
            <a:off x="539552" y="1268760"/>
            <a:ext cx="8280920" cy="5589240"/>
            <a:chOff x="214283" y="4572008"/>
            <a:chExt cx="2643205" cy="1928826"/>
          </a:xfrm>
        </p:grpSpPr>
        <p:pic>
          <p:nvPicPr>
            <p:cNvPr id="14" name="Picture 20" descr="C:\Users\User\Desktop\ЦОР 2010Г\материал\30.png"/>
            <p:cNvPicPr>
              <a:picLocks noChangeAspect="1" noChangeArrowheads="1"/>
            </p:cNvPicPr>
            <p:nvPr/>
          </p:nvPicPr>
          <p:blipFill>
            <a:blip r:embed="rId2" cstate="print"/>
            <a:srcRect/>
            <a:stretch>
              <a:fillRect/>
            </a:stretch>
          </p:blipFill>
          <p:spPr bwMode="auto">
            <a:xfrm>
              <a:off x="214283" y="4572008"/>
              <a:ext cx="2643205" cy="1928826"/>
            </a:xfrm>
            <a:prstGeom prst="rect">
              <a:avLst/>
            </a:prstGeom>
            <a:noFill/>
            <a:ln w="9525">
              <a:noFill/>
              <a:miter lim="800000"/>
              <a:headEnd/>
              <a:tailEnd/>
            </a:ln>
          </p:spPr>
        </p:pic>
        <p:pic>
          <p:nvPicPr>
            <p:cNvPr id="15" name="Picture 12" descr="C:\Users\User\Desktop\ЦОР 2010Г\4444.png"/>
            <p:cNvPicPr>
              <a:picLocks noChangeAspect="1" noChangeArrowheads="1"/>
            </p:cNvPicPr>
            <p:nvPr/>
          </p:nvPicPr>
          <p:blipFill>
            <a:blip r:embed="rId3" cstate="print"/>
            <a:srcRect/>
            <a:stretch>
              <a:fillRect/>
            </a:stretch>
          </p:blipFill>
          <p:spPr bwMode="auto">
            <a:xfrm>
              <a:off x="1785918" y="4929198"/>
              <a:ext cx="214314" cy="311940"/>
            </a:xfrm>
            <a:prstGeom prst="rect">
              <a:avLst/>
            </a:prstGeom>
            <a:noFill/>
            <a:ln w="9525">
              <a:noFill/>
              <a:miter lim="800000"/>
              <a:headEnd/>
              <a:tailEnd/>
            </a:ln>
          </p:spPr>
        </p:pic>
      </p:grpSp>
      <p:grpSp>
        <p:nvGrpSpPr>
          <p:cNvPr id="16" name="Группа 21"/>
          <p:cNvGrpSpPr>
            <a:grpSpLocks/>
          </p:cNvGrpSpPr>
          <p:nvPr/>
        </p:nvGrpSpPr>
        <p:grpSpPr bwMode="auto">
          <a:xfrm>
            <a:off x="899592" y="1484784"/>
            <a:ext cx="2232248" cy="2016224"/>
            <a:chOff x="3214678" y="4071942"/>
            <a:chExt cx="2857500" cy="2533650"/>
          </a:xfrm>
        </p:grpSpPr>
        <p:sp>
          <p:nvSpPr>
            <p:cNvPr id="17" name="Равнобедренный треугольник 16"/>
            <p:cNvSpPr/>
            <p:nvPr/>
          </p:nvSpPr>
          <p:spPr>
            <a:xfrm>
              <a:off x="3429601" y="4145593"/>
              <a:ext cx="2427654" cy="2283233"/>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8" name="Picture 16" descr="C:\Users\User\Desktop\ЦОР 2010Г\материал\preduprejdaychie_031_big.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14678" y="4071942"/>
              <a:ext cx="2857500" cy="253365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0"/>
            <a:ext cx="6129528" cy="5071455"/>
          </a:xfrm>
          <a:prstGeom prst="rect">
            <a:avLst/>
          </a:prstGeom>
          <a:noFill/>
          <a:ln w="9525">
            <a:noFill/>
            <a:miter lim="800000"/>
            <a:headEnd/>
            <a:tailEnd/>
          </a:ln>
        </p:spPr>
      </p:pic>
      <p:sp>
        <p:nvSpPr>
          <p:cNvPr id="7" name="WordArt 9"/>
          <p:cNvSpPr>
            <a:spLocks noChangeArrowheads="1" noChangeShapeType="1" noTextEdit="1"/>
          </p:cNvSpPr>
          <p:nvPr/>
        </p:nvSpPr>
        <p:spPr bwMode="auto">
          <a:xfrm>
            <a:off x="467544" y="5157192"/>
            <a:ext cx="8424936" cy="1368152"/>
          </a:xfrm>
          <a:prstGeom prst="rect">
            <a:avLst/>
          </a:prstGeom>
        </p:spPr>
        <p:txBody>
          <a:bodyPr wrap="none" fromWordArt="1">
            <a:prstTxWarp prst="textPlain">
              <a:avLst>
                <a:gd name="adj" fmla="val 50000"/>
              </a:avLst>
            </a:prstTxWarp>
          </a:bodyPr>
          <a:lstStyle/>
          <a:p>
            <a:pPr algn="ctr"/>
            <a:r>
              <a:rPr lang="ru-RU"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Спасибо за внимание</a:t>
            </a:r>
            <a:r>
              <a:rPr lang="ru-RU"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sym typeface="Wingdings" pitchFamily="2" charset="2"/>
              </a:rPr>
              <a:t></a:t>
            </a:r>
            <a:endParaRPr lang="ru-RU"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229600" cy="927100"/>
          </a:xfrm>
        </p:spPr>
        <p:txBody>
          <a:bodyPr/>
          <a:lstStyle/>
          <a:p>
            <a:pPr algn="ctr"/>
            <a:r>
              <a:rPr lang="ru-RU" dirty="0" smtClean="0"/>
              <a:t>Для чего нужны дорожные знаки?</a:t>
            </a:r>
            <a:endParaRPr lang="ru-RU" dirty="0"/>
          </a:p>
        </p:txBody>
      </p:sp>
      <p:sp>
        <p:nvSpPr>
          <p:cNvPr id="4" name="Прямоугольник 3"/>
          <p:cNvSpPr/>
          <p:nvPr/>
        </p:nvSpPr>
        <p:spPr>
          <a:xfrm>
            <a:off x="179512" y="1484784"/>
            <a:ext cx="8964488" cy="4524315"/>
          </a:xfrm>
          <a:prstGeom prst="rect">
            <a:avLst/>
          </a:prstGeom>
        </p:spPr>
        <p:txBody>
          <a:bodyPr wrap="square">
            <a:spAutoFit/>
          </a:bodyPr>
          <a:lstStyle/>
          <a:p>
            <a:r>
              <a:rPr lang="ru-RU" sz="3600" dirty="0">
                <a:latin typeface="Tahoma" pitchFamily="34" charset="0"/>
                <a:ea typeface="Tahoma" pitchFamily="34" charset="0"/>
                <a:cs typeface="Tahoma" pitchFamily="34" charset="0"/>
              </a:rPr>
              <a:t>Дорожные знаки выполняют ту же службу, что и светофоры, линии разметки улиц и дорог. Они регулируют движение потоков машин и людей, облегчают работу водителей, помогают пешеходам правильно ориентировать  в сложной обстановке дорожного движения.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229600" cy="927100"/>
          </a:xfrm>
        </p:spPr>
        <p:txBody>
          <a:bodyPr/>
          <a:lstStyle/>
          <a:p>
            <a:pPr algn="ctr"/>
            <a:r>
              <a:rPr lang="ru-RU" dirty="0" smtClean="0"/>
              <a:t>Где и как устанавливаются дорожные знаки?</a:t>
            </a:r>
            <a:endParaRPr lang="ru-RU" dirty="0"/>
          </a:p>
        </p:txBody>
      </p:sp>
      <p:sp>
        <p:nvSpPr>
          <p:cNvPr id="4" name="Прямоугольник 3"/>
          <p:cNvSpPr/>
          <p:nvPr/>
        </p:nvSpPr>
        <p:spPr>
          <a:xfrm>
            <a:off x="179512" y="1484784"/>
            <a:ext cx="8964488" cy="3970318"/>
          </a:xfrm>
          <a:prstGeom prst="rect">
            <a:avLst/>
          </a:prstGeom>
        </p:spPr>
        <p:txBody>
          <a:bodyPr wrap="square">
            <a:spAutoFit/>
          </a:bodyPr>
          <a:lstStyle/>
          <a:p>
            <a:r>
              <a:rPr lang="ru-RU" sz="3600" dirty="0"/>
              <a:t>Знаки расположены вдоль всего дорожного пути так, что всегда оказываются справа от шофера, чтобы он мог их видеть не поворачивая головы. Знаки закреплены на специальных стойках, на столбах или подвешены над проезжей частью.</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1" descr="C:\Users\User\Desktop\ЦОР 2010Г\мен.png"/>
          <p:cNvPicPr>
            <a:picLocks noChangeAspect="1" noChangeArrowheads="1"/>
          </p:cNvPicPr>
          <p:nvPr/>
        </p:nvPicPr>
        <p:blipFill>
          <a:blip r:embed="rId2" cstate="print"/>
          <a:srcRect/>
          <a:stretch>
            <a:fillRect/>
          </a:stretch>
        </p:blipFill>
        <p:spPr bwMode="auto">
          <a:xfrm>
            <a:off x="0" y="-243408"/>
            <a:ext cx="2071688" cy="2765425"/>
          </a:xfrm>
          <a:prstGeom prst="rect">
            <a:avLst/>
          </a:prstGeom>
          <a:noFill/>
          <a:ln w="9525">
            <a:noFill/>
            <a:miter lim="800000"/>
            <a:headEnd/>
            <a:tailEnd/>
          </a:ln>
        </p:spPr>
      </p:pic>
      <p:pic>
        <p:nvPicPr>
          <p:cNvPr id="27" name="Picture 17" descr="F:\ОФОРМИТЕЛЬСКАЯ\значки\sawaw.png"/>
          <p:cNvPicPr>
            <a:picLocks noChangeAspect="1" noChangeArrowheads="1"/>
          </p:cNvPicPr>
          <p:nvPr/>
        </p:nvPicPr>
        <p:blipFill>
          <a:blip r:embed="rId3" cstate="print"/>
          <a:srcRect/>
          <a:stretch>
            <a:fillRect/>
          </a:stretch>
        </p:blipFill>
        <p:spPr bwMode="auto">
          <a:xfrm>
            <a:off x="1571625" y="0"/>
            <a:ext cx="6072188" cy="1785938"/>
          </a:xfrm>
          <a:prstGeom prst="rect">
            <a:avLst/>
          </a:prstGeom>
          <a:noFill/>
          <a:ln w="9525">
            <a:noFill/>
            <a:miter lim="800000"/>
            <a:headEnd/>
            <a:tailEnd/>
          </a:ln>
        </p:spPr>
      </p:pic>
      <p:sp>
        <p:nvSpPr>
          <p:cNvPr id="28" name="Прямоугольник 27"/>
          <p:cNvSpPr/>
          <p:nvPr/>
        </p:nvSpPr>
        <p:spPr>
          <a:xfrm>
            <a:off x="2500313" y="214313"/>
            <a:ext cx="4572000"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kern="10" dirty="0">
                <a:ln w="9525">
                  <a:noFill/>
                  <a:round/>
                  <a:headEnd/>
                  <a:tailEnd/>
                </a:ln>
                <a:solidFill>
                  <a:srgbClr val="FF0000"/>
                </a:solidFill>
                <a:latin typeface="Book Antiqua" pitchFamily="18" charset="0"/>
                <a:cs typeface="Arial"/>
              </a:rPr>
              <a:t>ДОРОЖНЫЙ ЗНАК -</a:t>
            </a:r>
          </a:p>
          <a:p>
            <a:pPr algn="just">
              <a:defRPr/>
            </a:pPr>
            <a:r>
              <a:rPr lang="ru-RU" sz="1400" kern="10" dirty="0">
                <a:ln w="9525">
                  <a:noFill/>
                  <a:round/>
                  <a:headEnd/>
                  <a:tailEnd/>
                </a:ln>
                <a:solidFill>
                  <a:schemeClr val="tx1"/>
                </a:solidFill>
                <a:latin typeface="Book Antiqua" pitchFamily="18" charset="0"/>
                <a:cs typeface="Arial"/>
              </a:rPr>
              <a:t>табличка со схематическим рисунком, </a:t>
            </a:r>
          </a:p>
          <a:p>
            <a:pPr algn="just">
              <a:defRPr/>
            </a:pPr>
            <a:r>
              <a:rPr lang="ru-RU" sz="1400" dirty="0">
                <a:solidFill>
                  <a:schemeClr val="tx1"/>
                </a:solidFill>
                <a:latin typeface="Book Antiqua" pitchFamily="18" charset="0"/>
              </a:rPr>
              <a:t>устанавливаемый у дороги для сообщения определённой информации участникам дорожного     движения.</a:t>
            </a:r>
            <a:endParaRPr lang="ru-RU" sz="1400" kern="10" dirty="0">
              <a:solidFill>
                <a:schemeClr val="tx1"/>
              </a:solidFill>
              <a:latin typeface="Book Antiqua" pitchFamily="18" charset="0"/>
              <a:cs typeface="Arial"/>
            </a:endParaRPr>
          </a:p>
        </p:txBody>
      </p:sp>
      <p:pic>
        <p:nvPicPr>
          <p:cNvPr id="30" name="Picture 12" descr="C:\Users\User\Desktop\ЦОР 2010Г\11.png">
            <a:hlinkClick r:id="" action="ppaction://noaction"/>
          </p:cNvPr>
          <p:cNvPicPr>
            <a:picLocks noChangeAspect="1" noChangeArrowheads="1"/>
          </p:cNvPicPr>
          <p:nvPr/>
        </p:nvPicPr>
        <p:blipFill>
          <a:blip r:embed="rId4" cstate="print"/>
          <a:srcRect/>
          <a:stretch>
            <a:fillRect/>
          </a:stretch>
        </p:blipFill>
        <p:spPr bwMode="auto">
          <a:xfrm>
            <a:off x="5072063" y="2000250"/>
            <a:ext cx="4071937" cy="687388"/>
          </a:xfrm>
          <a:prstGeom prst="rect">
            <a:avLst/>
          </a:prstGeom>
          <a:noFill/>
          <a:ln w="9525">
            <a:noFill/>
            <a:miter lim="800000"/>
            <a:headEnd/>
            <a:tailEnd/>
          </a:ln>
        </p:spPr>
      </p:pic>
      <p:pic>
        <p:nvPicPr>
          <p:cNvPr id="31" name="Picture 13" descr="C:\Users\User\Desktop\ЦОР 2010Г\22.png">
            <a:hlinkClick r:id="" action="ppaction://noaction"/>
          </p:cNvPr>
          <p:cNvPicPr>
            <a:picLocks noChangeAspect="1" noChangeArrowheads="1"/>
          </p:cNvPicPr>
          <p:nvPr/>
        </p:nvPicPr>
        <p:blipFill>
          <a:blip r:embed="rId5" cstate="print"/>
          <a:srcRect/>
          <a:stretch>
            <a:fillRect/>
          </a:stretch>
        </p:blipFill>
        <p:spPr bwMode="auto">
          <a:xfrm>
            <a:off x="5357813" y="3071813"/>
            <a:ext cx="3983037" cy="711200"/>
          </a:xfrm>
          <a:prstGeom prst="rect">
            <a:avLst/>
          </a:prstGeom>
          <a:noFill/>
          <a:ln w="9525">
            <a:noFill/>
            <a:miter lim="800000"/>
            <a:headEnd/>
            <a:tailEnd/>
          </a:ln>
        </p:spPr>
      </p:pic>
      <p:pic>
        <p:nvPicPr>
          <p:cNvPr id="32" name="Picture 10" descr="C:\Users\User\Desktop\ЦОР 2010Г\111.png">
            <a:hlinkClick r:id="" action="ppaction://noaction"/>
          </p:cNvPr>
          <p:cNvPicPr>
            <a:picLocks noChangeAspect="1" noChangeArrowheads="1"/>
          </p:cNvPicPr>
          <p:nvPr/>
        </p:nvPicPr>
        <p:blipFill>
          <a:blip r:embed="rId6" cstate="print"/>
          <a:srcRect/>
          <a:stretch>
            <a:fillRect/>
          </a:stretch>
        </p:blipFill>
        <p:spPr bwMode="auto">
          <a:xfrm>
            <a:off x="5357813" y="4714875"/>
            <a:ext cx="2714625" cy="738188"/>
          </a:xfrm>
          <a:prstGeom prst="rect">
            <a:avLst/>
          </a:prstGeom>
          <a:noFill/>
          <a:ln w="9525">
            <a:noFill/>
            <a:miter lim="800000"/>
            <a:headEnd/>
            <a:tailEnd/>
          </a:ln>
        </p:spPr>
      </p:pic>
      <p:pic>
        <p:nvPicPr>
          <p:cNvPr id="33" name="Picture 11" descr="C:\Users\User\Desktop\ЦОР 2010Г\222.png">
            <a:hlinkClick r:id="" action="ppaction://noaction"/>
          </p:cNvPr>
          <p:cNvPicPr>
            <a:picLocks noChangeAspect="1" noChangeArrowheads="1"/>
          </p:cNvPicPr>
          <p:nvPr/>
        </p:nvPicPr>
        <p:blipFill>
          <a:blip r:embed="rId7" cstate="print"/>
          <a:srcRect/>
          <a:stretch>
            <a:fillRect/>
          </a:stretch>
        </p:blipFill>
        <p:spPr bwMode="auto">
          <a:xfrm>
            <a:off x="714375" y="3500438"/>
            <a:ext cx="3500438" cy="628650"/>
          </a:xfrm>
          <a:prstGeom prst="rect">
            <a:avLst/>
          </a:prstGeom>
          <a:noFill/>
          <a:ln w="9525">
            <a:noFill/>
            <a:miter lim="800000"/>
            <a:headEnd/>
            <a:tailEnd/>
          </a:ln>
        </p:spPr>
      </p:pic>
      <p:pic>
        <p:nvPicPr>
          <p:cNvPr id="34" name="Picture 12" descr="C:\Users\User\Desktop\ЦОР 2010Г\333.png">
            <a:hlinkClick r:id="" action="ppaction://noaction"/>
          </p:cNvPr>
          <p:cNvPicPr>
            <a:picLocks noChangeAspect="1" noChangeArrowheads="1"/>
          </p:cNvPicPr>
          <p:nvPr/>
        </p:nvPicPr>
        <p:blipFill>
          <a:blip r:embed="rId8" cstate="print"/>
          <a:srcRect/>
          <a:stretch>
            <a:fillRect/>
          </a:stretch>
        </p:blipFill>
        <p:spPr bwMode="auto">
          <a:xfrm>
            <a:off x="1357313" y="2500313"/>
            <a:ext cx="3429000" cy="617537"/>
          </a:xfrm>
          <a:prstGeom prst="rect">
            <a:avLst/>
          </a:prstGeom>
          <a:noFill/>
          <a:ln w="9525">
            <a:noFill/>
            <a:miter lim="800000"/>
            <a:headEnd/>
            <a:tailEnd/>
          </a:ln>
        </p:spPr>
      </p:pic>
      <p:pic>
        <p:nvPicPr>
          <p:cNvPr id="35" name="Picture 13" descr="C:\Users\User\Desktop\ЦОР 2010Г\555.png">
            <a:hlinkClick r:id="" action="ppaction://noaction"/>
          </p:cNvPr>
          <p:cNvPicPr>
            <a:picLocks noChangeAspect="1" noChangeArrowheads="1"/>
          </p:cNvPicPr>
          <p:nvPr/>
        </p:nvPicPr>
        <p:blipFill>
          <a:blip r:embed="rId9" cstate="print"/>
          <a:srcRect/>
          <a:stretch>
            <a:fillRect/>
          </a:stretch>
        </p:blipFill>
        <p:spPr bwMode="auto">
          <a:xfrm>
            <a:off x="4357688" y="4000500"/>
            <a:ext cx="4286250" cy="552450"/>
          </a:xfrm>
          <a:prstGeom prst="rect">
            <a:avLst/>
          </a:prstGeom>
          <a:noFill/>
          <a:ln w="9525">
            <a:noFill/>
            <a:miter lim="800000"/>
            <a:headEnd/>
            <a:tailEnd/>
          </a:ln>
        </p:spPr>
      </p:pic>
      <p:pic>
        <p:nvPicPr>
          <p:cNvPr id="36" name="Picture 14" descr="C:\Users\User\Desktop\ЦОР 2010Г\666.png">
            <a:hlinkClick r:id="" action="ppaction://noaction"/>
          </p:cNvPr>
          <p:cNvPicPr>
            <a:picLocks noChangeAspect="1" noChangeArrowheads="1"/>
          </p:cNvPicPr>
          <p:nvPr/>
        </p:nvPicPr>
        <p:blipFill>
          <a:blip r:embed="rId10" cstate="print"/>
          <a:srcRect/>
          <a:stretch>
            <a:fillRect/>
          </a:stretch>
        </p:blipFill>
        <p:spPr bwMode="auto">
          <a:xfrm>
            <a:off x="0" y="4643438"/>
            <a:ext cx="3857625" cy="542925"/>
          </a:xfrm>
          <a:prstGeom prst="rect">
            <a:avLst/>
          </a:prstGeom>
          <a:noFill/>
          <a:ln w="9525">
            <a:noFill/>
            <a:miter lim="800000"/>
            <a:headEnd/>
            <a:tailEnd/>
          </a:ln>
        </p:spPr>
      </p:pic>
      <p:pic>
        <p:nvPicPr>
          <p:cNvPr id="37" name="Picture 15" descr="C:\Users\User\Desktop\ЦОР 2010Г\777.png">
            <a:hlinkClick r:id="rId11" action="ppaction://hlinksldjump"/>
          </p:cNvPr>
          <p:cNvPicPr>
            <a:picLocks noChangeAspect="1" noChangeArrowheads="1"/>
          </p:cNvPicPr>
          <p:nvPr/>
        </p:nvPicPr>
        <p:blipFill>
          <a:blip r:embed="rId12" cstate="print"/>
          <a:srcRect/>
          <a:stretch>
            <a:fillRect/>
          </a:stretch>
        </p:blipFill>
        <p:spPr bwMode="auto">
          <a:xfrm>
            <a:off x="1928813" y="5786438"/>
            <a:ext cx="5857875" cy="712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par>
                                <p:cTn id="11" presetID="10" presetClass="entr" presetSubtype="0" fill="hold" nodeType="withEffect">
                                  <p:stCondLst>
                                    <p:cond delay="120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2000"/>
                                        <p:tgtEl>
                                          <p:spTgt spid="30"/>
                                        </p:tgtEl>
                                      </p:cBhvr>
                                    </p:animEffect>
                                  </p:childTnLst>
                                </p:cTn>
                              </p:par>
                              <p:par>
                                <p:cTn id="14" presetID="10" presetClass="entr" presetSubtype="0" fill="hold" nodeType="withEffect">
                                  <p:stCondLst>
                                    <p:cond delay="140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par>
                                <p:cTn id="17" presetID="10" presetClass="entr" presetSubtype="0" fill="hold" nodeType="withEffect">
                                  <p:stCondLst>
                                    <p:cond delay="16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childTnLst>
                                </p:cTn>
                              </p:par>
                              <p:par>
                                <p:cTn id="20" presetID="10" presetClass="entr" presetSubtype="0" fill="hold" nodeType="withEffect">
                                  <p:stCondLst>
                                    <p:cond delay="180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000"/>
                                        <p:tgtEl>
                                          <p:spTgt spid="32"/>
                                        </p:tgtEl>
                                      </p:cBhvr>
                                    </p:animEffect>
                                  </p:childTnLst>
                                </p:cTn>
                              </p:par>
                              <p:par>
                                <p:cTn id="23" presetID="10" presetClass="entr" presetSubtype="0" fill="hold" nodeType="withEffect">
                                  <p:stCondLst>
                                    <p:cond delay="2000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000"/>
                                        <p:tgtEl>
                                          <p:spTgt spid="37"/>
                                        </p:tgtEl>
                                      </p:cBhvr>
                                    </p:animEffect>
                                  </p:childTnLst>
                                </p:cTn>
                              </p:par>
                              <p:par>
                                <p:cTn id="26" presetID="10" presetClass="entr" presetSubtype="0" fill="hold" nodeType="withEffect">
                                  <p:stCondLst>
                                    <p:cond delay="220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childTnLst>
                                </p:cTn>
                              </p:par>
                              <p:par>
                                <p:cTn id="29" presetID="10" presetClass="entr" presetSubtype="0" fill="hold" nodeType="withEffect">
                                  <p:stCondLst>
                                    <p:cond delay="240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000"/>
                                        <p:tgtEl>
                                          <p:spTgt spid="33"/>
                                        </p:tgtEl>
                                      </p:cBhvr>
                                    </p:animEffect>
                                  </p:childTnLst>
                                </p:cTn>
                              </p:par>
                              <p:par>
                                <p:cTn id="32" presetID="10" presetClass="entr" presetSubtype="0" fill="hold" nodeType="withEffect">
                                  <p:stCondLst>
                                    <p:cond delay="260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ru-RU" dirty="0" smtClean="0"/>
              <a:t>Практическое задание</a:t>
            </a:r>
            <a:endParaRPr lang="en-US" dirty="0"/>
          </a:p>
        </p:txBody>
      </p:sp>
      <p:sp>
        <p:nvSpPr>
          <p:cNvPr id="58371" name="Rectangle 3"/>
          <p:cNvSpPr>
            <a:spLocks noGrp="1" noChangeArrowheads="1"/>
          </p:cNvSpPr>
          <p:nvPr>
            <p:ph type="body" sz="half" idx="1"/>
          </p:nvPr>
        </p:nvSpPr>
        <p:spPr>
          <a:xfrm>
            <a:off x="0" y="1052736"/>
            <a:ext cx="8784976" cy="864095"/>
          </a:xfrm>
        </p:spPr>
        <p:txBody>
          <a:bodyPr/>
          <a:lstStyle/>
          <a:p>
            <a:pPr algn="ctr"/>
            <a:r>
              <a:rPr lang="ru-RU" sz="2800" dirty="0">
                <a:solidFill>
                  <a:schemeClr val="tx1"/>
                </a:solidFill>
                <a:latin typeface="+mn-lt"/>
                <a:ea typeface="+mn-ea"/>
                <a:cs typeface="+mn-cs"/>
              </a:rPr>
              <a:t>Зарисовать в тетради </a:t>
            </a:r>
            <a:r>
              <a:rPr lang="ru-RU" sz="2800" dirty="0" smtClean="0">
                <a:solidFill>
                  <a:schemeClr val="tx1"/>
                </a:solidFill>
                <a:latin typeface="+mn-lt"/>
                <a:ea typeface="+mn-ea"/>
                <a:cs typeface="+mn-cs"/>
              </a:rPr>
              <a:t>знаки. Подписать, к какой группе они относятся и кому они нужны: пешеходу или водителю?</a:t>
            </a:r>
            <a:endParaRPr lang="ru-RU" sz="2800" dirty="0">
              <a:solidFill>
                <a:schemeClr val="tx1"/>
              </a:solidFill>
              <a:latin typeface="+mn-lt"/>
              <a:ea typeface="+mn-ea"/>
              <a:cs typeface="+mn-cs"/>
            </a:endParaRPr>
          </a:p>
        </p:txBody>
      </p:sp>
      <p:sp>
        <p:nvSpPr>
          <p:cNvPr id="11" name="Прямоугольник 10"/>
          <p:cNvSpPr/>
          <p:nvPr/>
        </p:nvSpPr>
        <p:spPr>
          <a:xfrm>
            <a:off x="467544" y="4869160"/>
            <a:ext cx="8676456" cy="1938992"/>
          </a:xfrm>
          <a:prstGeom prst="rect">
            <a:avLst/>
          </a:prstGeom>
        </p:spPr>
        <p:txBody>
          <a:bodyPr wrap="square">
            <a:spAutoFit/>
          </a:bodyPr>
          <a:lstStyle/>
          <a:p>
            <a:r>
              <a:rPr lang="ru-RU" sz="2400" b="1" dirty="0" smtClean="0"/>
              <a:t>Знак 1.22 "Пешеходный переход" </a:t>
            </a:r>
            <a:r>
              <a:rPr lang="ru-RU" sz="2400" dirty="0" smtClean="0"/>
              <a:t>располагают в городах за 50-100 м до знака 5.19.1 – 5.19.2. Предупреждает водителя, что скоро пешеходный переход, надо снизить скорость и быть предельно внимательным.</a:t>
            </a:r>
          </a:p>
          <a:p>
            <a:r>
              <a:rPr lang="ru-RU" sz="2400" dirty="0" smtClean="0"/>
              <a:t> </a:t>
            </a:r>
            <a:endParaRPr lang="ru-RU" sz="2400" b="1" dirty="0" smtClean="0"/>
          </a:p>
        </p:txBody>
      </p:sp>
      <p:pic>
        <p:nvPicPr>
          <p:cNvPr id="1029" name="Picture 5"/>
          <p:cNvPicPr>
            <a:picLocks noChangeAspect="1" noChangeArrowheads="1"/>
          </p:cNvPicPr>
          <p:nvPr/>
        </p:nvPicPr>
        <p:blipFill>
          <a:blip r:embed="rId2" cstate="print"/>
          <a:srcRect/>
          <a:stretch>
            <a:fillRect/>
          </a:stretch>
        </p:blipFill>
        <p:spPr bwMode="auto">
          <a:xfrm>
            <a:off x="3059832" y="2636912"/>
            <a:ext cx="2964205" cy="2376264"/>
          </a:xfrm>
          <a:prstGeom prst="rect">
            <a:avLst/>
          </a:prstGeom>
          <a:noFill/>
          <a:ln w="9525">
            <a:noFill/>
            <a:miter lim="800000"/>
            <a:headEnd/>
            <a:tailEnd/>
          </a:ln>
        </p:spPr>
      </p:pic>
      <p:sp>
        <p:nvSpPr>
          <p:cNvPr id="6" name="Прямоугольник 5"/>
          <p:cNvSpPr/>
          <p:nvPr/>
        </p:nvSpPr>
        <p:spPr>
          <a:xfrm>
            <a:off x="1403648" y="2420888"/>
            <a:ext cx="6159311"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b="1" cap="all" dirty="0" smtClean="0">
                <a:ln w="0"/>
                <a:solidFill>
                  <a:schemeClr val="accent1">
                    <a:lumMod val="50000"/>
                  </a:schemeClr>
                </a:solidFill>
                <a:effectLst>
                  <a:reflection blurRad="12700" stA="50000" endPos="50000" dist="5000" dir="5400000" sy="-100000" rotWithShape="0"/>
                </a:effectLst>
              </a:rPr>
              <a:t>Предупреждающий</a:t>
            </a:r>
            <a:endParaRPr lang="ru-RU" sz="4000" b="1" cap="all" dirty="0">
              <a:ln w="0"/>
              <a:solidFill>
                <a:schemeClr val="accent1">
                  <a:lumMod val="50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ru-RU" dirty="0" smtClean="0"/>
              <a:t>Практическое задание</a:t>
            </a:r>
            <a:endParaRPr lang="en-US" dirty="0"/>
          </a:p>
        </p:txBody>
      </p:sp>
      <p:pic>
        <p:nvPicPr>
          <p:cNvPr id="6" name="Picture 4"/>
          <p:cNvPicPr>
            <a:picLocks noChangeAspect="1" noChangeArrowheads="1"/>
          </p:cNvPicPr>
          <p:nvPr/>
        </p:nvPicPr>
        <p:blipFill>
          <a:blip r:embed="rId2" cstate="print"/>
          <a:srcRect/>
          <a:stretch>
            <a:fillRect/>
          </a:stretch>
        </p:blipFill>
        <p:spPr bwMode="auto">
          <a:xfrm>
            <a:off x="1691680" y="1988840"/>
            <a:ext cx="6341170" cy="2880320"/>
          </a:xfrm>
          <a:prstGeom prst="rect">
            <a:avLst/>
          </a:prstGeom>
          <a:noFill/>
          <a:ln w="9525">
            <a:noFill/>
            <a:miter lim="800000"/>
            <a:headEnd/>
            <a:tailEnd/>
          </a:ln>
        </p:spPr>
      </p:pic>
      <p:sp>
        <p:nvSpPr>
          <p:cNvPr id="7" name="Прямоугольник 6"/>
          <p:cNvSpPr/>
          <p:nvPr/>
        </p:nvSpPr>
        <p:spPr>
          <a:xfrm>
            <a:off x="1043608" y="4919008"/>
            <a:ext cx="7344816" cy="1938992"/>
          </a:xfrm>
          <a:prstGeom prst="rect">
            <a:avLst/>
          </a:prstGeom>
        </p:spPr>
        <p:txBody>
          <a:bodyPr wrap="square">
            <a:spAutoFit/>
          </a:bodyPr>
          <a:lstStyle/>
          <a:p>
            <a:r>
              <a:rPr lang="ru-RU" sz="2400" dirty="0" smtClean="0"/>
              <a:t>устанавливается справа от дороги на</a:t>
            </a:r>
          </a:p>
          <a:p>
            <a:r>
              <a:rPr lang="ru-RU" sz="2400" dirty="0" smtClean="0"/>
              <a:t>ближней границе перехода относительно</a:t>
            </a:r>
          </a:p>
          <a:p>
            <a:r>
              <a:rPr lang="ru-RU" sz="2400" dirty="0" smtClean="0"/>
              <a:t>приближающихся транспортных средств, а</a:t>
            </a:r>
          </a:p>
          <a:p>
            <a:r>
              <a:rPr lang="ru-RU" sz="2400" dirty="0" smtClean="0"/>
              <a:t>знак 5.19.2 - слева от дороги на дальней</a:t>
            </a:r>
          </a:p>
          <a:p>
            <a:r>
              <a:rPr lang="ru-RU" sz="2400" dirty="0" smtClean="0"/>
              <a:t>границе перехода.</a:t>
            </a:r>
            <a:endParaRPr lang="ru-RU" sz="2400" dirty="0"/>
          </a:p>
        </p:txBody>
      </p:sp>
      <p:sp>
        <p:nvSpPr>
          <p:cNvPr id="8" name="Прямоугольник 7"/>
          <p:cNvSpPr/>
          <p:nvPr/>
        </p:nvSpPr>
        <p:spPr>
          <a:xfrm>
            <a:off x="1043608" y="1268760"/>
            <a:ext cx="7128792"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b="1" cap="all" dirty="0" smtClean="0">
                <a:ln w="0"/>
                <a:solidFill>
                  <a:srgbClr val="002060"/>
                </a:solidFill>
                <a:effectLst>
                  <a:reflection blurRad="12700" stA="50000" endPos="50000" dist="5000" dir="5400000" sy="-100000" rotWithShape="0"/>
                </a:effectLst>
              </a:rPr>
              <a:t>Особых предписаний</a:t>
            </a:r>
            <a:endParaRPr lang="ru-RU" sz="4000" b="1" cap="all" dirty="0">
              <a:ln w="0"/>
              <a:solidFill>
                <a:srgbClr val="002060"/>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ru-RU" dirty="0" smtClean="0"/>
              <a:t>Практическое задание</a:t>
            </a:r>
            <a:endParaRPr lang="en-US" dirty="0"/>
          </a:p>
        </p:txBody>
      </p:sp>
      <p:pic>
        <p:nvPicPr>
          <p:cNvPr id="1030" name="Picture 6"/>
          <p:cNvPicPr>
            <a:picLocks noChangeAspect="1" noChangeArrowheads="1"/>
          </p:cNvPicPr>
          <p:nvPr/>
        </p:nvPicPr>
        <p:blipFill>
          <a:blip r:embed="rId2" cstate="print"/>
          <a:srcRect/>
          <a:stretch>
            <a:fillRect/>
          </a:stretch>
        </p:blipFill>
        <p:spPr bwMode="auto">
          <a:xfrm>
            <a:off x="2771800" y="1988840"/>
            <a:ext cx="3816424" cy="3066188"/>
          </a:xfrm>
          <a:prstGeom prst="rect">
            <a:avLst/>
          </a:prstGeom>
          <a:noFill/>
          <a:ln w="9525">
            <a:noFill/>
            <a:miter lim="800000"/>
            <a:headEnd/>
            <a:tailEnd/>
          </a:ln>
        </p:spPr>
      </p:pic>
      <p:sp>
        <p:nvSpPr>
          <p:cNvPr id="14" name="Прямоугольник 13"/>
          <p:cNvSpPr/>
          <p:nvPr/>
        </p:nvSpPr>
        <p:spPr>
          <a:xfrm>
            <a:off x="0" y="4919008"/>
            <a:ext cx="9144000" cy="1938992"/>
          </a:xfrm>
          <a:prstGeom prst="rect">
            <a:avLst/>
          </a:prstGeom>
        </p:spPr>
        <p:txBody>
          <a:bodyPr wrap="square">
            <a:spAutoFit/>
          </a:bodyPr>
          <a:lstStyle/>
          <a:p>
            <a:r>
              <a:rPr lang="ru-RU" sz="2400" b="1" dirty="0" smtClean="0"/>
              <a:t>1.23 "Дети". Участок дороги вблизи</a:t>
            </a:r>
          </a:p>
          <a:p>
            <a:r>
              <a:rPr lang="ru-RU" sz="2400" dirty="0" smtClean="0"/>
              <a:t>располагают в районе школ, детских садов, клубов. Он предупреждает водителя о возможности появления в этом месте на дороге детей, но совсем не означает, что здесь можно переходить через дорогу.</a:t>
            </a:r>
            <a:endParaRPr lang="ru-RU" sz="2400" dirty="0"/>
          </a:p>
        </p:txBody>
      </p:sp>
      <p:sp>
        <p:nvSpPr>
          <p:cNvPr id="15" name="Прямоугольник 14"/>
          <p:cNvSpPr/>
          <p:nvPr/>
        </p:nvSpPr>
        <p:spPr>
          <a:xfrm>
            <a:off x="1835696" y="1268760"/>
            <a:ext cx="6159311"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b="1" cap="all" dirty="0" smtClean="0">
                <a:ln w="0"/>
                <a:solidFill>
                  <a:schemeClr val="accent1">
                    <a:lumMod val="50000"/>
                  </a:schemeClr>
                </a:solidFill>
                <a:effectLst>
                  <a:reflection blurRad="12700" stA="50000" endPos="50000" dist="5000" dir="5400000" sy="-100000" rotWithShape="0"/>
                </a:effectLst>
              </a:rPr>
              <a:t>Предупреждающий</a:t>
            </a:r>
            <a:endParaRPr lang="ru-RU" sz="4000" b="1" cap="all" dirty="0">
              <a:ln w="0"/>
              <a:solidFill>
                <a:schemeClr val="accent1">
                  <a:lumMod val="50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ru-RU" dirty="0" smtClean="0"/>
              <a:t>Практическое задание</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419872" y="2420888"/>
            <a:ext cx="2808312" cy="2508395"/>
          </a:xfrm>
          <a:prstGeom prst="rect">
            <a:avLst/>
          </a:prstGeom>
          <a:noFill/>
          <a:ln w="9525">
            <a:noFill/>
            <a:miter lim="800000"/>
            <a:headEnd/>
            <a:tailEnd/>
          </a:ln>
        </p:spPr>
      </p:pic>
      <p:sp>
        <p:nvSpPr>
          <p:cNvPr id="4" name="Прямоугольник 3"/>
          <p:cNvSpPr/>
          <p:nvPr/>
        </p:nvSpPr>
        <p:spPr>
          <a:xfrm>
            <a:off x="2195736" y="4941168"/>
            <a:ext cx="5328592" cy="1077218"/>
          </a:xfrm>
          <a:prstGeom prst="rect">
            <a:avLst/>
          </a:prstGeom>
        </p:spPr>
        <p:txBody>
          <a:bodyPr wrap="square">
            <a:spAutoFit/>
          </a:bodyPr>
          <a:lstStyle/>
          <a:p>
            <a:r>
              <a:rPr lang="ru-RU" sz="3200" b="1" dirty="0" smtClean="0"/>
              <a:t>3.10 "Движение пешеходов запрещено".</a:t>
            </a:r>
            <a:endParaRPr lang="ru-RU" sz="3200" dirty="0"/>
          </a:p>
        </p:txBody>
      </p:sp>
      <p:sp>
        <p:nvSpPr>
          <p:cNvPr id="5" name="Прямоугольник 4"/>
          <p:cNvSpPr/>
          <p:nvPr/>
        </p:nvSpPr>
        <p:spPr>
          <a:xfrm>
            <a:off x="1835696" y="1268760"/>
            <a:ext cx="6159311"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b="1" cap="all" dirty="0" smtClean="0">
                <a:ln w="0"/>
                <a:solidFill>
                  <a:schemeClr val="accent1">
                    <a:lumMod val="50000"/>
                  </a:schemeClr>
                </a:solidFill>
                <a:effectLst>
                  <a:reflection blurRad="12700" stA="50000" endPos="50000" dist="5000" dir="5400000" sy="-100000" rotWithShape="0"/>
                </a:effectLst>
              </a:rPr>
              <a:t>запрещающий</a:t>
            </a:r>
            <a:endParaRPr lang="ru-RU" sz="4000" b="1" cap="all" dirty="0">
              <a:ln w="0"/>
              <a:solidFill>
                <a:schemeClr val="accent1">
                  <a:lumMod val="50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ru-RU" dirty="0" smtClean="0"/>
              <a:t>Практическое задание</a:t>
            </a:r>
            <a:endParaRPr lang="en-US" dirty="0"/>
          </a:p>
        </p:txBody>
      </p:sp>
      <p:sp>
        <p:nvSpPr>
          <p:cNvPr id="5" name="Прямоугольник 4"/>
          <p:cNvSpPr/>
          <p:nvPr/>
        </p:nvSpPr>
        <p:spPr>
          <a:xfrm>
            <a:off x="1835696" y="1268760"/>
            <a:ext cx="6159311"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b="1" cap="all" dirty="0" smtClean="0">
                <a:ln w="0"/>
                <a:solidFill>
                  <a:schemeClr val="accent1">
                    <a:lumMod val="50000"/>
                  </a:schemeClr>
                </a:solidFill>
                <a:effectLst>
                  <a:reflection blurRad="12700" stA="50000" endPos="50000" dist="5000" dir="5400000" sy="-100000" rotWithShape="0"/>
                </a:effectLst>
              </a:rPr>
              <a:t>предписывающий</a:t>
            </a:r>
            <a:endParaRPr lang="ru-RU" sz="4000" b="1" cap="all" dirty="0">
              <a:ln w="0"/>
              <a:solidFill>
                <a:schemeClr val="accent1">
                  <a:lumMod val="50000"/>
                </a:schemeClr>
              </a:solidFill>
              <a:effectLst>
                <a:reflection blurRad="12700" stA="50000" endPos="50000" dist="5000" dir="5400000" sy="-100000" rotWithShape="0"/>
              </a:effectLst>
            </a:endParaRPr>
          </a:p>
        </p:txBody>
      </p:sp>
      <p:sp>
        <p:nvSpPr>
          <p:cNvPr id="6" name="Прямоугольник 5"/>
          <p:cNvSpPr/>
          <p:nvPr/>
        </p:nvSpPr>
        <p:spPr>
          <a:xfrm>
            <a:off x="431032" y="5589240"/>
            <a:ext cx="8712968" cy="1077218"/>
          </a:xfrm>
          <a:prstGeom prst="rect">
            <a:avLst/>
          </a:prstGeom>
        </p:spPr>
        <p:txBody>
          <a:bodyPr wrap="square">
            <a:spAutoFit/>
          </a:bodyPr>
          <a:lstStyle/>
          <a:p>
            <a:r>
              <a:rPr lang="ru-RU" sz="3200" b="1" dirty="0" smtClean="0"/>
              <a:t>4.5 "Пешеходная дорожка".</a:t>
            </a:r>
          </a:p>
          <a:p>
            <a:r>
              <a:rPr lang="ru-RU" sz="3200" dirty="0" smtClean="0"/>
              <a:t>Разрешается движение только пешеходам.</a:t>
            </a:r>
            <a:endParaRPr lang="ru-RU" sz="3200" dirty="0"/>
          </a:p>
        </p:txBody>
      </p:sp>
      <p:pic>
        <p:nvPicPr>
          <p:cNvPr id="3074" name="Picture 2"/>
          <p:cNvPicPr>
            <a:picLocks noChangeAspect="1" noChangeArrowheads="1"/>
          </p:cNvPicPr>
          <p:nvPr/>
        </p:nvPicPr>
        <p:blipFill>
          <a:blip r:embed="rId2" cstate="print"/>
          <a:srcRect/>
          <a:stretch>
            <a:fillRect/>
          </a:stretch>
        </p:blipFill>
        <p:spPr bwMode="auto">
          <a:xfrm>
            <a:off x="2771800" y="2060848"/>
            <a:ext cx="3156582" cy="33843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Знаки для пешеходов и для водителей">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Знаки для пешеходов и для водителей</Template>
  <TotalTime>97</TotalTime>
  <Words>341</Words>
  <Application>Microsoft Office PowerPoint</Application>
  <PresentationFormat>Экран (4:3)</PresentationFormat>
  <Paragraphs>52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Знаки для пешеходов и для водителей</vt:lpstr>
      <vt:lpstr>Знаки для пешеходов и для водителей</vt:lpstr>
      <vt:lpstr>Для чего нужны дорожные знаки?</vt:lpstr>
      <vt:lpstr>Где и как устанавливаются дорожные знаки?</vt:lpstr>
      <vt:lpstr>Слайд 4</vt:lpstr>
      <vt:lpstr>Практическое задание</vt:lpstr>
      <vt:lpstr>Практическое задание</vt:lpstr>
      <vt:lpstr>Практическое задание</vt:lpstr>
      <vt:lpstr>Практическое задание</vt:lpstr>
      <vt:lpstr>Практическое задание</vt:lpstr>
      <vt:lpstr>Практическое задание</vt:lpstr>
      <vt:lpstr>Слайд 11</vt:lpstr>
      <vt:lpstr>Практическое задание</vt:lpstr>
      <vt:lpstr>Практическое задание</vt:lpstr>
      <vt:lpstr>Слайд 14</vt:lpstr>
      <vt:lpstr>Задание</vt:lpstr>
      <vt:lpstr>Задание</vt:lpstr>
      <vt:lpstr>Задание</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Знаки для пешеходов и для водителей</dc:title>
  <dc:creator>BOOK</dc:creator>
  <cp:lastModifiedBy>BOOK</cp:lastModifiedBy>
  <cp:revision>34</cp:revision>
  <dcterms:created xsi:type="dcterms:W3CDTF">2013-09-15T14:07:30Z</dcterms:created>
  <dcterms:modified xsi:type="dcterms:W3CDTF">2013-09-16T14:53:15Z</dcterms:modified>
</cp:coreProperties>
</file>