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0"/>
  </p:notesMasterIdLst>
  <p:sldIdLst>
    <p:sldId id="256" r:id="rId2"/>
    <p:sldId id="257" r:id="rId3"/>
    <p:sldId id="272" r:id="rId4"/>
    <p:sldId id="273" r:id="rId5"/>
    <p:sldId id="259" r:id="rId6"/>
    <p:sldId id="260" r:id="rId7"/>
    <p:sldId id="261" r:id="rId8"/>
    <p:sldId id="262" r:id="rId9"/>
    <p:sldId id="279" r:id="rId10"/>
    <p:sldId id="263" r:id="rId11"/>
    <p:sldId id="264" r:id="rId12"/>
    <p:sldId id="275" r:id="rId13"/>
    <p:sldId id="265" r:id="rId14"/>
    <p:sldId id="276" r:id="rId15"/>
    <p:sldId id="277" r:id="rId16"/>
    <p:sldId id="278" r:id="rId17"/>
    <p:sldId id="266" r:id="rId18"/>
    <p:sldId id="271" r:id="rId1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4" autoAdjust="0"/>
    <p:restoredTop sz="85995" autoAdjust="0"/>
  </p:normalViewPr>
  <p:slideViewPr>
    <p:cSldViewPr>
      <p:cViewPr varScale="1">
        <p:scale>
          <a:sx n="88" d="100"/>
          <a:sy n="88" d="100"/>
        </p:scale>
        <p:origin x="-102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7" Type="http://schemas.openxmlformats.org/officeDocument/2006/relationships/image" Target="../media/image8.emf"/><Relationship Id="rId2" Type="http://schemas.openxmlformats.org/officeDocument/2006/relationships/image" Target="../media/image3.emf"/><Relationship Id="rId1" Type="http://schemas.openxmlformats.org/officeDocument/2006/relationships/image" Target="../media/image2.emf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image" Target="../media/image9.emf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image" Target="../media/image14.emf"/><Relationship Id="rId4" Type="http://schemas.openxmlformats.org/officeDocument/2006/relationships/image" Target="../media/image17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image" Target="../media/image18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emf"/><Relationship Id="rId1" Type="http://schemas.openxmlformats.org/officeDocument/2006/relationships/image" Target="../media/image21.emf"/><Relationship Id="rId4" Type="http://schemas.openxmlformats.org/officeDocument/2006/relationships/image" Target="../media/image24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image" Target="../media/image26.emf"/><Relationship Id="rId1" Type="http://schemas.openxmlformats.org/officeDocument/2006/relationships/image" Target="../media/image25.emf"/><Relationship Id="rId4" Type="http://schemas.openxmlformats.org/officeDocument/2006/relationships/image" Target="../media/image2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B80CF4-6807-46D3-97DB-C723E2C09215}" type="datetimeFigureOut">
              <a:rPr lang="ru-RU" smtClean="0"/>
              <a:pPr/>
              <a:t>13.04.2011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16D61F-EE79-4E83-B15C-3428001752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98901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8.docx"/><Relationship Id="rId7" Type="http://schemas.openxmlformats.org/officeDocument/2006/relationships/package" Target="../embeddings/_________Microsoft_Office_Word12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package" Target="../embeddings/_________Microsoft_Office_Word11.docx"/><Relationship Id="rId5" Type="http://schemas.openxmlformats.org/officeDocument/2006/relationships/package" Target="../embeddings/_________Microsoft_Office_Word10.docx"/><Relationship Id="rId4" Type="http://schemas.openxmlformats.org/officeDocument/2006/relationships/package" Target="../embeddings/_________Microsoft_Office_Word9.docx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13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package" Target="../embeddings/_________Microsoft_Office_Word16.docx"/><Relationship Id="rId5" Type="http://schemas.openxmlformats.org/officeDocument/2006/relationships/package" Target="../embeddings/_________Microsoft_Office_Word15.docx"/><Relationship Id="rId4" Type="http://schemas.openxmlformats.org/officeDocument/2006/relationships/package" Target="../embeddings/_________Microsoft_Office_Word14.docx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17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package" Target="../embeddings/_________Microsoft_Office_Word19.docx"/><Relationship Id="rId4" Type="http://schemas.openxmlformats.org/officeDocument/2006/relationships/package" Target="../embeddings/_________Microsoft_Office_Word18.docx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20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package" Target="../embeddings/_________Microsoft_Office_Word23.docx"/><Relationship Id="rId5" Type="http://schemas.openxmlformats.org/officeDocument/2006/relationships/package" Target="../embeddings/_________Microsoft_Office_Word22.docx"/><Relationship Id="rId4" Type="http://schemas.openxmlformats.org/officeDocument/2006/relationships/package" Target="../embeddings/_________Microsoft_Office_Word21.docx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24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package" Target="../embeddings/_________Microsoft_Office_Word27.docx"/><Relationship Id="rId5" Type="http://schemas.openxmlformats.org/officeDocument/2006/relationships/package" Target="../embeddings/_________Microsoft_Office_Word26.docx"/><Relationship Id="rId4" Type="http://schemas.openxmlformats.org/officeDocument/2006/relationships/package" Target="../embeddings/_________Microsoft_Office_Word25.docx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_________Microsoft_Office_Word6.docx"/><Relationship Id="rId3" Type="http://schemas.openxmlformats.org/officeDocument/2006/relationships/package" Target="../embeddings/_________Microsoft_Office_Word1.docx"/><Relationship Id="rId7" Type="http://schemas.openxmlformats.org/officeDocument/2006/relationships/package" Target="../embeddings/_________Microsoft_Office_Word5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_________Microsoft_Office_Word4.docx"/><Relationship Id="rId5" Type="http://schemas.openxmlformats.org/officeDocument/2006/relationships/package" Target="../embeddings/_________Microsoft_Office_Word3.docx"/><Relationship Id="rId4" Type="http://schemas.openxmlformats.org/officeDocument/2006/relationships/package" Target="../embeddings/_________Microsoft_Office_Word2.docx"/><Relationship Id="rId9" Type="http://schemas.openxmlformats.org/officeDocument/2006/relationships/package" Target="../embeddings/_________Microsoft_Office_Word7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Метод Математической Индукции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277719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Презентация подготовлена </a:t>
            </a:r>
            <a:endParaRPr lang="ru-RU" dirty="0" smtClean="0">
              <a:solidFill>
                <a:srgbClr val="C00000"/>
              </a:solidFill>
            </a:endParaRPr>
          </a:p>
          <a:p>
            <a:r>
              <a:rPr lang="ru-RU" b="1" dirty="0" smtClean="0">
                <a:solidFill>
                  <a:srgbClr val="C00000"/>
                </a:solidFill>
              </a:rPr>
              <a:t>                                                                    у</a:t>
            </a:r>
            <a:r>
              <a:rPr lang="ru-RU" dirty="0" smtClean="0">
                <a:solidFill>
                  <a:srgbClr val="C00000"/>
                </a:solidFill>
              </a:rPr>
              <a:t>чеником  9 «а» класса</a:t>
            </a:r>
            <a:r>
              <a:rPr lang="ru-RU" i="1" dirty="0" smtClean="0">
                <a:solidFill>
                  <a:srgbClr val="C00000"/>
                </a:solidFill>
              </a:rPr>
              <a:t>                                                                                       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МОУ «Гимназия № 20»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                                                                                       </a:t>
            </a:r>
            <a:r>
              <a:rPr lang="ru-RU" dirty="0" err="1" smtClean="0">
                <a:solidFill>
                  <a:srgbClr val="C00000"/>
                </a:solidFill>
              </a:rPr>
              <a:t>Хоченковым</a:t>
            </a:r>
            <a:r>
              <a:rPr lang="ru-RU" dirty="0" smtClean="0">
                <a:solidFill>
                  <a:srgbClr val="C00000"/>
                </a:solidFill>
              </a:rPr>
              <a:t> Константином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750"/>
                            </p:stCondLst>
                            <p:childTnLst>
                              <p:par>
                                <p:cTn id="1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50"/>
                            </p:stCondLst>
                            <p:childTnLst>
                              <p:par>
                                <p:cTn id="3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57200"/>
            <a:ext cx="8305800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Неравенство Бернулли</a:t>
            </a:r>
            <a:endParaRPr lang="ru-RU" sz="2800" dirty="0">
              <a:solidFill>
                <a:srgbClr val="FF0000"/>
              </a:solidFill>
            </a:endParaRPr>
          </a:p>
          <a:p>
            <a:endParaRPr lang="ru-RU" dirty="0" smtClean="0"/>
          </a:p>
          <a:p>
            <a:r>
              <a:rPr lang="ru-RU" dirty="0" smtClean="0"/>
              <a:t>Доказать, что для любого натурального числа </a:t>
            </a:r>
            <a:r>
              <a:rPr lang="ru-RU" i="1" dirty="0" smtClean="0"/>
              <a:t>п </a:t>
            </a:r>
            <a:r>
              <a:rPr lang="ru-RU" dirty="0" smtClean="0"/>
              <a:t>и любого действительного числа </a:t>
            </a:r>
            <a:r>
              <a:rPr lang="ru-RU" i="1" dirty="0" smtClean="0"/>
              <a:t>а &gt; -1  </a:t>
            </a:r>
            <a:r>
              <a:rPr lang="ru-RU" dirty="0" smtClean="0"/>
              <a:t>имеет место неравенство, называемое </a:t>
            </a:r>
            <a:r>
              <a:rPr lang="ru-RU" b="1" i="1" dirty="0" smtClean="0"/>
              <a:t>неравенством Бернулли </a:t>
            </a:r>
            <a:r>
              <a:rPr lang="ru-RU" dirty="0" smtClean="0"/>
              <a:t>( названо в честь швейцарского математика </a:t>
            </a:r>
            <a:r>
              <a:rPr lang="en-US" dirty="0" smtClean="0"/>
              <a:t>XVII</a:t>
            </a:r>
            <a:r>
              <a:rPr lang="ru-RU" dirty="0" smtClean="0"/>
              <a:t> в. Якова Бернулли)</a:t>
            </a:r>
            <a:r>
              <a:rPr lang="ru-RU" b="1" i="1" dirty="0" smtClean="0"/>
              <a:t>:</a:t>
            </a:r>
            <a:r>
              <a:rPr lang="ru-RU" dirty="0" smtClean="0"/>
              <a:t>                     </a:t>
            </a:r>
            <a:r>
              <a:rPr lang="ru-RU" i="1" dirty="0" smtClean="0"/>
              <a:t>(1+</a:t>
            </a:r>
            <a:r>
              <a:rPr lang="en-US" i="1" dirty="0" smtClean="0"/>
              <a:t>a</a:t>
            </a:r>
            <a:r>
              <a:rPr lang="ru-RU" i="1" dirty="0" smtClean="0"/>
              <a:t>) </a:t>
            </a:r>
            <a:r>
              <a:rPr lang="ru-RU" i="1" baseline="30000" dirty="0" err="1" smtClean="0"/>
              <a:t>п</a:t>
            </a:r>
            <a:r>
              <a:rPr lang="ru-RU" i="1" baseline="30000" dirty="0" smtClean="0"/>
              <a:t>   </a:t>
            </a:r>
            <a:r>
              <a:rPr lang="ru-RU" i="1" dirty="0" smtClean="0"/>
              <a:t>≥  1 + </a:t>
            </a:r>
            <a:r>
              <a:rPr lang="ru-RU" i="1" dirty="0" err="1" smtClean="0"/>
              <a:t>ап</a:t>
            </a:r>
            <a:r>
              <a:rPr lang="ru-RU" i="1" dirty="0" smtClean="0"/>
              <a:t>.</a:t>
            </a:r>
            <a:endParaRPr lang="ru-RU" dirty="0" smtClean="0"/>
          </a:p>
          <a:p>
            <a:r>
              <a:rPr lang="ru-RU" dirty="0" smtClean="0"/>
              <a:t>    </a:t>
            </a:r>
          </a:p>
          <a:p>
            <a:endParaRPr lang="ru-RU" dirty="0"/>
          </a:p>
          <a:p>
            <a:r>
              <a:rPr lang="ru-RU" dirty="0" smtClean="0"/>
              <a:t> 1) Если </a:t>
            </a:r>
            <a:r>
              <a:rPr lang="ru-RU" i="1" dirty="0" smtClean="0"/>
              <a:t>п=1</a:t>
            </a:r>
            <a:r>
              <a:rPr lang="ru-RU" dirty="0" smtClean="0"/>
              <a:t>, то очевидно, что неравенство верно:    </a:t>
            </a:r>
            <a:r>
              <a:rPr lang="ru-RU" i="1" dirty="0" smtClean="0"/>
              <a:t>(1+а)</a:t>
            </a:r>
            <a:r>
              <a:rPr lang="ru-RU" i="1" baseline="30000" dirty="0" smtClean="0"/>
              <a:t>1</a:t>
            </a:r>
            <a:r>
              <a:rPr lang="ru-RU" i="1" dirty="0" smtClean="0"/>
              <a:t> ≥ 1+а.</a:t>
            </a:r>
            <a:endParaRPr lang="ru-RU" dirty="0" smtClean="0"/>
          </a:p>
          <a:p>
            <a:r>
              <a:rPr lang="ru-RU" dirty="0" smtClean="0"/>
              <a:t> 2) Предположим, что  неравенство верно при  </a:t>
            </a:r>
            <a:r>
              <a:rPr lang="en-US" i="1" dirty="0" smtClean="0"/>
              <a:t>n</a:t>
            </a:r>
            <a:r>
              <a:rPr lang="ru-RU" i="1" dirty="0" smtClean="0"/>
              <a:t>=</a:t>
            </a:r>
            <a:r>
              <a:rPr lang="en-US" i="1" dirty="0" smtClean="0"/>
              <a:t>k</a:t>
            </a:r>
            <a:r>
              <a:rPr lang="ru-RU" i="1" dirty="0" smtClean="0"/>
              <a:t>:</a:t>
            </a:r>
            <a:r>
              <a:rPr lang="ru-RU" dirty="0" smtClean="0"/>
              <a:t>   </a:t>
            </a:r>
            <a:r>
              <a:rPr lang="ru-RU" i="1" dirty="0" smtClean="0"/>
              <a:t>(1+</a:t>
            </a:r>
            <a:r>
              <a:rPr lang="en-US" i="1" dirty="0" smtClean="0"/>
              <a:t>a</a:t>
            </a:r>
            <a:r>
              <a:rPr lang="ru-RU" i="1" dirty="0" smtClean="0"/>
              <a:t>)</a:t>
            </a:r>
            <a:r>
              <a:rPr lang="en-US" i="1" baseline="30000" dirty="0" smtClean="0"/>
              <a:t>k</a:t>
            </a:r>
            <a:r>
              <a:rPr lang="ru-RU" i="1" baseline="30000" dirty="0" smtClean="0"/>
              <a:t>  </a:t>
            </a:r>
            <a:r>
              <a:rPr lang="ru-RU" i="1" dirty="0" smtClean="0"/>
              <a:t>≥ 1 + </a:t>
            </a:r>
            <a:r>
              <a:rPr lang="en-US" i="1" dirty="0" err="1" smtClean="0"/>
              <a:t>ak</a:t>
            </a:r>
            <a:r>
              <a:rPr lang="ru-RU" i="1" dirty="0" smtClean="0"/>
              <a:t>.</a:t>
            </a:r>
            <a:endParaRPr lang="ru-RU" dirty="0" smtClean="0"/>
          </a:p>
          <a:p>
            <a:r>
              <a:rPr lang="ru-RU" dirty="0" smtClean="0"/>
              <a:t>                                </a:t>
            </a:r>
            <a:r>
              <a:rPr lang="ru-RU" i="1" dirty="0" smtClean="0"/>
              <a:t>(1+</a:t>
            </a:r>
            <a:r>
              <a:rPr lang="en-US" i="1" dirty="0" smtClean="0"/>
              <a:t>a</a:t>
            </a:r>
            <a:r>
              <a:rPr lang="ru-RU" i="1" dirty="0" smtClean="0"/>
              <a:t>)</a:t>
            </a:r>
            <a:r>
              <a:rPr lang="en-US" i="1" baseline="30000" dirty="0" smtClean="0"/>
              <a:t>k</a:t>
            </a:r>
            <a:r>
              <a:rPr lang="ru-RU" i="1" baseline="30000" dirty="0" smtClean="0"/>
              <a:t>+1</a:t>
            </a:r>
            <a:r>
              <a:rPr lang="ru-RU" i="1" dirty="0" smtClean="0"/>
              <a:t> ≥ 1+</a:t>
            </a:r>
            <a:r>
              <a:rPr lang="en-US" i="1" dirty="0" err="1" smtClean="0"/>
              <a:t>ak</a:t>
            </a:r>
            <a:r>
              <a:rPr lang="ru-RU" i="1" dirty="0" smtClean="0"/>
              <a:t>+</a:t>
            </a:r>
            <a:r>
              <a:rPr lang="en-US" i="1" dirty="0" smtClean="0"/>
              <a:t>a</a:t>
            </a:r>
            <a:r>
              <a:rPr lang="ru-RU" i="1" dirty="0" smtClean="0"/>
              <a:t>+</a:t>
            </a:r>
            <a:r>
              <a:rPr lang="en-US" i="1" dirty="0" smtClean="0"/>
              <a:t>a</a:t>
            </a:r>
            <a:r>
              <a:rPr lang="ru-RU" i="1" baseline="30000" dirty="0" smtClean="0"/>
              <a:t>2</a:t>
            </a:r>
            <a:r>
              <a:rPr lang="en-US" i="1" dirty="0" smtClean="0"/>
              <a:t>k</a:t>
            </a:r>
            <a:r>
              <a:rPr lang="ru-RU" i="1" dirty="0" smtClean="0"/>
              <a:t>.</a:t>
            </a:r>
            <a:endParaRPr lang="ru-RU" dirty="0" smtClean="0"/>
          </a:p>
          <a:p>
            <a:r>
              <a:rPr lang="ru-RU" dirty="0" smtClean="0"/>
              <a:t>     </a:t>
            </a:r>
            <a:r>
              <a:rPr lang="ru-RU" dirty="0" smtClean="0"/>
              <a:t>                          </a:t>
            </a:r>
            <a:r>
              <a:rPr lang="ru-RU" i="1" dirty="0" smtClean="0"/>
              <a:t>(</a:t>
            </a:r>
            <a:r>
              <a:rPr lang="ru-RU" i="1" dirty="0" smtClean="0"/>
              <a:t>1+</a:t>
            </a:r>
            <a:r>
              <a:rPr lang="en-US" i="1" dirty="0" smtClean="0"/>
              <a:t>a</a:t>
            </a:r>
            <a:r>
              <a:rPr lang="ru-RU" i="1" dirty="0" smtClean="0"/>
              <a:t>)</a:t>
            </a:r>
            <a:r>
              <a:rPr lang="en-US" i="1" baseline="30000" dirty="0" smtClean="0"/>
              <a:t>k</a:t>
            </a:r>
            <a:r>
              <a:rPr lang="ru-RU" i="1" baseline="30000" dirty="0" smtClean="0"/>
              <a:t>+1</a:t>
            </a:r>
            <a:r>
              <a:rPr lang="ru-RU" i="1" dirty="0" smtClean="0"/>
              <a:t> ≥ </a:t>
            </a:r>
            <a:r>
              <a:rPr lang="en-US" i="1" dirty="0" smtClean="0"/>
              <a:t>a</a:t>
            </a:r>
            <a:r>
              <a:rPr lang="ru-RU" i="1" dirty="0" smtClean="0"/>
              <a:t>(</a:t>
            </a:r>
            <a:r>
              <a:rPr lang="en-US" i="1" dirty="0" smtClean="0"/>
              <a:t>k</a:t>
            </a:r>
            <a:r>
              <a:rPr lang="ru-RU" i="1" dirty="0" smtClean="0"/>
              <a:t>+1).</a:t>
            </a:r>
            <a:endParaRPr lang="ru-RU" dirty="0" smtClean="0"/>
          </a:p>
          <a:p>
            <a:r>
              <a:rPr lang="ru-RU" dirty="0" smtClean="0"/>
              <a:t>    Полученный результат показывает, что неравенство верно и при </a:t>
            </a:r>
            <a:r>
              <a:rPr lang="en-US" i="1" dirty="0" smtClean="0"/>
              <a:t>n</a:t>
            </a:r>
            <a:r>
              <a:rPr lang="ru-RU" i="1" dirty="0" smtClean="0"/>
              <a:t>=</a:t>
            </a:r>
            <a:r>
              <a:rPr lang="en-US" i="1" dirty="0" smtClean="0"/>
              <a:t>k</a:t>
            </a:r>
            <a:r>
              <a:rPr lang="ru-RU" i="1" dirty="0" smtClean="0"/>
              <a:t>+1.</a:t>
            </a:r>
            <a:endParaRPr lang="ru-RU" dirty="0" smtClean="0"/>
          </a:p>
          <a:p>
            <a:r>
              <a:rPr lang="ru-RU" dirty="0" smtClean="0"/>
              <a:t>  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800" decel="100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800" decel="100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8382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b="1" dirty="0" smtClean="0"/>
          </a:p>
          <a:p>
            <a:pPr algn="just"/>
            <a:endParaRPr lang="ru-RU" b="1" dirty="0"/>
          </a:p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Второй вариант метода математической индукции.</a:t>
            </a:r>
            <a:r>
              <a:rPr lang="ru-RU" sz="3600" dirty="0" smtClean="0">
                <a:solidFill>
                  <a:srgbClr val="C00000"/>
                </a:solidFill>
              </a:rPr>
              <a:t> 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      Некоторые утверждения справедливы не для всех </a:t>
            </a:r>
            <a:r>
              <a:rPr lang="ru-RU" dirty="0" smtClean="0"/>
              <a:t>натуральных </a:t>
            </a:r>
            <a:r>
              <a:rPr lang="ru-RU" i="1" dirty="0" smtClean="0"/>
              <a:t>п, </a:t>
            </a:r>
            <a:r>
              <a:rPr lang="ru-RU" dirty="0" smtClean="0"/>
              <a:t>а лишь для натуральных </a:t>
            </a:r>
            <a:r>
              <a:rPr lang="ru-RU" i="1" dirty="0" smtClean="0"/>
              <a:t>п, </a:t>
            </a:r>
            <a:r>
              <a:rPr lang="ru-RU" dirty="0" smtClean="0"/>
              <a:t>начиная с некоторого числа </a:t>
            </a:r>
            <a:r>
              <a:rPr lang="ru-RU" i="1" dirty="0" smtClean="0"/>
              <a:t>р. </a:t>
            </a:r>
          </a:p>
          <a:p>
            <a:pPr algn="just"/>
            <a:endParaRPr lang="ru-RU" i="1" dirty="0"/>
          </a:p>
          <a:p>
            <a:pPr algn="just"/>
            <a:endParaRPr lang="ru-RU" dirty="0" smtClean="0"/>
          </a:p>
          <a:p>
            <a:pPr algn="just"/>
            <a:r>
              <a:rPr lang="ru-RU" b="1" dirty="0" smtClean="0"/>
              <a:t>Утверждение верно при всех натуральных значениях п ≥ р, если:                                                                                                 </a:t>
            </a:r>
            <a:r>
              <a:rPr lang="ru-RU" dirty="0" smtClean="0"/>
              <a:t>1)оно  верно при </a:t>
            </a:r>
            <a:r>
              <a:rPr lang="ru-RU" i="1" dirty="0" smtClean="0"/>
              <a:t>п </a:t>
            </a:r>
            <a:r>
              <a:rPr lang="ru-RU" dirty="0" smtClean="0"/>
              <a:t>=р (а не при </a:t>
            </a:r>
            <a:r>
              <a:rPr lang="ru-RU" i="1" dirty="0" smtClean="0"/>
              <a:t>п </a:t>
            </a:r>
            <a:r>
              <a:rPr lang="ru-RU" dirty="0" smtClean="0"/>
              <a:t>= 1, как было сказано выше);</a:t>
            </a:r>
            <a:r>
              <a:rPr lang="ru-RU" b="1" dirty="0" smtClean="0"/>
              <a:t>        </a:t>
            </a:r>
            <a:endParaRPr lang="ru-RU" dirty="0" smtClean="0"/>
          </a:p>
          <a:p>
            <a:pPr algn="just"/>
            <a:r>
              <a:rPr lang="ru-RU" dirty="0" smtClean="0"/>
              <a:t>2)из справедливости этого утверждения при  </a:t>
            </a:r>
            <a:r>
              <a:rPr lang="ru-RU" i="1" dirty="0" err="1" smtClean="0"/>
              <a:t>п</a:t>
            </a:r>
            <a:r>
              <a:rPr lang="ru-RU" dirty="0" smtClean="0"/>
              <a:t> = </a:t>
            </a:r>
            <a:r>
              <a:rPr lang="en-US" dirty="0" smtClean="0"/>
              <a:t>k</a:t>
            </a:r>
            <a:r>
              <a:rPr lang="ru-RU" baseline="-25000" dirty="0" smtClean="0"/>
              <a:t>, </a:t>
            </a:r>
            <a:r>
              <a:rPr lang="ru-RU" dirty="0" smtClean="0"/>
              <a:t>где </a:t>
            </a:r>
            <a:r>
              <a:rPr lang="en-US" dirty="0" smtClean="0"/>
              <a:t>k</a:t>
            </a:r>
            <a:r>
              <a:rPr lang="ru-RU" dirty="0" smtClean="0"/>
              <a:t> ≥ </a:t>
            </a:r>
            <a:r>
              <a:rPr lang="ru-RU" dirty="0" err="1" smtClean="0"/>
              <a:t>р</a:t>
            </a:r>
            <a:r>
              <a:rPr lang="ru-RU" dirty="0" smtClean="0"/>
              <a:t> (а не    </a:t>
            </a:r>
            <a:r>
              <a:rPr lang="en-US" dirty="0" smtClean="0"/>
              <a:t>k</a:t>
            </a:r>
            <a:r>
              <a:rPr lang="ru-RU" dirty="0" smtClean="0"/>
              <a:t> ≥ 1, как сказано выше), вытекает, что оно </a:t>
            </a:r>
            <a:r>
              <a:rPr lang="ru-RU" dirty="0" smtClean="0"/>
              <a:t>верно </a:t>
            </a:r>
            <a:r>
              <a:rPr lang="ru-RU" dirty="0" smtClean="0"/>
              <a:t>и  при </a:t>
            </a:r>
            <a:r>
              <a:rPr lang="ru-RU" i="1" dirty="0" err="1" smtClean="0"/>
              <a:t>п</a:t>
            </a:r>
            <a:r>
              <a:rPr lang="ru-RU" i="1" dirty="0" smtClean="0"/>
              <a:t> </a:t>
            </a:r>
            <a:r>
              <a:rPr lang="ru-RU" dirty="0" smtClean="0"/>
              <a:t>=  </a:t>
            </a:r>
            <a:r>
              <a:rPr lang="en-US" dirty="0" smtClean="0"/>
              <a:t>k</a:t>
            </a:r>
            <a:r>
              <a:rPr lang="ru-RU" dirty="0" smtClean="0"/>
              <a:t> + 1.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797" name="Object 5"/>
          <p:cNvGraphicFramePr>
            <a:graphicFrameLocks noChangeAspect="1"/>
          </p:cNvGraphicFramePr>
          <p:nvPr/>
        </p:nvGraphicFramePr>
        <p:xfrm>
          <a:off x="1571604" y="785794"/>
          <a:ext cx="5926137" cy="928694"/>
        </p:xfrm>
        <a:graphic>
          <a:graphicData uri="http://schemas.openxmlformats.org/presentationml/2006/ole">
            <p:oleObj spid="_x0000_s33797" name="Документ" r:id="rId3" imgW="5925852" imgH="828960" progId="Word.Document.12">
              <p:embed/>
            </p:oleObj>
          </a:graphicData>
        </a:graphic>
      </p:graphicFrame>
      <p:graphicFrame>
        <p:nvGraphicFramePr>
          <p:cNvPr id="33798" name="Object 6"/>
          <p:cNvGraphicFramePr>
            <a:graphicFrameLocks noChangeAspect="1"/>
          </p:cNvGraphicFramePr>
          <p:nvPr/>
        </p:nvGraphicFramePr>
        <p:xfrm>
          <a:off x="1785918" y="1571612"/>
          <a:ext cx="5926137" cy="571504"/>
        </p:xfrm>
        <a:graphic>
          <a:graphicData uri="http://schemas.openxmlformats.org/presentationml/2006/ole">
            <p:oleObj spid="_x0000_s33798" name="Документ" r:id="rId4" imgW="5925852" imgH="446030" progId="Word.Document.12">
              <p:embed/>
            </p:oleObj>
          </a:graphicData>
        </a:graphic>
      </p:graphicFrame>
      <p:graphicFrame>
        <p:nvGraphicFramePr>
          <p:cNvPr id="33799" name="Object 7"/>
          <p:cNvGraphicFramePr>
            <a:graphicFrameLocks noChangeAspect="1"/>
          </p:cNvGraphicFramePr>
          <p:nvPr/>
        </p:nvGraphicFramePr>
        <p:xfrm>
          <a:off x="1643042" y="2285992"/>
          <a:ext cx="5926137" cy="928694"/>
        </p:xfrm>
        <a:graphic>
          <a:graphicData uri="http://schemas.openxmlformats.org/presentationml/2006/ole">
            <p:oleObj spid="_x0000_s33799" name="Документ" r:id="rId5" imgW="5925852" imgH="832566" progId="Word.Document.12">
              <p:embed/>
            </p:oleObj>
          </a:graphicData>
        </a:graphic>
      </p:graphicFrame>
      <p:graphicFrame>
        <p:nvGraphicFramePr>
          <p:cNvPr id="33800" name="Object 8"/>
          <p:cNvGraphicFramePr>
            <a:graphicFrameLocks noChangeAspect="1"/>
          </p:cNvGraphicFramePr>
          <p:nvPr/>
        </p:nvGraphicFramePr>
        <p:xfrm>
          <a:off x="1608138" y="3194050"/>
          <a:ext cx="5926137" cy="592140"/>
        </p:xfrm>
        <a:graphic>
          <a:graphicData uri="http://schemas.openxmlformats.org/presentationml/2006/ole">
            <p:oleObj spid="_x0000_s33800" name="Документ" r:id="rId6" imgW="5925852" imgH="470189" progId="Word.Document.12">
              <p:embed/>
            </p:oleObj>
          </a:graphicData>
        </a:graphic>
      </p:graphicFrame>
      <p:graphicFrame>
        <p:nvGraphicFramePr>
          <p:cNvPr id="33801" name="Object 9"/>
          <p:cNvGraphicFramePr>
            <a:graphicFrameLocks noChangeAspect="1"/>
          </p:cNvGraphicFramePr>
          <p:nvPr/>
        </p:nvGraphicFramePr>
        <p:xfrm>
          <a:off x="1643042" y="3929066"/>
          <a:ext cx="5926137" cy="1500198"/>
        </p:xfrm>
        <a:graphic>
          <a:graphicData uri="http://schemas.openxmlformats.org/presentationml/2006/ole">
            <p:oleObj spid="_x0000_s33801" name="Документ" r:id="rId7" imgW="5925852" imgH="1328355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 decel="1000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1835696" y="980728"/>
          <a:ext cx="5544616" cy="648072"/>
        </p:xfrm>
        <a:graphic>
          <a:graphicData uri="http://schemas.openxmlformats.org/presentationml/2006/ole">
            <p:oleObj spid="_x0000_s7172" name="Документ" r:id="rId3" imgW="5925852" imgH="362738" progId="Word.Document.12">
              <p:embed/>
            </p:oleObj>
          </a:graphicData>
        </a:graphic>
      </p:graphicFrame>
      <p:graphicFrame>
        <p:nvGraphicFramePr>
          <p:cNvPr id="7173" name="Object 5"/>
          <p:cNvGraphicFramePr>
            <a:graphicFrameLocks noChangeAspect="1"/>
          </p:cNvGraphicFramePr>
          <p:nvPr/>
        </p:nvGraphicFramePr>
        <p:xfrm>
          <a:off x="1475656" y="2060848"/>
          <a:ext cx="5926137" cy="500066"/>
        </p:xfrm>
        <a:graphic>
          <a:graphicData uri="http://schemas.openxmlformats.org/presentationml/2006/ole">
            <p:oleObj spid="_x0000_s7173" name="Документ" r:id="rId4" imgW="5925852" imgH="362738" progId="Word.Document.12">
              <p:embed/>
            </p:oleObj>
          </a:graphicData>
        </a:graphic>
      </p:graphicFrame>
      <p:graphicFrame>
        <p:nvGraphicFramePr>
          <p:cNvPr id="7174" name="Object 6"/>
          <p:cNvGraphicFramePr>
            <a:graphicFrameLocks noChangeAspect="1"/>
          </p:cNvGraphicFramePr>
          <p:nvPr/>
        </p:nvGraphicFramePr>
        <p:xfrm>
          <a:off x="1475656" y="2996952"/>
          <a:ext cx="5926137" cy="285752"/>
        </p:xfrm>
        <a:graphic>
          <a:graphicData uri="http://schemas.openxmlformats.org/presentationml/2006/ole">
            <p:oleObj spid="_x0000_s7174" name="Документ" r:id="rId5" imgW="5946213" imgH="204817" progId="Word.Document.12">
              <p:embed/>
            </p:oleObj>
          </a:graphicData>
        </a:graphic>
      </p:graphicFrame>
      <p:graphicFrame>
        <p:nvGraphicFramePr>
          <p:cNvPr id="7175" name="Object 7"/>
          <p:cNvGraphicFramePr>
            <a:graphicFrameLocks noChangeAspect="1"/>
          </p:cNvGraphicFramePr>
          <p:nvPr/>
        </p:nvGraphicFramePr>
        <p:xfrm>
          <a:off x="1475656" y="3717032"/>
          <a:ext cx="5926137" cy="785818"/>
        </p:xfrm>
        <a:graphic>
          <a:graphicData uri="http://schemas.openxmlformats.org/presentationml/2006/ole">
            <p:oleObj spid="_x0000_s7175" name="Документ" r:id="rId6" imgW="5925852" imgH="614418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800" decel="100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21" name="Object 5"/>
          <p:cNvGraphicFramePr>
            <a:graphicFrameLocks noChangeAspect="1"/>
          </p:cNvGraphicFramePr>
          <p:nvPr/>
        </p:nvGraphicFramePr>
        <p:xfrm>
          <a:off x="1835696" y="764704"/>
          <a:ext cx="5926137" cy="1292225"/>
        </p:xfrm>
        <a:graphic>
          <a:graphicData uri="http://schemas.openxmlformats.org/presentationml/2006/ole">
            <p:oleObj spid="_x0000_s34821" name="Документ" r:id="rId3" imgW="5925852" imgH="1291937" progId="Word.Document.12">
              <p:embed/>
            </p:oleObj>
          </a:graphicData>
        </a:graphic>
      </p:graphicFrame>
      <p:graphicFrame>
        <p:nvGraphicFramePr>
          <p:cNvPr id="34822" name="Object 6"/>
          <p:cNvGraphicFramePr>
            <a:graphicFrameLocks noChangeAspect="1"/>
          </p:cNvGraphicFramePr>
          <p:nvPr/>
        </p:nvGraphicFramePr>
        <p:xfrm>
          <a:off x="1997075" y="1997075"/>
          <a:ext cx="5884863" cy="358775"/>
        </p:xfrm>
        <a:graphic>
          <a:graphicData uri="http://schemas.openxmlformats.org/presentationml/2006/ole">
            <p:oleObj spid="_x0000_s34822" name="Документ" r:id="rId4" imgW="5925852" imgH="362738" progId="Word.Document.12">
              <p:embed/>
            </p:oleObj>
          </a:graphicData>
        </a:graphic>
      </p:graphicFrame>
      <p:graphicFrame>
        <p:nvGraphicFramePr>
          <p:cNvPr id="34823" name="Object 7"/>
          <p:cNvGraphicFramePr>
            <a:graphicFrameLocks noChangeAspect="1"/>
          </p:cNvGraphicFramePr>
          <p:nvPr/>
        </p:nvGraphicFramePr>
        <p:xfrm>
          <a:off x="1857356" y="2500306"/>
          <a:ext cx="5883275" cy="2554288"/>
        </p:xfrm>
        <a:graphic>
          <a:graphicData uri="http://schemas.openxmlformats.org/presentationml/2006/ole">
            <p:oleObj spid="_x0000_s34823" name="Документ" r:id="rId5" imgW="5925852" imgH="2587120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845" name="Object 5"/>
          <p:cNvGraphicFramePr>
            <a:graphicFrameLocks noChangeAspect="1"/>
          </p:cNvGraphicFramePr>
          <p:nvPr/>
        </p:nvGraphicFramePr>
        <p:xfrm>
          <a:off x="1711325" y="785813"/>
          <a:ext cx="5878513" cy="738187"/>
        </p:xfrm>
        <a:graphic>
          <a:graphicData uri="http://schemas.openxmlformats.org/presentationml/2006/ole">
            <p:oleObj spid="_x0000_s35845" name="Документ" r:id="rId3" imgW="5946213" imgH="751955" progId="Word.Document.12">
              <p:embed/>
            </p:oleObj>
          </a:graphicData>
        </a:graphic>
      </p:graphicFrame>
      <p:graphicFrame>
        <p:nvGraphicFramePr>
          <p:cNvPr id="35846" name="Object 6"/>
          <p:cNvGraphicFramePr>
            <a:graphicFrameLocks noChangeAspect="1"/>
          </p:cNvGraphicFramePr>
          <p:nvPr/>
        </p:nvGraphicFramePr>
        <p:xfrm>
          <a:off x="1857356" y="1500174"/>
          <a:ext cx="5926137" cy="819150"/>
        </p:xfrm>
        <a:graphic>
          <a:graphicData uri="http://schemas.openxmlformats.org/presentationml/2006/ole">
            <p:oleObj spid="_x0000_s35846" name="Документ" r:id="rId4" imgW="5925852" imgH="819225" progId="Word.Document.12">
              <p:embed/>
            </p:oleObj>
          </a:graphicData>
        </a:graphic>
      </p:graphicFrame>
      <p:graphicFrame>
        <p:nvGraphicFramePr>
          <p:cNvPr id="35847" name="Object 7"/>
          <p:cNvGraphicFramePr>
            <a:graphicFrameLocks noChangeAspect="1"/>
          </p:cNvGraphicFramePr>
          <p:nvPr/>
        </p:nvGraphicFramePr>
        <p:xfrm>
          <a:off x="1928794" y="2428868"/>
          <a:ext cx="5926137" cy="773113"/>
        </p:xfrm>
        <a:graphic>
          <a:graphicData uri="http://schemas.openxmlformats.org/presentationml/2006/ole">
            <p:oleObj spid="_x0000_s35847" name="Документ" r:id="rId5" imgW="5925852" imgH="772350" progId="Word.Document.12">
              <p:embed/>
            </p:oleObj>
          </a:graphicData>
        </a:graphic>
      </p:graphicFrame>
      <p:graphicFrame>
        <p:nvGraphicFramePr>
          <p:cNvPr id="35848" name="Object 8"/>
          <p:cNvGraphicFramePr>
            <a:graphicFrameLocks noChangeAspect="1"/>
          </p:cNvGraphicFramePr>
          <p:nvPr/>
        </p:nvGraphicFramePr>
        <p:xfrm>
          <a:off x="1928794" y="3214686"/>
          <a:ext cx="5926137" cy="1795463"/>
        </p:xfrm>
        <a:graphic>
          <a:graphicData uri="http://schemas.openxmlformats.org/presentationml/2006/ole">
            <p:oleObj spid="_x0000_s35848" name="Документ" r:id="rId6" imgW="5925852" imgH="1798183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800" decel="1000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869" name="Object 5"/>
          <p:cNvGraphicFramePr>
            <a:graphicFrameLocks noChangeAspect="1"/>
          </p:cNvGraphicFramePr>
          <p:nvPr/>
        </p:nvGraphicFramePr>
        <p:xfrm>
          <a:off x="2143125" y="923925"/>
          <a:ext cx="5919788" cy="717550"/>
        </p:xfrm>
        <a:graphic>
          <a:graphicData uri="http://schemas.openxmlformats.org/presentationml/2006/ole">
            <p:oleObj spid="_x0000_s36869" name="Документ" r:id="rId3" imgW="5995942" imgH="751955" progId="Word.Document.12">
              <p:embed/>
            </p:oleObj>
          </a:graphicData>
        </a:graphic>
      </p:graphicFrame>
      <p:graphicFrame>
        <p:nvGraphicFramePr>
          <p:cNvPr id="36870" name="Object 6"/>
          <p:cNvGraphicFramePr>
            <a:graphicFrameLocks noChangeAspect="1"/>
          </p:cNvGraphicFramePr>
          <p:nvPr/>
        </p:nvGraphicFramePr>
        <p:xfrm>
          <a:off x="2071670" y="1714488"/>
          <a:ext cx="5926137" cy="428628"/>
        </p:xfrm>
        <a:graphic>
          <a:graphicData uri="http://schemas.openxmlformats.org/presentationml/2006/ole">
            <p:oleObj spid="_x0000_s36870" name="Документ" r:id="rId4" imgW="5925852" imgH="362738" progId="Word.Document.12">
              <p:embed/>
            </p:oleObj>
          </a:graphicData>
        </a:graphic>
      </p:graphicFrame>
      <p:graphicFrame>
        <p:nvGraphicFramePr>
          <p:cNvPr id="36871" name="Object 7"/>
          <p:cNvGraphicFramePr>
            <a:graphicFrameLocks noChangeAspect="1"/>
          </p:cNvGraphicFramePr>
          <p:nvPr/>
        </p:nvGraphicFramePr>
        <p:xfrm>
          <a:off x="2071670" y="2071678"/>
          <a:ext cx="5884863" cy="714380"/>
        </p:xfrm>
        <a:graphic>
          <a:graphicData uri="http://schemas.openxmlformats.org/presentationml/2006/ole">
            <p:oleObj spid="_x0000_s36871" name="Документ" r:id="rId5" imgW="5925852" imgH="651918" progId="Word.Document.12">
              <p:embed/>
            </p:oleObj>
          </a:graphicData>
        </a:graphic>
      </p:graphicFrame>
      <p:graphicFrame>
        <p:nvGraphicFramePr>
          <p:cNvPr id="36872" name="Object 8"/>
          <p:cNvGraphicFramePr>
            <a:graphicFrameLocks noChangeAspect="1"/>
          </p:cNvGraphicFramePr>
          <p:nvPr/>
        </p:nvGraphicFramePr>
        <p:xfrm>
          <a:off x="2071670" y="2643182"/>
          <a:ext cx="5926137" cy="714380"/>
        </p:xfrm>
        <a:graphic>
          <a:graphicData uri="http://schemas.openxmlformats.org/presentationml/2006/ole">
            <p:oleObj spid="_x0000_s36872" name="Документ" r:id="rId6" imgW="5925852" imgH="624875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8382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pPr algn="ctr"/>
            <a:r>
              <a:rPr lang="ru-RU" b="1" dirty="0" smtClean="0"/>
              <a:t>Докажем, что сумма внутренних углов выпуклого n-угольника равна </a:t>
            </a:r>
            <a:r>
              <a:rPr lang="ru-RU" b="1" dirty="0" smtClean="0"/>
              <a:t>               </a:t>
            </a:r>
            <a:r>
              <a:rPr lang="ru-RU" b="1" dirty="0" err="1" smtClean="0"/>
              <a:t>π</a:t>
            </a:r>
            <a:r>
              <a:rPr lang="ru-RU" b="1" dirty="0" smtClean="0"/>
              <a:t>(</a:t>
            </a:r>
            <a:r>
              <a:rPr lang="en-US" b="1" dirty="0" smtClean="0"/>
              <a:t>n</a:t>
            </a:r>
            <a:r>
              <a:rPr lang="ru-RU" b="1" dirty="0" smtClean="0"/>
              <a:t>-2).</a:t>
            </a:r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1. Минимальное число углов — три. Поэтому начнем</a:t>
            </a:r>
            <a:br>
              <a:rPr lang="ru-RU" dirty="0" smtClean="0"/>
            </a:br>
            <a:r>
              <a:rPr lang="ru-RU" dirty="0" smtClean="0"/>
              <a:t>доказательство с </a:t>
            </a:r>
            <a:r>
              <a:rPr lang="en-US" dirty="0" smtClean="0"/>
              <a:t>n</a:t>
            </a:r>
            <a:r>
              <a:rPr lang="ru-RU" dirty="0" smtClean="0"/>
              <a:t> = 3. Получаем, что для треугольника</a:t>
            </a:r>
            <a:br>
              <a:rPr lang="ru-RU" dirty="0" smtClean="0"/>
            </a:br>
            <a:r>
              <a:rPr lang="ru-RU" dirty="0" smtClean="0"/>
              <a:t>формула   дает    </a:t>
            </a:r>
            <a:r>
              <a:rPr lang="ru-RU" dirty="0" err="1" smtClean="0"/>
              <a:t>π </a:t>
            </a:r>
            <a:r>
              <a:rPr lang="ru-RU" dirty="0" smtClean="0"/>
              <a:t>(3~2) = </a:t>
            </a:r>
            <a:r>
              <a:rPr lang="ru-RU" dirty="0" err="1" smtClean="0"/>
              <a:t>π   </a:t>
            </a:r>
            <a:r>
              <a:rPr lang="ru-RU" dirty="0" smtClean="0"/>
              <a:t>Утверждение   для    </a:t>
            </a:r>
            <a:r>
              <a:rPr lang="ru-RU" dirty="0" err="1" smtClean="0"/>
              <a:t>n</a:t>
            </a:r>
            <a:r>
              <a:rPr lang="ru-RU" dirty="0" smtClean="0"/>
              <a:t> = 3</a:t>
            </a:r>
          </a:p>
          <a:p>
            <a:r>
              <a:rPr lang="ru-RU" dirty="0" smtClean="0"/>
              <a:t>справедливо.</a:t>
            </a:r>
          </a:p>
          <a:p>
            <a:endParaRPr lang="ru-RU" dirty="0" smtClean="0"/>
          </a:p>
          <a:p>
            <a:r>
              <a:rPr lang="ru-RU" dirty="0" smtClean="0"/>
              <a:t>2</a:t>
            </a:r>
            <a:r>
              <a:rPr lang="ru-RU" dirty="0" smtClean="0"/>
              <a:t>. Допустим,   что   формула</a:t>
            </a:r>
            <a:br>
              <a:rPr lang="ru-RU" dirty="0" smtClean="0"/>
            </a:br>
            <a:r>
              <a:rPr lang="ru-RU" dirty="0" smtClean="0"/>
              <a:t>верна при </a:t>
            </a:r>
            <a:r>
              <a:rPr lang="en-US" dirty="0" smtClean="0"/>
              <a:t>n</a:t>
            </a:r>
            <a:r>
              <a:rPr lang="ru-RU" dirty="0" smtClean="0"/>
              <a:t>=</a:t>
            </a:r>
            <a:r>
              <a:rPr lang="en-US" dirty="0" smtClean="0"/>
              <a:t>k</a:t>
            </a:r>
            <a:r>
              <a:rPr lang="ru-RU" dirty="0" smtClean="0"/>
              <a:t>. Докажем, что она верна для любого выпуклого</a:t>
            </a:r>
            <a:br>
              <a:rPr lang="ru-RU" dirty="0" smtClean="0"/>
            </a:br>
            <a:r>
              <a:rPr lang="ru-RU" dirty="0" smtClean="0"/>
              <a:t>(к +1) -угольника.        Разобьем (к +1) -угольник      диагональю</a:t>
            </a:r>
          </a:p>
          <a:p>
            <a:r>
              <a:rPr lang="ru-RU" dirty="0" smtClean="0"/>
              <a:t>так, что получим </a:t>
            </a:r>
            <a:r>
              <a:rPr lang="en-US" dirty="0" smtClean="0"/>
              <a:t>k</a:t>
            </a:r>
            <a:r>
              <a:rPr lang="ru-RU" dirty="0" smtClean="0"/>
              <a:t>-угольник и треугольник.</a:t>
            </a:r>
          </a:p>
          <a:p>
            <a:r>
              <a:rPr lang="ru-RU" dirty="0" smtClean="0"/>
              <a:t>Так как формула верна для треугольника и k-угольника, получаем  </a:t>
            </a:r>
            <a:r>
              <a:rPr lang="ru-RU" dirty="0" err="1" smtClean="0"/>
              <a:t>π </a:t>
            </a:r>
            <a:r>
              <a:rPr lang="ru-RU" dirty="0" smtClean="0"/>
              <a:t>(к - 2) + </a:t>
            </a:r>
            <a:r>
              <a:rPr lang="ru-RU" dirty="0" err="1" smtClean="0"/>
              <a:t>π </a:t>
            </a:r>
            <a:r>
              <a:rPr lang="ru-RU" dirty="0" smtClean="0"/>
              <a:t>= </a:t>
            </a:r>
            <a:r>
              <a:rPr lang="ru-RU" dirty="0" err="1" smtClean="0"/>
              <a:t>π </a:t>
            </a:r>
            <a:r>
              <a:rPr lang="ru-RU" dirty="0" smtClean="0"/>
              <a:t>(к -1).</a:t>
            </a:r>
          </a:p>
          <a:p>
            <a:endParaRPr lang="ru-RU" dirty="0"/>
          </a:p>
        </p:txBody>
      </p:sp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1285860"/>
            <a:ext cx="1547813" cy="182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1"/>
            <a:ext cx="8382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7" name="Выноска-облако 6"/>
          <p:cNvSpPr/>
          <p:nvPr/>
        </p:nvSpPr>
        <p:spPr>
          <a:xfrm>
            <a:off x="539552" y="692696"/>
            <a:ext cx="7776864" cy="5149152"/>
          </a:xfrm>
          <a:prstGeom prst="cloudCallou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latin typeface="Monotype Corsiva" pitchFamily="66" charset="0"/>
              </a:rPr>
              <a:t>        </a:t>
            </a:r>
          </a:p>
          <a:p>
            <a:endParaRPr lang="ru-RU" dirty="0" smtClean="0">
              <a:latin typeface="Monotype Corsiva" pitchFamily="66" charset="0"/>
            </a:endParaRPr>
          </a:p>
          <a:p>
            <a:r>
              <a:rPr lang="ru-RU" dirty="0" smtClean="0">
                <a:latin typeface="Monotype Corsiva" pitchFamily="66" charset="0"/>
              </a:rPr>
              <a:t> 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Итак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, индукция (от лат.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inductio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 — наведение, побуждение) — одна из форм умозаключения, приём исследования, применяя который от знания отдельных фактов приходят к общим положениям. 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        Метод математической индукции является одной из теоретических основ при решении задач на суммирование, доказательстве тождеств, доказательстве и решении неравенств, решении вопроса делимости, при изучении свойств числовых последовательностей, при решении геометрических задач и т. д.</a:t>
            </a:r>
          </a:p>
          <a:p>
            <a:endParaRPr lang="ru-RU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8382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dirty="0" smtClean="0"/>
          </a:p>
          <a:p>
            <a:pPr algn="just"/>
            <a:endParaRPr lang="ru-RU" dirty="0"/>
          </a:p>
          <a:p>
            <a:pPr algn="just"/>
            <a:endParaRPr lang="ru-RU" dirty="0" smtClean="0"/>
          </a:p>
          <a:p>
            <a:pPr algn="just"/>
            <a:endParaRPr lang="ru-RU" dirty="0"/>
          </a:p>
          <a:p>
            <a:pPr algn="just"/>
            <a:endParaRPr lang="ru-RU" dirty="0" smtClean="0"/>
          </a:p>
          <a:p>
            <a:pPr algn="just"/>
            <a:endParaRPr lang="ru-RU" dirty="0"/>
          </a:p>
          <a:p>
            <a:pPr algn="just"/>
            <a:endParaRPr lang="ru-RU" dirty="0" smtClean="0"/>
          </a:p>
          <a:p>
            <a:pPr algn="just"/>
            <a:r>
              <a:rPr lang="ru-RU" sz="2400" dirty="0" smtClean="0"/>
              <a:t>Метод математической индукции можно сравнить с прогрессом. Мы начинаем с низшего, в результате логического мышления приходим к высшему. Человек всегда стремился к прогрессу, к умению развивать свою мысль логически, а значит, сама природа предначертала ему размышлять индуктивно.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5800" y="1859340"/>
            <a:ext cx="7467600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 smtClean="0"/>
              <a:t>Цель работы:</a:t>
            </a:r>
            <a:r>
              <a:rPr lang="ru-RU" b="1" i="1" dirty="0" smtClean="0"/>
              <a:t> </a:t>
            </a:r>
          </a:p>
          <a:p>
            <a:pPr algn="ctr"/>
            <a:endParaRPr lang="ru-RU" b="1" i="1" dirty="0" smtClean="0"/>
          </a:p>
          <a:p>
            <a:pPr marL="285750" indent="-285750">
              <a:buFont typeface="Wingdings" pitchFamily="2" charset="2"/>
              <a:buChar char="v"/>
            </a:pPr>
            <a:r>
              <a:rPr lang="ru-RU" dirty="0" smtClean="0"/>
              <a:t>познакомиться </a:t>
            </a:r>
            <a:r>
              <a:rPr lang="ru-RU" dirty="0"/>
              <a:t>с методом математической индукции, систематизировать знания по данной теме и применить её при решении задач и доказательстве теорем, </a:t>
            </a:r>
            <a:endParaRPr lang="ru-RU" dirty="0" smtClean="0"/>
          </a:p>
          <a:p>
            <a:pPr marL="285750" indent="-285750">
              <a:buFont typeface="Wingdings" pitchFamily="2" charset="2"/>
              <a:buChar char="v"/>
            </a:pPr>
            <a:r>
              <a:rPr lang="ru-RU" dirty="0" smtClean="0"/>
              <a:t>обосновать </a:t>
            </a:r>
            <a:r>
              <a:rPr lang="ru-RU" dirty="0"/>
              <a:t>и наглядно показать практическое значение метода математической индукции как необходимого фактора для решения задач, </a:t>
            </a:r>
            <a:endParaRPr lang="ru-RU" dirty="0" smtClean="0"/>
          </a:p>
          <a:p>
            <a:pPr marL="285750" indent="-285750">
              <a:buFont typeface="Wingdings" pitchFamily="2" charset="2"/>
              <a:buChar char="v"/>
            </a:pPr>
            <a:r>
              <a:rPr lang="ru-RU" dirty="0" smtClean="0"/>
              <a:t>сформировать </a:t>
            </a:r>
            <a:r>
              <a:rPr lang="ru-RU" dirty="0"/>
              <a:t>представления о </a:t>
            </a:r>
            <a:r>
              <a:rPr lang="ru-RU" dirty="0" smtClean="0"/>
              <a:t>математике </a:t>
            </a:r>
            <a:r>
              <a:rPr lang="ru-RU" dirty="0"/>
              <a:t>как части общечеловеческой культуры.</a:t>
            </a:r>
          </a:p>
        </p:txBody>
      </p:sp>
    </p:spTree>
    <p:extLst>
      <p:ext uri="{BB962C8B-B14F-4D97-AF65-F5344CB8AC3E}">
        <p14:creationId xmlns="" xmlns:p14="http://schemas.microsoft.com/office/powerpoint/2010/main" val="3613262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9200" y="762001"/>
            <a:ext cx="69342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2060848"/>
            <a:ext cx="708660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sz="2400" b="1" i="1" dirty="0" smtClean="0">
              <a:solidFill>
                <a:srgbClr val="C00000"/>
              </a:solidFill>
            </a:endParaRPr>
          </a:p>
          <a:p>
            <a:r>
              <a:rPr lang="ru-RU" sz="2400" b="1" i="1" dirty="0" smtClean="0">
                <a:solidFill>
                  <a:srgbClr val="C00000"/>
                </a:solidFill>
              </a:rPr>
              <a:t> </a:t>
            </a:r>
            <a:r>
              <a:rPr lang="ru-RU" sz="2400" b="1" i="1" dirty="0" smtClean="0">
                <a:solidFill>
                  <a:srgbClr val="C00000"/>
                </a:solidFill>
              </a:rPr>
              <a:t>                                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71600" y="1844824"/>
            <a:ext cx="6336704" cy="141845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Переход от общих утверждений к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частным называется </a:t>
            </a:r>
          </a:p>
          <a:p>
            <a:r>
              <a:rPr lang="ru-RU" b="1" i="1" dirty="0" smtClean="0">
                <a:solidFill>
                  <a:schemeClr val="tx1"/>
                </a:solidFill>
              </a:rPr>
              <a:t>                                              </a:t>
            </a:r>
          </a:p>
          <a:p>
            <a:r>
              <a:rPr lang="ru-RU" b="1" i="1" dirty="0" smtClean="0"/>
              <a:t>                                            </a:t>
            </a:r>
            <a:r>
              <a:rPr lang="ru-RU" sz="2400" b="1" i="1" dirty="0" smtClean="0">
                <a:solidFill>
                  <a:srgbClr val="C00000"/>
                </a:solidFill>
              </a:rPr>
              <a:t>дедукцией.</a:t>
            </a:r>
            <a:endParaRPr lang="ru-RU" sz="2400" dirty="0" smtClean="0">
              <a:solidFill>
                <a:srgbClr val="C00000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971600" y="3717032"/>
            <a:ext cx="6336704" cy="206652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dirty="0" smtClean="0">
                <a:solidFill>
                  <a:prstClr val="black"/>
                </a:solidFill>
              </a:rPr>
              <a:t>В математике часто приходится от  частных утверждений переходить к общим,  т.е. использовать метод, противоположный дедуктивному, который называется </a:t>
            </a:r>
          </a:p>
          <a:p>
            <a:pPr lvl="0"/>
            <a:r>
              <a:rPr lang="ru-RU" sz="2400" b="1" i="1" dirty="0" smtClean="0">
                <a:solidFill>
                  <a:srgbClr val="C00000"/>
                </a:solidFill>
              </a:rPr>
              <a:t>                          </a:t>
            </a:r>
            <a:r>
              <a:rPr lang="ru-RU" sz="2400" b="1" i="1" dirty="0" smtClean="0">
                <a:solidFill>
                  <a:srgbClr val="C00000"/>
                </a:solidFill>
              </a:rPr>
              <a:t>    </a:t>
            </a:r>
            <a:r>
              <a:rPr lang="ru-RU" sz="2400" b="1" i="1" dirty="0" smtClean="0">
                <a:solidFill>
                  <a:srgbClr val="C00000"/>
                </a:solidFill>
              </a:rPr>
              <a:t>индукцией</a:t>
            </a:r>
            <a:r>
              <a:rPr lang="ru-RU" sz="2400" dirty="0" smtClean="0">
                <a:solidFill>
                  <a:srgbClr val="C00000"/>
                </a:solidFill>
              </a:rPr>
              <a:t>. 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975704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807720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pPr algn="ctr"/>
            <a:r>
              <a:rPr lang="ru-RU" sz="2800" dirty="0" smtClean="0">
                <a:solidFill>
                  <a:srgbClr val="C00000"/>
                </a:solidFill>
              </a:rPr>
              <a:t>Пример </a:t>
            </a:r>
            <a:r>
              <a:rPr lang="ru-RU" sz="2800" dirty="0">
                <a:solidFill>
                  <a:srgbClr val="C00000"/>
                </a:solidFill>
              </a:rPr>
              <a:t>неполной индукции</a:t>
            </a:r>
          </a:p>
          <a:p>
            <a:pPr algn="just"/>
            <a:endParaRPr lang="ru-RU" i="1" dirty="0" smtClean="0"/>
          </a:p>
          <a:p>
            <a:pPr algn="just"/>
            <a:endParaRPr lang="ru-RU" i="1" dirty="0" smtClean="0"/>
          </a:p>
          <a:p>
            <a:pPr algn="just"/>
            <a:r>
              <a:rPr lang="en-US" i="1" dirty="0" smtClean="0"/>
              <a:t>P</a:t>
            </a:r>
            <a:r>
              <a:rPr lang="ru-RU" i="1" dirty="0" smtClean="0"/>
              <a:t>(</a:t>
            </a:r>
            <a:r>
              <a:rPr lang="ru-RU" i="1" dirty="0" err="1" smtClean="0"/>
              <a:t>х</a:t>
            </a:r>
            <a:r>
              <a:rPr lang="ru-RU" i="1" dirty="0" smtClean="0"/>
              <a:t>)= х</a:t>
            </a:r>
            <a:r>
              <a:rPr lang="ru-RU" i="1" baseline="30000" dirty="0" smtClean="0"/>
              <a:t>2</a:t>
            </a:r>
            <a:r>
              <a:rPr lang="ru-RU" i="1" dirty="0" smtClean="0"/>
              <a:t>+ </a:t>
            </a:r>
            <a:r>
              <a:rPr lang="ru-RU" i="1" dirty="0" err="1" smtClean="0"/>
              <a:t>х+</a:t>
            </a:r>
            <a:r>
              <a:rPr lang="ru-RU" i="1" dirty="0" smtClean="0"/>
              <a:t> 41</a:t>
            </a:r>
            <a:r>
              <a:rPr lang="ru-RU" dirty="0" smtClean="0"/>
              <a:t> </a:t>
            </a:r>
          </a:p>
          <a:p>
            <a:endParaRPr lang="ru-RU" i="1" dirty="0" smtClean="0"/>
          </a:p>
          <a:p>
            <a:r>
              <a:rPr lang="ru-RU" i="1" dirty="0" smtClean="0"/>
              <a:t>Р(1</a:t>
            </a:r>
            <a:r>
              <a:rPr lang="ru-RU" i="1" dirty="0"/>
              <a:t>)= 43; </a:t>
            </a:r>
            <a:r>
              <a:rPr lang="ru-RU" i="1" dirty="0" smtClean="0"/>
              <a:t>      Р(2</a:t>
            </a:r>
            <a:r>
              <a:rPr lang="ru-RU" i="1" dirty="0"/>
              <a:t>)=47; </a:t>
            </a:r>
            <a:r>
              <a:rPr lang="ru-RU" i="1" dirty="0" smtClean="0"/>
              <a:t>       Р(3</a:t>
            </a:r>
            <a:r>
              <a:rPr lang="ru-RU" i="1" dirty="0"/>
              <a:t>)= 53; </a:t>
            </a:r>
            <a:r>
              <a:rPr lang="ru-RU" i="1" dirty="0" smtClean="0"/>
              <a:t>      Р(4</a:t>
            </a:r>
            <a:r>
              <a:rPr lang="ru-RU" i="1" dirty="0"/>
              <a:t>)= 61</a:t>
            </a:r>
            <a:r>
              <a:rPr lang="ru-RU" i="1" dirty="0" smtClean="0"/>
              <a:t>;        </a:t>
            </a:r>
            <a:r>
              <a:rPr lang="ru-RU" i="1" dirty="0"/>
              <a:t>Р(5)= </a:t>
            </a:r>
            <a:r>
              <a:rPr lang="ru-RU" i="1" dirty="0" smtClean="0"/>
              <a:t>71</a:t>
            </a:r>
          </a:p>
          <a:p>
            <a:endParaRPr lang="ru-RU" i="1" dirty="0" smtClean="0"/>
          </a:p>
          <a:p>
            <a:endParaRPr lang="ru-RU" i="1" dirty="0" smtClean="0"/>
          </a:p>
          <a:p>
            <a:r>
              <a:rPr lang="ru-RU" i="1" dirty="0" smtClean="0"/>
              <a:t>Р(0</a:t>
            </a:r>
            <a:r>
              <a:rPr lang="ru-RU" i="1" dirty="0"/>
              <a:t>)=41; </a:t>
            </a:r>
            <a:r>
              <a:rPr lang="ru-RU" i="1" dirty="0" smtClean="0"/>
              <a:t>      Р</a:t>
            </a:r>
            <a:r>
              <a:rPr lang="ru-RU" i="1" dirty="0"/>
              <a:t>(-1)=41</a:t>
            </a:r>
            <a:r>
              <a:rPr lang="ru-RU" i="1" dirty="0" smtClean="0"/>
              <a:t>;       </a:t>
            </a:r>
            <a:r>
              <a:rPr lang="ru-RU" i="1" dirty="0"/>
              <a:t>Р(-2)=43; </a:t>
            </a:r>
            <a:r>
              <a:rPr lang="ru-RU" i="1" dirty="0" smtClean="0"/>
              <a:t>       Р</a:t>
            </a:r>
            <a:r>
              <a:rPr lang="ru-RU" i="1" dirty="0"/>
              <a:t>(-3)=47; </a:t>
            </a:r>
            <a:r>
              <a:rPr lang="ru-RU" i="1" dirty="0" smtClean="0"/>
              <a:t>      Р</a:t>
            </a:r>
            <a:r>
              <a:rPr lang="ru-RU" i="1" dirty="0"/>
              <a:t>(-4) =53</a:t>
            </a:r>
            <a:endParaRPr lang="en-US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1752600" y="2690336"/>
            <a:ext cx="605976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                 </a:t>
            </a:r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r>
              <a:rPr lang="ru-RU" b="1" dirty="0" smtClean="0"/>
              <a:t>Возникает </a:t>
            </a:r>
            <a:r>
              <a:rPr lang="ru-RU" b="1" dirty="0"/>
              <a:t>гипотеза</a:t>
            </a:r>
            <a:r>
              <a:rPr lang="ru-RU" dirty="0"/>
              <a:t>, что значение трехчлена </a:t>
            </a:r>
            <a:r>
              <a:rPr lang="ru-RU" i="1" dirty="0"/>
              <a:t>Р(х)</a:t>
            </a:r>
            <a:r>
              <a:rPr lang="ru-RU" dirty="0"/>
              <a:t> является простым числом при любом целом значении </a:t>
            </a:r>
            <a:r>
              <a:rPr lang="ru-RU" i="1" dirty="0"/>
              <a:t>х</a:t>
            </a:r>
            <a:r>
              <a:rPr lang="ru-RU" dirty="0"/>
              <a:t>.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Но </a:t>
            </a:r>
            <a:r>
              <a:rPr lang="ru-RU" dirty="0"/>
              <a:t>высказанная </a:t>
            </a:r>
            <a:r>
              <a:rPr lang="ru-RU" b="1" dirty="0"/>
              <a:t>гипотеза ошибочна</a:t>
            </a:r>
            <a:r>
              <a:rPr lang="ru-RU" dirty="0"/>
              <a:t>, так как, например, </a:t>
            </a:r>
            <a:r>
              <a:rPr lang="ru-RU" i="1" dirty="0"/>
              <a:t>Р(41)= 41</a:t>
            </a:r>
            <a:r>
              <a:rPr lang="ru-RU" i="1" baseline="30000" dirty="0"/>
              <a:t>2</a:t>
            </a:r>
            <a:r>
              <a:rPr lang="ru-RU" i="1" dirty="0"/>
              <a:t>+41+41=41∙43</a:t>
            </a:r>
            <a:r>
              <a:rPr lang="ru-RU" i="1" dirty="0" smtClean="0"/>
              <a:t>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600" decel="100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600" decel="100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00" decel="100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00" decel="100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60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6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600" decel="100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6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533400"/>
            <a:ext cx="76200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dirty="0" smtClean="0"/>
          </a:p>
          <a:p>
            <a:pPr algn="just"/>
            <a:endParaRPr lang="ru-RU" dirty="0"/>
          </a:p>
          <a:p>
            <a:pPr algn="ctr"/>
            <a:r>
              <a:rPr lang="ru-RU" sz="2800" dirty="0" smtClean="0">
                <a:solidFill>
                  <a:srgbClr val="C00000"/>
                </a:solidFill>
              </a:rPr>
              <a:t>Вывод</a:t>
            </a:r>
            <a:r>
              <a:rPr lang="ru-RU" sz="2800" dirty="0" smtClean="0">
                <a:solidFill>
                  <a:srgbClr val="C00000"/>
                </a:solidFill>
              </a:rPr>
              <a:t>:</a:t>
            </a:r>
          </a:p>
          <a:p>
            <a:pPr algn="just"/>
            <a:endParaRPr lang="ru-RU" dirty="0"/>
          </a:p>
          <a:p>
            <a:endParaRPr lang="ru-RU" sz="2000" dirty="0"/>
          </a:p>
        </p:txBody>
      </p:sp>
      <p:sp>
        <p:nvSpPr>
          <p:cNvPr id="3" name="Овал 2"/>
          <p:cNvSpPr/>
          <p:nvPr/>
        </p:nvSpPr>
        <p:spPr>
          <a:xfrm>
            <a:off x="755576" y="1916832"/>
            <a:ext cx="7056784" cy="439248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Метод </a:t>
            </a:r>
            <a:r>
              <a:rPr lang="ru-RU" dirty="0" smtClean="0"/>
              <a:t>неполной индукции, как мы видим, не приводит к вполне надежным выводам, но он полезен тем, что </a:t>
            </a:r>
            <a:r>
              <a:rPr lang="ru-RU" b="1" dirty="0" smtClean="0"/>
              <a:t>позволяет сформулировать гипотезу</a:t>
            </a:r>
            <a:r>
              <a:rPr lang="ru-RU" dirty="0" smtClean="0"/>
              <a:t>, которую потом можно доказать точным математическим рассуждением или опровергнуть. 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457200"/>
            <a:ext cx="8305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b="1" dirty="0" smtClean="0">
              <a:solidFill>
                <a:srgbClr val="C00000"/>
              </a:solidFill>
            </a:endParaRPr>
          </a:p>
          <a:p>
            <a:pPr algn="ctr"/>
            <a:endParaRPr lang="ru-RU" sz="2800" b="1" dirty="0">
              <a:solidFill>
                <a:srgbClr val="C00000"/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Принцип математической индукции:</a:t>
            </a:r>
          </a:p>
          <a:p>
            <a:pPr algn="just"/>
            <a:endParaRPr lang="ru-RU" b="1" dirty="0" smtClean="0"/>
          </a:p>
          <a:p>
            <a:pPr algn="just"/>
            <a:r>
              <a:rPr lang="ru-RU" sz="2800" b="1" dirty="0" smtClean="0">
                <a:latin typeface="Monotype Corsiva" pitchFamily="66" charset="0"/>
              </a:rPr>
              <a:t>Если предположение, зависящее от натурального числа </a:t>
            </a:r>
            <a:r>
              <a:rPr lang="en-US" sz="2800" b="1" dirty="0" smtClean="0">
                <a:latin typeface="Monotype Corsiva" pitchFamily="66" charset="0"/>
              </a:rPr>
              <a:t>n</a:t>
            </a:r>
            <a:r>
              <a:rPr lang="ru-RU" sz="2800" b="1" dirty="0" smtClean="0">
                <a:latin typeface="Monotype Corsiva" pitchFamily="66" charset="0"/>
              </a:rPr>
              <a:t>, истинно для </a:t>
            </a:r>
            <a:r>
              <a:rPr lang="en-US" sz="2800" b="1" dirty="0" smtClean="0">
                <a:latin typeface="Monotype Corsiva" pitchFamily="66" charset="0"/>
              </a:rPr>
              <a:t>n</a:t>
            </a:r>
            <a:r>
              <a:rPr lang="ru-RU" sz="2800" b="1" dirty="0" smtClean="0">
                <a:latin typeface="Monotype Corsiva" pitchFamily="66" charset="0"/>
              </a:rPr>
              <a:t>=1 и из того, что оно истинно для </a:t>
            </a:r>
            <a:r>
              <a:rPr lang="en-US" sz="2800" b="1" dirty="0" smtClean="0">
                <a:latin typeface="Monotype Corsiva" pitchFamily="66" charset="0"/>
              </a:rPr>
              <a:t>n</a:t>
            </a:r>
            <a:r>
              <a:rPr lang="ru-RU" sz="2800" b="1" dirty="0" smtClean="0">
                <a:latin typeface="Monotype Corsiva" pitchFamily="66" charset="0"/>
              </a:rPr>
              <a:t>=</a:t>
            </a:r>
            <a:r>
              <a:rPr lang="en-US" sz="2800" b="1" dirty="0" smtClean="0">
                <a:latin typeface="Monotype Corsiva" pitchFamily="66" charset="0"/>
              </a:rPr>
              <a:t>k</a:t>
            </a:r>
            <a:r>
              <a:rPr lang="ru-RU" sz="2800" b="1" dirty="0" smtClean="0">
                <a:latin typeface="Monotype Corsiva" pitchFamily="66" charset="0"/>
              </a:rPr>
              <a:t> </a:t>
            </a:r>
            <a:endParaRPr lang="ru-RU" sz="2800" b="1" dirty="0" smtClean="0">
              <a:latin typeface="Monotype Corsiva" pitchFamily="66" charset="0"/>
            </a:endParaRPr>
          </a:p>
          <a:p>
            <a:pPr algn="just"/>
            <a:r>
              <a:rPr lang="ru-RU" sz="2800" b="1" dirty="0" smtClean="0">
                <a:latin typeface="Monotype Corsiva" pitchFamily="66" charset="0"/>
              </a:rPr>
              <a:t>(</a:t>
            </a:r>
            <a:r>
              <a:rPr lang="ru-RU" sz="2800" b="1" dirty="0" smtClean="0">
                <a:latin typeface="Monotype Corsiva" pitchFamily="66" charset="0"/>
              </a:rPr>
              <a:t>где </a:t>
            </a:r>
            <a:r>
              <a:rPr lang="en-US" sz="2800" b="1" dirty="0" smtClean="0">
                <a:latin typeface="Monotype Corsiva" pitchFamily="66" charset="0"/>
              </a:rPr>
              <a:t>k</a:t>
            </a:r>
            <a:r>
              <a:rPr lang="ru-RU" sz="2800" b="1" dirty="0" smtClean="0">
                <a:latin typeface="Monotype Corsiva" pitchFamily="66" charset="0"/>
              </a:rPr>
              <a:t>-любое натуральное число), следует, что оно истинно и для следующего числа </a:t>
            </a:r>
            <a:r>
              <a:rPr lang="en-US" sz="2800" b="1" dirty="0" smtClean="0">
                <a:latin typeface="Monotype Corsiva" pitchFamily="66" charset="0"/>
              </a:rPr>
              <a:t>n</a:t>
            </a:r>
            <a:r>
              <a:rPr lang="ru-RU" sz="2800" b="1" dirty="0" smtClean="0">
                <a:latin typeface="Monotype Corsiva" pitchFamily="66" charset="0"/>
              </a:rPr>
              <a:t>=</a:t>
            </a:r>
            <a:r>
              <a:rPr lang="en-US" sz="2800" b="1" dirty="0" smtClean="0">
                <a:latin typeface="Monotype Corsiva" pitchFamily="66" charset="0"/>
              </a:rPr>
              <a:t>k</a:t>
            </a:r>
            <a:r>
              <a:rPr lang="ru-RU" sz="2800" b="1" dirty="0" smtClean="0">
                <a:latin typeface="Monotype Corsiva" pitchFamily="66" charset="0"/>
              </a:rPr>
              <a:t>+1,    то предположение истинно для  любого натурального числа </a:t>
            </a:r>
            <a:r>
              <a:rPr lang="en-US" sz="2800" b="1" dirty="0" smtClean="0">
                <a:latin typeface="Monotype Corsiva" pitchFamily="66" charset="0"/>
              </a:rPr>
              <a:t>n</a:t>
            </a:r>
            <a:r>
              <a:rPr lang="ru-RU" sz="2800" b="1" dirty="0" smtClean="0">
                <a:latin typeface="Monotype Corsiva" pitchFamily="66" charset="0"/>
              </a:rPr>
              <a:t>.</a:t>
            </a:r>
            <a:endParaRPr lang="ru-RU" sz="2800" dirty="0" smtClean="0">
              <a:latin typeface="Monotype Corsiva" pitchFamily="66" charset="0"/>
            </a:endParaRPr>
          </a:p>
          <a:p>
            <a:pPr algn="just"/>
            <a:r>
              <a:rPr lang="ru-RU" sz="2800" dirty="0" smtClean="0">
                <a:latin typeface="Monotype Corsiva" pitchFamily="66" charset="0"/>
              </a:rPr>
              <a:t>        </a:t>
            </a:r>
          </a:p>
          <a:p>
            <a:pPr algn="just"/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04800"/>
            <a:ext cx="84582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200" dirty="0" smtClean="0">
              <a:solidFill>
                <a:srgbClr val="C00000"/>
              </a:solidFill>
            </a:endParaRPr>
          </a:p>
          <a:p>
            <a:pPr algn="ctr"/>
            <a:endParaRPr lang="ru-RU" sz="3200" dirty="0">
              <a:solidFill>
                <a:srgbClr val="C00000"/>
              </a:solidFill>
            </a:endParaRPr>
          </a:p>
          <a:p>
            <a:pPr algn="ctr"/>
            <a:r>
              <a:rPr lang="ru-RU" sz="3200" dirty="0" smtClean="0">
                <a:solidFill>
                  <a:srgbClr val="C00000"/>
                </a:solidFill>
              </a:rPr>
              <a:t>Этапы решения:   </a:t>
            </a:r>
          </a:p>
          <a:p>
            <a:pPr algn="just"/>
            <a:endParaRPr lang="ru-RU" b="1" dirty="0" smtClean="0"/>
          </a:p>
          <a:p>
            <a:pPr algn="just"/>
            <a:r>
              <a:rPr lang="ru-RU" b="1" dirty="0" smtClean="0"/>
              <a:t>1.база </a:t>
            </a:r>
            <a:r>
              <a:rPr lang="ru-RU" dirty="0" smtClean="0"/>
              <a:t>( показываем, что доказываемое утверждение верно для некоторых простейших частных случаев ( </a:t>
            </a:r>
            <a:r>
              <a:rPr lang="ru-RU" b="1" i="1" dirty="0" smtClean="0"/>
              <a:t>п </a:t>
            </a:r>
            <a:r>
              <a:rPr lang="ru-RU" dirty="0" smtClean="0"/>
              <a:t>= 1);                              </a:t>
            </a:r>
          </a:p>
          <a:p>
            <a:pPr algn="just"/>
            <a:endParaRPr lang="ru-RU" b="1" dirty="0" smtClean="0"/>
          </a:p>
          <a:p>
            <a:pPr algn="just"/>
            <a:r>
              <a:rPr lang="ru-RU" b="1" dirty="0" smtClean="0"/>
              <a:t>2.предположение </a:t>
            </a:r>
            <a:r>
              <a:rPr lang="ru-RU" dirty="0" smtClean="0"/>
              <a:t>(предполагаем, что утверждение доказано для первых  </a:t>
            </a:r>
            <a:r>
              <a:rPr lang="ru-RU" b="1" i="1" dirty="0" smtClean="0"/>
              <a:t>к </a:t>
            </a:r>
            <a:r>
              <a:rPr lang="ru-RU" dirty="0" smtClean="0"/>
              <a:t>случаев;                                                                                                                  </a:t>
            </a:r>
          </a:p>
          <a:p>
            <a:pPr algn="just"/>
            <a:endParaRPr lang="ru-RU" b="1" dirty="0" smtClean="0"/>
          </a:p>
          <a:p>
            <a:pPr algn="just"/>
            <a:r>
              <a:rPr lang="ru-RU" b="1" dirty="0" smtClean="0"/>
              <a:t>3</a:t>
            </a:r>
            <a:r>
              <a:rPr lang="ru-RU" dirty="0" smtClean="0"/>
              <a:t>.</a:t>
            </a:r>
            <a:r>
              <a:rPr lang="ru-RU" b="1" dirty="0" smtClean="0"/>
              <a:t>шаг </a:t>
            </a:r>
            <a:r>
              <a:rPr lang="ru-RU" dirty="0" smtClean="0"/>
              <a:t>( в  этом предположении доказываем утверждение для случая </a:t>
            </a:r>
            <a:r>
              <a:rPr lang="ru-RU" b="1" i="1" dirty="0" smtClean="0"/>
              <a:t>п </a:t>
            </a:r>
            <a:r>
              <a:rPr lang="ru-RU" b="1" dirty="0" smtClean="0"/>
              <a:t>= </a:t>
            </a:r>
            <a:r>
              <a:rPr lang="ru-RU" b="1" i="1" dirty="0" smtClean="0"/>
              <a:t>к</a:t>
            </a:r>
            <a:r>
              <a:rPr lang="ru-RU" b="1" dirty="0" smtClean="0"/>
              <a:t> + 1); </a:t>
            </a:r>
          </a:p>
          <a:p>
            <a:pPr algn="just"/>
            <a:endParaRPr lang="ru-RU" b="1" dirty="0"/>
          </a:p>
          <a:p>
            <a:pPr algn="just"/>
            <a:r>
              <a:rPr lang="ru-RU" b="1" dirty="0" smtClean="0"/>
              <a:t>4.вывод ( у</a:t>
            </a:r>
            <a:r>
              <a:rPr lang="ru-RU" dirty="0" smtClean="0"/>
              <a:t>тверждение верно для всех случаев, то есть для всех </a:t>
            </a:r>
            <a:r>
              <a:rPr lang="ru-RU" b="1" i="1" dirty="0" smtClean="0"/>
              <a:t>п)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42" name="Object 2"/>
          <p:cNvGraphicFramePr>
            <a:graphicFrameLocks noChangeAspect="1"/>
          </p:cNvGraphicFramePr>
          <p:nvPr/>
        </p:nvGraphicFramePr>
        <p:xfrm>
          <a:off x="1571604" y="785794"/>
          <a:ext cx="5926137" cy="642942"/>
        </p:xfrm>
        <a:graphic>
          <a:graphicData uri="http://schemas.openxmlformats.org/presentationml/2006/ole">
            <p:oleObj spid="_x0000_s61442" name="Документ" r:id="rId3" imgW="5925852" imgH="549515" progId="Word.Document.12">
              <p:embed/>
            </p:oleObj>
          </a:graphicData>
        </a:graphic>
      </p:graphicFrame>
      <p:graphicFrame>
        <p:nvGraphicFramePr>
          <p:cNvPr id="61443" name="Object 3"/>
          <p:cNvGraphicFramePr>
            <a:graphicFrameLocks noChangeAspect="1"/>
          </p:cNvGraphicFramePr>
          <p:nvPr/>
        </p:nvGraphicFramePr>
        <p:xfrm>
          <a:off x="1571604" y="1357298"/>
          <a:ext cx="5926137" cy="500066"/>
        </p:xfrm>
        <a:graphic>
          <a:graphicData uri="http://schemas.openxmlformats.org/presentationml/2006/ole">
            <p:oleObj spid="_x0000_s61443" name="Документ" r:id="rId4" imgW="5925852" imgH="391223" progId="Word.Document.12">
              <p:embed/>
            </p:oleObj>
          </a:graphicData>
        </a:graphic>
      </p:graphicFrame>
      <p:graphicFrame>
        <p:nvGraphicFramePr>
          <p:cNvPr id="61444" name="Object 4"/>
          <p:cNvGraphicFramePr>
            <a:graphicFrameLocks noChangeAspect="1"/>
          </p:cNvGraphicFramePr>
          <p:nvPr/>
        </p:nvGraphicFramePr>
        <p:xfrm>
          <a:off x="1571604" y="2000240"/>
          <a:ext cx="5926137" cy="928694"/>
        </p:xfrm>
        <a:graphic>
          <a:graphicData uri="http://schemas.openxmlformats.org/presentationml/2006/ole">
            <p:oleObj spid="_x0000_s61444" name="Документ" r:id="rId5" imgW="5925852" imgH="783888" progId="Word.Document.12">
              <p:embed/>
            </p:oleObj>
          </a:graphicData>
        </a:graphic>
      </p:graphicFrame>
      <p:graphicFrame>
        <p:nvGraphicFramePr>
          <p:cNvPr id="61445" name="Object 5"/>
          <p:cNvGraphicFramePr>
            <a:graphicFrameLocks noChangeAspect="1"/>
          </p:cNvGraphicFramePr>
          <p:nvPr/>
        </p:nvGraphicFramePr>
        <p:xfrm>
          <a:off x="1500166" y="2714620"/>
          <a:ext cx="5924550" cy="1000132"/>
        </p:xfrm>
        <a:graphic>
          <a:graphicData uri="http://schemas.openxmlformats.org/presentationml/2006/ole">
            <p:oleObj spid="_x0000_s61445" name="Документ" r:id="rId6" imgW="5980439" imgH="943623" progId="Word.Document.12">
              <p:embed/>
            </p:oleObj>
          </a:graphicData>
        </a:graphic>
      </p:graphicFrame>
      <p:graphicFrame>
        <p:nvGraphicFramePr>
          <p:cNvPr id="61446" name="Object 6"/>
          <p:cNvGraphicFramePr>
            <a:graphicFrameLocks noChangeAspect="1"/>
          </p:cNvGraphicFramePr>
          <p:nvPr/>
        </p:nvGraphicFramePr>
        <p:xfrm>
          <a:off x="1571604" y="3571876"/>
          <a:ext cx="5926137" cy="642942"/>
        </p:xfrm>
        <a:graphic>
          <a:graphicData uri="http://schemas.openxmlformats.org/presentationml/2006/ole">
            <p:oleObj spid="_x0000_s61446" name="Документ" r:id="rId7" imgW="5925852" imgH="548433" progId="Word.Document.12">
              <p:embed/>
            </p:oleObj>
          </a:graphicData>
        </a:graphic>
      </p:graphicFrame>
      <p:graphicFrame>
        <p:nvGraphicFramePr>
          <p:cNvPr id="61447" name="Object 7"/>
          <p:cNvGraphicFramePr>
            <a:graphicFrameLocks noChangeAspect="1"/>
          </p:cNvGraphicFramePr>
          <p:nvPr/>
        </p:nvGraphicFramePr>
        <p:xfrm>
          <a:off x="1571604" y="4429132"/>
          <a:ext cx="5926137" cy="714380"/>
        </p:xfrm>
        <a:graphic>
          <a:graphicData uri="http://schemas.openxmlformats.org/presentationml/2006/ole">
            <p:oleObj spid="_x0000_s61447" name="Документ" r:id="rId8" imgW="5925852" imgH="627038" progId="Word.Document.12">
              <p:embed/>
            </p:oleObj>
          </a:graphicData>
        </a:graphic>
      </p:graphicFrame>
      <p:graphicFrame>
        <p:nvGraphicFramePr>
          <p:cNvPr id="61448" name="Object 8"/>
          <p:cNvGraphicFramePr>
            <a:graphicFrameLocks noChangeAspect="1"/>
          </p:cNvGraphicFramePr>
          <p:nvPr/>
        </p:nvGraphicFramePr>
        <p:xfrm>
          <a:off x="1500166" y="5357826"/>
          <a:ext cx="5926137" cy="1071570"/>
        </p:xfrm>
        <a:graphic>
          <a:graphicData uri="http://schemas.openxmlformats.org/presentationml/2006/ole">
            <p:oleObj spid="_x0000_s61448" name="Документ" r:id="rId9" imgW="5925852" imgH="1041699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614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61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61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614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800" decel="100000"/>
                                        <p:tgtEl>
                                          <p:spTgt spid="614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61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61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800" decel="100000"/>
                                        <p:tgtEl>
                                          <p:spTgt spid="614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614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61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61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313</TotalTime>
  <Words>732</Words>
  <Application>Microsoft Office PowerPoint</Application>
  <PresentationFormat>Экран (4:3)</PresentationFormat>
  <Paragraphs>123</Paragraphs>
  <Slides>18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18</vt:i4>
      </vt:variant>
    </vt:vector>
  </HeadingPairs>
  <TitlesOfParts>
    <vt:vector size="21" baseType="lpstr">
      <vt:lpstr>Поток</vt:lpstr>
      <vt:lpstr>Документ</vt:lpstr>
      <vt:lpstr>Документ Microsoft Office Word</vt:lpstr>
      <vt:lpstr>Метод Математической Индукции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 Математической Индукции</dc:title>
  <dc:creator>Spawn Dark</dc:creator>
  <cp:lastModifiedBy>Настя</cp:lastModifiedBy>
  <cp:revision>59</cp:revision>
  <dcterms:created xsi:type="dcterms:W3CDTF">2011-04-08T19:25:41Z</dcterms:created>
  <dcterms:modified xsi:type="dcterms:W3CDTF">2011-04-13T17:17:04Z</dcterms:modified>
</cp:coreProperties>
</file>