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7" r:id="rId6"/>
    <p:sldId id="262" r:id="rId7"/>
    <p:sldId id="263" r:id="rId8"/>
    <p:sldId id="264" r:id="rId9"/>
    <p:sldId id="266" r:id="rId10"/>
    <p:sldId id="265" r:id="rId11"/>
    <p:sldId id="259" r:id="rId12"/>
    <p:sldId id="260" r:id="rId13"/>
    <p:sldId id="276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33CC"/>
    <a:srgbClr val="0E4229"/>
    <a:srgbClr val="FF9966"/>
    <a:srgbClr val="A02063"/>
    <a:srgbClr val="91E20E"/>
    <a:srgbClr val="FF9900"/>
    <a:srgbClr val="57D76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739C-8FFB-4D20-857C-CCDCBEEF2499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1627-B229-4518-8533-B9CACE0E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99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739C-8FFB-4D20-857C-CCDCBEEF2499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1627-B229-4518-8533-B9CACE0E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19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739C-8FFB-4D20-857C-CCDCBEEF2499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1627-B229-4518-8533-B9CACE0E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37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739C-8FFB-4D20-857C-CCDCBEEF2499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1627-B229-4518-8533-B9CACE0E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46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739C-8FFB-4D20-857C-CCDCBEEF2499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1627-B229-4518-8533-B9CACE0E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84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739C-8FFB-4D20-857C-CCDCBEEF2499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1627-B229-4518-8533-B9CACE0E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76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739C-8FFB-4D20-857C-CCDCBEEF2499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1627-B229-4518-8533-B9CACE0E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09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739C-8FFB-4D20-857C-CCDCBEEF2499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1627-B229-4518-8533-B9CACE0E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32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739C-8FFB-4D20-857C-CCDCBEEF2499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1627-B229-4518-8533-B9CACE0E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25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739C-8FFB-4D20-857C-CCDCBEEF2499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1627-B229-4518-8533-B9CACE0E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2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739C-8FFB-4D20-857C-CCDCBEEF2499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1627-B229-4518-8533-B9CACE0E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19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9739C-8FFB-4D20-857C-CCDCBEEF2499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1627-B229-4518-8533-B9CACE0E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633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0%BA%D0%B0%D0%BD%D1%8C" TargetMode="External"/><Relationship Id="rId2" Type="http://schemas.openxmlformats.org/officeDocument/2006/relationships/hyperlink" Target="http://ru.wikipedia.org/wiki/%D0%A8%D1%91%D0%BB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0%D1%82%D0%BB%D0%B0%D1%81_(%D1%82%D0%BA%D0%B0%D0%BD%D1%8C)#cite_note-0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Загадки, которые задают толковые словари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52948"/>
            <a:ext cx="2175679" cy="3385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492102"/>
            <a:ext cx="2344127" cy="351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030266"/>
            <a:ext cx="3192808" cy="4435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388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8002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CCFF"/>
                </a:solidFill>
                <a:effectLst/>
                <a:latin typeface="Times New Roman"/>
                <a:ea typeface="Calibri"/>
                <a:cs typeface="Times New Roman"/>
              </a:rPr>
              <a:t>В каких словарях даётся одинаковое толкование слова   АТЛАС?</a:t>
            </a:r>
            <a:r>
              <a:rPr lang="ru-RU" sz="3600" b="1" dirty="0" smtClean="0">
                <a:solidFill>
                  <a:srgbClr val="00CCFF"/>
                </a:solidFill>
                <a:ea typeface="Calibri"/>
                <a:cs typeface="Times New Roman"/>
              </a:rPr>
              <a:t/>
            </a:r>
            <a:br>
              <a:rPr lang="ru-RU" sz="3600" b="1" dirty="0" smtClean="0">
                <a:solidFill>
                  <a:srgbClr val="00CCFF"/>
                </a:solidFill>
                <a:ea typeface="Calibri"/>
                <a:cs typeface="Times New Roman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  <a:latin typeface="Arial"/>
              </a:rPr>
              <a:t>Даль В.И.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Arial"/>
              </a:rPr>
              <a:t>Атлас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Arial"/>
              </a:rPr>
              <a:t> - 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плотная шелковая ткань с лоском.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  <a:latin typeface="Arial"/>
              </a:rPr>
              <a:t>Ожегов С.И.</a:t>
            </a:r>
            <a:endParaRPr lang="ru-RU" b="0" i="0" dirty="0" smtClean="0">
              <a:solidFill>
                <a:srgbClr val="00B050"/>
              </a:solidFill>
              <a:effectLst/>
              <a:latin typeface="Arial"/>
            </a:endParaRPr>
          </a:p>
          <a:p>
            <a:r>
              <a:rPr lang="ru-RU" b="1" i="0" dirty="0" err="1" smtClean="0">
                <a:solidFill>
                  <a:srgbClr val="000000"/>
                </a:solidFill>
                <a:effectLst/>
                <a:latin typeface="Arial"/>
              </a:rPr>
              <a:t>Атла́с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-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плотная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/>
                <a:hlinkClick r:id="rId2" tooltip="Шёлк"/>
              </a:rPr>
              <a:t>шёлковая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 или полушёлковая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/>
                <a:hlinkClick r:id="rId3" tooltip="Ткань"/>
              </a:rPr>
              <a:t>ткань</a:t>
            </a:r>
            <a:r>
              <a:rPr lang="ru-RU" b="0" i="0" u="none" strike="noStrike" baseline="30000" dirty="0" smtClean="0">
                <a:solidFill>
                  <a:srgbClr val="0B0080"/>
                </a:solidFill>
                <a:effectLst/>
                <a:latin typeface="Arial"/>
                <a:hlinkClick r:id="rId4"/>
              </a:rPr>
              <a:t>[1]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 атласного переплетения с гладкой блестящей лицевой поверхностью.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30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19256" cy="1301006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</a:pPr>
            <a:r>
              <a:rPr lang="ru-RU" sz="3600" b="1" dirty="0">
                <a:solidFill>
                  <a:srgbClr val="FF33CC"/>
                </a:solidFill>
                <a:latin typeface="Times New Roman"/>
                <a:ea typeface="Calibri"/>
                <a:cs typeface="Times New Roman"/>
              </a:rPr>
              <a:t>В каком словаре </a:t>
            </a:r>
            <a:r>
              <a:rPr lang="ru-RU" sz="3600" b="1" dirty="0">
                <a:solidFill>
                  <a:srgbClr val="FF33CC"/>
                </a:solidFill>
                <a:latin typeface="Times New Roman"/>
                <a:ea typeface="Times New Roman"/>
                <a:cs typeface="Times New Roman"/>
              </a:rPr>
              <a:t>толкование слова  КОРЕНЬ даётся шире, полнее;</a:t>
            </a:r>
            <a:r>
              <a:rPr lang="ru-RU" sz="3600" b="1" dirty="0">
                <a:solidFill>
                  <a:srgbClr val="FF33CC"/>
                </a:solidFill>
                <a:ea typeface="Calibri"/>
                <a:cs typeface="Times New Roman"/>
              </a:rPr>
              <a:t/>
            </a:r>
            <a:br>
              <a:rPr lang="ru-RU" sz="3600" b="1" dirty="0">
                <a:solidFill>
                  <a:srgbClr val="FF33CC"/>
                </a:solidFill>
                <a:ea typeface="Calibri"/>
                <a:cs typeface="Times New Roman"/>
              </a:rPr>
            </a:br>
            <a:endParaRPr lang="ru-RU" sz="3600" b="1" dirty="0">
              <a:solidFill>
                <a:srgbClr val="FF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 </a:t>
            </a:r>
            <a:endParaRPr lang="ru-RU" sz="18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132856"/>
            <a:ext cx="3240360" cy="3577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099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Мы знаем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Даль В.И.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Ко́рень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2" tooltip="Латинский язык"/>
              </a:rPr>
              <a:t>лат.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adix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- подземная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часть всякого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растения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- та часть, которая вросла в тело ( корень зуба, пера)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- за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сшивка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книги (корешок книги)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4.- начало, основанье, источник (корень дела)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5 - родина, осёдлость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(мой корень там-то)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6.- Стойкий упрямый суровый (человек – корень)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Много однокоренных слов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75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Мы знаем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Ожегов С.И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Корень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1.Подземная часть растения служащая для укрепления его в почве и всасывания из неё воды и питательного вещества.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2.Внутренняя находящаяся в теле часть волоса зуба.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Начало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источник основа чего-то.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4.Основная часть слова без приставок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суффиксов.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5.В математике: величина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47905"/>
            <a:ext cx="426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916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</a:pPr>
            <a:r>
              <a:rPr lang="ru-RU" sz="28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В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каком словаре нет  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объяснения смысла  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слова  ДЕЛЬТА  </a:t>
            </a:r>
            <a:r>
              <a:rPr lang="ru-RU" sz="1800" b="1" dirty="0">
                <a:solidFill>
                  <a:srgbClr val="C00000"/>
                </a:solidFill>
                <a:ea typeface="Calibri"/>
                <a:cs typeface="Times New Roman"/>
              </a:rPr>
              <a:t/>
            </a:r>
            <a:br>
              <a:rPr lang="ru-RU" sz="1800" b="1" dirty="0">
                <a:solidFill>
                  <a:srgbClr val="C00000"/>
                </a:solidFill>
                <a:ea typeface="Calibri"/>
                <a:cs typeface="Times New Roman"/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8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6408712" cy="456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596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589038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B050"/>
                </a:solidFill>
              </a:rPr>
              <a:t>   Мы знаем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Даль В.И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Дельта  -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Ожегов С.И.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Дельта – устье реки с его разветвлениями на отдельные рукава.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6034"/>
            <a:ext cx="4536504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669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872208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</a:pPr>
            <a:r>
              <a:rPr lang="ru-RU" sz="3200" b="1" dirty="0">
                <a:solidFill>
                  <a:srgbClr val="FF33CC"/>
                </a:solidFill>
                <a:latin typeface="Times New Roman"/>
                <a:ea typeface="Calibri"/>
                <a:cs typeface="Times New Roman"/>
              </a:rPr>
              <a:t>Какой СМЫСЛ слова ВОКЗАЛ</a:t>
            </a:r>
            <a:r>
              <a:rPr lang="ru-RU" sz="3200" b="1" dirty="0">
                <a:solidFill>
                  <a:srgbClr val="FF33CC"/>
                </a:solidFill>
                <a:latin typeface="Times New Roman"/>
                <a:ea typeface="Times New Roman"/>
                <a:cs typeface="Times New Roman"/>
              </a:rPr>
              <a:t>   в  наши  дни  утратило  своё</a:t>
            </a:r>
            <a:r>
              <a:rPr lang="ru-RU" sz="1800" b="1" dirty="0">
                <a:solidFill>
                  <a:srgbClr val="FF33CC"/>
                </a:solidFill>
                <a:ea typeface="Times New Roman"/>
                <a:cs typeface="Times New Roman"/>
              </a:rPr>
              <a:t>   </a:t>
            </a:r>
            <a:r>
              <a:rPr lang="ru-RU" sz="3200" b="1" dirty="0">
                <a:solidFill>
                  <a:srgbClr val="FF33CC"/>
                </a:solidFill>
                <a:latin typeface="Times New Roman"/>
                <a:ea typeface="Times New Roman"/>
                <a:cs typeface="Times New Roman"/>
              </a:rPr>
              <a:t>значение.</a:t>
            </a:r>
            <a:r>
              <a:rPr lang="ru-RU" sz="1800" b="1" dirty="0">
                <a:solidFill>
                  <a:srgbClr val="FF33CC"/>
                </a:solidFill>
                <a:ea typeface="Calibri"/>
                <a:cs typeface="Times New Roman"/>
              </a:rPr>
              <a:t/>
            </a:r>
            <a:br>
              <a:rPr lang="ru-RU" sz="1800" b="1" dirty="0">
                <a:solidFill>
                  <a:srgbClr val="FF33CC"/>
                </a:solidFill>
                <a:ea typeface="Calibri"/>
                <a:cs typeface="Times New Roman"/>
              </a:rPr>
            </a:br>
            <a:r>
              <a:rPr lang="ru-RU" sz="1800" b="1" dirty="0" smtClean="0">
                <a:solidFill>
                  <a:srgbClr val="FF9966"/>
                </a:solidFill>
                <a:ea typeface="Calibri"/>
                <a:cs typeface="Times New Roman"/>
              </a:rPr>
              <a:t>Белорусский вокзал</a:t>
            </a:r>
            <a:endParaRPr lang="ru-RU" b="1" dirty="0">
              <a:solidFill>
                <a:srgbClr val="FF9966"/>
              </a:solidFill>
            </a:endParaRP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806489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831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Мы знаем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sz="3100" b="1" dirty="0">
                <a:solidFill>
                  <a:srgbClr val="00B0F0"/>
                </a:solidFill>
              </a:rPr>
              <a:t>В</a:t>
            </a:r>
            <a:r>
              <a:rPr lang="ru-RU" sz="3100" b="1" dirty="0" smtClean="0">
                <a:solidFill>
                  <a:srgbClr val="00B0F0"/>
                </a:solidFill>
              </a:rPr>
              <a:t>окзал – сборная палата, зала на гульбище, на сходбище, где обычно бывает музыка.</a:t>
            </a:r>
            <a:endParaRPr lang="ru-RU" sz="3100" b="1" dirty="0">
              <a:solidFill>
                <a:srgbClr val="00B0F0"/>
              </a:solidFill>
            </a:endParaRP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800"/>
            <a:ext cx="6912768" cy="495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653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029" y="260648"/>
            <a:ext cx="8507288" cy="11569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5050"/>
                </a:solidFill>
                <a:latin typeface="Times New Roman"/>
                <a:ea typeface="Times New Roman"/>
                <a:cs typeface="Times New Roman"/>
              </a:rPr>
              <a:t>Объясните </a:t>
            </a:r>
            <a:r>
              <a:rPr lang="ru-RU" b="1" dirty="0">
                <a:solidFill>
                  <a:srgbClr val="FF5050"/>
                </a:solidFill>
                <a:latin typeface="Times New Roman"/>
                <a:ea typeface="Times New Roman"/>
                <a:cs typeface="Times New Roman"/>
              </a:rPr>
              <a:t>значение однокоренных слов</a:t>
            </a:r>
            <a:endParaRPr lang="ru-RU" b="1" dirty="0">
              <a:solidFill>
                <a:srgbClr val="FF5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Звон           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Звонница</a:t>
            </a:r>
            <a:endParaRPr lang="ru-RU" sz="3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Звонец             </a:t>
            </a:r>
            <a:endParaRPr lang="ru-RU" sz="36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Звонкий</a:t>
            </a:r>
            <a:endParaRPr lang="ru-RU" sz="3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Звонарь </a:t>
            </a:r>
            <a:endParaRPr lang="ru-RU" sz="36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722" y="1700808"/>
            <a:ext cx="598875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808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Мы знаем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Звон – действие звонящего, гул </a:t>
            </a:r>
            <a:r>
              <a:rPr lang="ru-RU" sz="2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колокола</a:t>
            </a:r>
            <a:r>
              <a:rPr lang="ru-RU" sz="28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, трезвон, ударенье во все </a:t>
            </a:r>
            <a:r>
              <a:rPr lang="ru-RU" sz="2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       колокола</a:t>
            </a:r>
            <a:r>
              <a:rPr lang="ru-RU" sz="28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.            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Звонница – колокольня.</a:t>
            </a:r>
            <a:endParaRPr lang="ru-RU" sz="2800" b="1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Звонец -  звонок колокольчик.            </a:t>
            </a:r>
            <a:endParaRPr lang="ru-RU" sz="2800" b="1" dirty="0">
              <a:solidFill>
                <a:srgbClr val="7030A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Звонкий – издающий громкий, протяжный и яркий, резкий, не глухой звук или звон, звучный. </a:t>
            </a:r>
            <a:endParaRPr lang="ru-RU" sz="2800" b="1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Звонарь </a:t>
            </a:r>
            <a:r>
              <a:rPr lang="ru-RU" sz="2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– церковный служитель, обязанный звонить в колокола по обряду.</a:t>
            </a:r>
            <a:endParaRPr lang="ru-RU" sz="2800" b="1" dirty="0">
              <a:solidFill>
                <a:srgbClr val="7030A0"/>
              </a:solidFill>
              <a:ea typeface="Calibri"/>
              <a:cs typeface="Times New Roman"/>
            </a:endParaRPr>
          </a:p>
          <a:p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4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728192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Даль Владимир Иванович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2520279" cy="2869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43808" y="980728"/>
            <a:ext cx="61206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В.И.Даль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родился 10 ноября 1801 года в городе Луганске в семье врача. Его детство прошло в Николаеве, откуда 13 лет он переехал учиться в петербургский Морской корпус. По окончании учебного заведения, получив первый офицерский чин,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В.И.Даль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около 5 лет прослужил во флоте, сначала на Чёрном, а потом на Балтийском морях. Не обладая подходящим для морской службы здоровьем, В.И. Даль, отслужив обязательный срок, вышел в отставку и поступил в университет на медицинский факультет. В 1829 году он выдержал экзамен, защитил диссертацию и был направлен врачом в действующую армию в Турцию. Затем участвовал в войне 1831 года с Польше. А в 1832 году был переведён в Петербург на должность ординатора военно -сухопутного госпиталя. Но через год он снова переменил профессию и поступил чиновником особых поручений к оренбургскому губернатору. Новое служба потребовала от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В.И.Даля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частых и больших разъездов по краю и дало возможность узнать этнографические богатства далёкой и новой для него окраины России.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558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rgbClr val="FF33CC"/>
                </a:solidFill>
                <a:latin typeface="Times New Roman"/>
                <a:ea typeface="Times New Roman"/>
                <a:cs typeface="Times New Roman"/>
              </a:rPr>
              <a:t>Найти слова, в толковании  которых  нет имени </a:t>
            </a:r>
            <a:r>
              <a:rPr lang="ru-RU" sz="3600" b="1" dirty="0" smtClean="0">
                <a:solidFill>
                  <a:srgbClr val="FF33CC"/>
                </a:solidFill>
                <a:latin typeface="Times New Roman"/>
                <a:ea typeface="Times New Roman"/>
                <a:cs typeface="Times New Roman"/>
              </a:rPr>
              <a:t>существительного</a:t>
            </a:r>
            <a:r>
              <a:rPr lang="ru-RU" sz="3600" b="1" dirty="0">
                <a:solidFill>
                  <a:srgbClr val="FF33CC"/>
                </a:solidFill>
                <a:ea typeface="Calibri"/>
                <a:cs typeface="Times New Roman"/>
              </a:rPr>
              <a:t/>
            </a:r>
            <a:br>
              <a:rPr lang="ru-RU" sz="3600" b="1" dirty="0">
                <a:solidFill>
                  <a:srgbClr val="FF33CC"/>
                </a:solidFill>
                <a:ea typeface="Calibri"/>
                <a:cs typeface="Times New Roman"/>
              </a:rPr>
            </a:br>
            <a:r>
              <a:rPr lang="ru-RU" sz="3600" b="1" dirty="0">
                <a:solidFill>
                  <a:srgbClr val="FF33CC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3600" b="1" dirty="0">
                <a:solidFill>
                  <a:srgbClr val="FF33CC"/>
                </a:solidFill>
                <a:ea typeface="Calibri"/>
                <a:cs typeface="Times New Roman"/>
              </a:rPr>
              <a:t/>
            </a:r>
            <a:br>
              <a:rPr lang="ru-RU" sz="3600" b="1" dirty="0">
                <a:solidFill>
                  <a:srgbClr val="FF33CC"/>
                </a:solidFill>
                <a:ea typeface="Calibri"/>
                <a:cs typeface="Times New Roman"/>
              </a:rPr>
            </a:br>
            <a:endParaRPr lang="ru-RU" sz="3600" b="1" dirty="0">
              <a:solidFill>
                <a:srgbClr val="FF33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81616"/>
            <a:ext cx="5814392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1200" dirty="0">
              <a:ea typeface="Calibri"/>
              <a:cs typeface="Times New Roman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484784"/>
            <a:ext cx="7264714" cy="5010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82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Мы знаем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Журить - бранить, выговаривать кому-либо, гонять</a:t>
            </a:r>
          </a:p>
          <a:p>
            <a:endParaRPr lang="ru-RU" dirty="0"/>
          </a:p>
          <a:p>
            <a:r>
              <a:rPr lang="ru-RU" b="1" dirty="0" smtClean="0">
                <a:solidFill>
                  <a:srgbClr val="FF5050"/>
                </a:solidFill>
              </a:rPr>
              <a:t>Подсчёт очков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Награда победителей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174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Ожегов Сергей Иванович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7784" y="1412776"/>
            <a:ext cx="6408712" cy="51125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С.И.Ожегов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родился и окончил гимназию в Петербурге (тогда в Петрограде). Юношей участвовал в Гражданской войне, прошёл путь от рядового бойца до командира Красной Армии. В 1992 г. поступил в Петроградский университет и после его окончания стал филологом-словарником, исследователем русской лексики и фразеологии. В 1936 г. СИ. Ожегов с семьёй переезжает в Москву в связи с решением правительства об ускорении работы над «Толковым словарём русского языка», который вышел в 1935-1940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г.г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. При жизни С. И. Ожегова вышли в свет 6 изданий словаря.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64865"/>
            <a:ext cx="2160240" cy="2944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640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33CC"/>
                </a:solidFill>
              </a:rPr>
              <a:t>Найти объяснения слов</a:t>
            </a:r>
            <a:endParaRPr lang="ru-RU" b="1" dirty="0">
              <a:solidFill>
                <a:srgbClr val="FF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Команда  «</a:t>
            </a:r>
            <a:r>
              <a:rPr lang="ru-RU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Знайки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Архаизмы,   длань,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небога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Команда  </a:t>
            </a: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Умейки</a:t>
            </a: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Неологизмы,    уста,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конка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Команда «Парус»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Архаизмы,  очи,  чело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B050"/>
                </a:solidFill>
              </a:rPr>
              <a:t>Мы знаем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9900"/>
                </a:solidFill>
              </a:rPr>
              <a:t>Длань –ладонь</a:t>
            </a:r>
          </a:p>
          <a:p>
            <a:r>
              <a:rPr lang="ru-RU" sz="4400" dirty="0" smtClean="0">
                <a:solidFill>
                  <a:srgbClr val="FF0000"/>
                </a:solidFill>
              </a:rPr>
              <a:t>Уста – губы</a:t>
            </a:r>
          </a:p>
          <a:p>
            <a:r>
              <a:rPr lang="ru-RU" sz="4400" dirty="0" smtClean="0">
                <a:solidFill>
                  <a:srgbClr val="00B0F0"/>
                </a:solidFill>
              </a:rPr>
              <a:t>Очи – глаза</a:t>
            </a:r>
          </a:p>
          <a:p>
            <a:r>
              <a:rPr lang="ru-RU" sz="4400" dirty="0" smtClean="0">
                <a:solidFill>
                  <a:srgbClr val="91E20E"/>
                </a:solidFill>
              </a:rPr>
              <a:t>Чело - лоб</a:t>
            </a:r>
            <a:endParaRPr lang="ru-RU" sz="4400" dirty="0">
              <a:solidFill>
                <a:srgbClr val="91E20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136" y="620688"/>
            <a:ext cx="4336215" cy="571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21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Мы знаем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i="0" dirty="0" smtClean="0">
              <a:solidFill>
                <a:srgbClr val="000050"/>
              </a:solidFill>
              <a:effectLst/>
              <a:latin typeface="Times New Roman"/>
            </a:endParaRPr>
          </a:p>
          <a:p>
            <a:r>
              <a:rPr lang="ru-RU" b="1" i="0" dirty="0" smtClean="0">
                <a:solidFill>
                  <a:srgbClr val="0070C0"/>
                </a:solidFill>
                <a:effectLst/>
                <a:latin typeface="Times New Roman"/>
              </a:rPr>
              <a:t>АРХАИЗМ — старинное слово или устарелый оборот речи.</a:t>
            </a:r>
            <a:endParaRPr lang="ru-RU" b="1" dirty="0">
              <a:solidFill>
                <a:srgbClr val="0070C0"/>
              </a:solidFill>
              <a:latin typeface="Times New Roman"/>
            </a:endParaRPr>
          </a:p>
          <a:p>
            <a:endParaRPr lang="ru-RU" b="1" i="0" dirty="0" smtClean="0">
              <a:solidFill>
                <a:srgbClr val="000050"/>
              </a:solidFill>
              <a:effectLst/>
              <a:latin typeface="Times New Roman"/>
            </a:endParaRPr>
          </a:p>
          <a:p>
            <a:r>
              <a:rPr lang="ru-RU" b="1" i="0" dirty="0" smtClean="0">
                <a:solidFill>
                  <a:srgbClr val="FF9900"/>
                </a:solidFill>
                <a:effectLst/>
                <a:latin typeface="Times New Roman"/>
              </a:rPr>
              <a:t>НЕОЛОГИЗМ — новое слово, выражение или оборот, введенный в обращение в данный состав живой речи. </a:t>
            </a:r>
            <a:endParaRPr lang="ru-RU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03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497" y="1412776"/>
            <a:ext cx="2808312" cy="4323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268760"/>
            <a:ext cx="5122912" cy="4948443"/>
          </a:xfrm>
        </p:spPr>
        <p:txBody>
          <a:bodyPr>
            <a:normAutofit/>
          </a:bodyPr>
          <a:lstStyle/>
          <a:p>
            <a:pPr marL="0" lvl="0" indent="0">
              <a:spcBef>
                <a:spcPct val="0"/>
              </a:spcBef>
              <a:buNone/>
            </a:pPr>
            <a:r>
              <a:rPr lang="ru-RU" dirty="0" err="1">
                <a:solidFill>
                  <a:srgbClr val="00B0F0"/>
                </a:solidFill>
                <a:latin typeface="Arial"/>
                <a:ea typeface="+mj-ea"/>
                <a:cs typeface="+mj-cs"/>
              </a:rPr>
              <a:t>Небога</a:t>
            </a:r>
            <a:r>
              <a:rPr lang="ru-RU" dirty="0">
                <a:solidFill>
                  <a:srgbClr val="00B0F0"/>
                </a:solidFill>
                <a:latin typeface="Arial"/>
                <a:ea typeface="+mj-ea"/>
                <a:cs typeface="+mj-cs"/>
              </a:rPr>
              <a:t> - бедняк, нищий, калека, увечный; несчастный, бедующий</a:t>
            </a:r>
            <a:r>
              <a:rPr lang="ru-RU" dirty="0" smtClean="0">
                <a:solidFill>
                  <a:srgbClr val="00B0F0"/>
                </a:solidFill>
                <a:latin typeface="Arial"/>
                <a:ea typeface="+mj-ea"/>
                <a:cs typeface="+mj-cs"/>
              </a:rPr>
              <a:t>.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ru-RU" dirty="0" smtClean="0">
                <a:solidFill>
                  <a:srgbClr val="00B0F0"/>
                </a:solidFill>
                <a:latin typeface="Arial"/>
                <a:ea typeface="+mj-ea"/>
                <a:cs typeface="+mj-cs"/>
              </a:rPr>
              <a:t> </a:t>
            </a:r>
            <a:endParaRPr lang="ru-RU" dirty="0">
              <a:solidFill>
                <a:srgbClr val="00B0F0"/>
              </a:solidFill>
              <a:latin typeface="Arial"/>
              <a:ea typeface="+mj-ea"/>
              <a:cs typeface="+mj-cs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ru-RU" dirty="0" err="1">
                <a:solidFill>
                  <a:srgbClr val="FF33CC"/>
                </a:solidFill>
                <a:latin typeface="Arial"/>
                <a:ea typeface="+mj-ea"/>
                <a:cs typeface="+mj-cs"/>
              </a:rPr>
              <a:t>Небога</a:t>
            </a:r>
            <a:r>
              <a:rPr lang="ru-RU" dirty="0">
                <a:solidFill>
                  <a:srgbClr val="FF33CC"/>
                </a:solidFill>
                <a:latin typeface="Arial"/>
                <a:ea typeface="+mj-ea"/>
                <a:cs typeface="+mj-cs"/>
              </a:rPr>
              <a:t> - в </a:t>
            </a:r>
            <a:r>
              <a:rPr lang="ru-RU" dirty="0" smtClean="0">
                <a:solidFill>
                  <a:srgbClr val="FF33CC"/>
                </a:solidFill>
                <a:latin typeface="Arial"/>
                <a:ea typeface="+mj-ea"/>
                <a:cs typeface="+mj-cs"/>
              </a:rPr>
              <a:t>значении племянника</a:t>
            </a:r>
            <a:r>
              <a:rPr lang="ru-RU" dirty="0">
                <a:solidFill>
                  <a:srgbClr val="FF33CC"/>
                </a:solidFill>
                <a:latin typeface="Arial"/>
                <a:ea typeface="+mj-ea"/>
                <a:cs typeface="+mj-cs"/>
              </a:rPr>
              <a:t>, дальнего родного</a:t>
            </a:r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013576" cy="1577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Мы знаем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13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ru-RU" sz="3100" b="1" i="0" dirty="0" err="1" smtClean="0">
                <a:solidFill>
                  <a:srgbClr val="000000"/>
                </a:solidFill>
                <a:effectLst/>
                <a:latin typeface="Arial"/>
              </a:rPr>
              <a:t>Ко́нка</a:t>
            </a:r>
            <a:r>
              <a:rPr lang="ru-RU" sz="3100" b="0" i="0" dirty="0" smtClean="0">
                <a:solidFill>
                  <a:srgbClr val="000000"/>
                </a:solidFill>
                <a:effectLst/>
                <a:latin typeface="Arial"/>
              </a:rPr>
              <a:t> (конно-железная городская дорога) — вид общественного транспорта, широко применявшегося до перевода железной дороги на паровую, тепловую, электрическую  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тягу.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36912"/>
            <a:ext cx="5977460" cy="3949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6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В каких словарях даётся одинаковое толкование слова   АТЛАС</a:t>
            </a:r>
            <a:r>
              <a:rPr lang="ru-RU" sz="3600" dirty="0">
                <a:solidFill>
                  <a:srgbClr val="00B050"/>
                </a:solidFill>
                <a:ea typeface="Calibri"/>
                <a:cs typeface="Times New Roman"/>
              </a:rPr>
              <a:t/>
            </a:r>
            <a:br>
              <a:rPr lang="ru-RU" sz="3600" dirty="0">
                <a:solidFill>
                  <a:srgbClr val="00B050"/>
                </a:solidFill>
                <a:ea typeface="Calibri"/>
                <a:cs typeface="Times New Roman"/>
              </a:rPr>
            </a:br>
            <a:endParaRPr lang="ru-RU" sz="3600" dirty="0">
              <a:solidFill>
                <a:srgbClr val="00B05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204864"/>
            <a:ext cx="2540000" cy="318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3492500" cy="307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86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</TotalTime>
  <Words>586</Words>
  <Application>Microsoft Office PowerPoint</Application>
  <PresentationFormat>Экран (4:3)</PresentationFormat>
  <Paragraphs>86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Загадки, которые задают толковые словари</vt:lpstr>
      <vt:lpstr>Даль Владимир Иванович</vt:lpstr>
      <vt:lpstr>Ожегов Сергей Иванович</vt:lpstr>
      <vt:lpstr>Найти объяснения слов</vt:lpstr>
      <vt:lpstr>Мы знаем</vt:lpstr>
      <vt:lpstr>Мы знаем</vt:lpstr>
      <vt:lpstr>Мы знаем</vt:lpstr>
      <vt:lpstr>Ко́нка (конно-железная городская дорога) — вид общественного транспорта, широко применявшегося до перевода железной дороги на паровую, тепловую, электрическую  тягу.</vt:lpstr>
      <vt:lpstr>В каких словарях даётся одинаковое толкование слова   АТЛАС </vt:lpstr>
      <vt:lpstr>В каких словарях даётся одинаковое толкование слова   АТЛАС? </vt:lpstr>
      <vt:lpstr>В каком словаре толкование слова  КОРЕНЬ даётся шире, полнее; </vt:lpstr>
      <vt:lpstr>Мы знаем</vt:lpstr>
      <vt:lpstr>Мы знаем</vt:lpstr>
      <vt:lpstr>В каком словаре нет  объяснения смысла  слова  ДЕЛЬТА   </vt:lpstr>
      <vt:lpstr>   Мы знаем</vt:lpstr>
      <vt:lpstr>Какой СМЫСЛ слова ВОКЗАЛ   в  наши  дни  утратило  своё   значение. Белорусский вокзал</vt:lpstr>
      <vt:lpstr>Мы знаем Вокзал – сборная палата, зала на гульбище, на сходбище, где обычно бывает музыка.</vt:lpstr>
      <vt:lpstr>Объясните значение однокоренных слов</vt:lpstr>
      <vt:lpstr>Мы знаем</vt:lpstr>
      <vt:lpstr>Найти слова, в толковании  которых  нет имени существительного   </vt:lpstr>
      <vt:lpstr>Мы знаем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Загадки, которые задают толковые словари</dc:title>
  <dc:creator>Таня</dc:creator>
  <cp:lastModifiedBy>Таня</cp:lastModifiedBy>
  <cp:revision>35</cp:revision>
  <dcterms:created xsi:type="dcterms:W3CDTF">2012-06-11T20:50:19Z</dcterms:created>
  <dcterms:modified xsi:type="dcterms:W3CDTF">2012-06-12T23:32:04Z</dcterms:modified>
</cp:coreProperties>
</file>