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9" r:id="rId1"/>
  </p:sldMasterIdLst>
  <p:notesMasterIdLst>
    <p:notesMasterId r:id="rId18"/>
  </p:notesMasterIdLst>
  <p:handoutMasterIdLst>
    <p:handoutMasterId r:id="rId19"/>
  </p:handoutMasterIdLst>
  <p:sldIdLst>
    <p:sldId id="265" r:id="rId2"/>
    <p:sldId id="257" r:id="rId3"/>
    <p:sldId id="258" r:id="rId4"/>
    <p:sldId id="259" r:id="rId5"/>
    <p:sldId id="262" r:id="rId6"/>
    <p:sldId id="276" r:id="rId7"/>
    <p:sldId id="272" r:id="rId8"/>
    <p:sldId id="260" r:id="rId9"/>
    <p:sldId id="273" r:id="rId10"/>
    <p:sldId id="268" r:id="rId11"/>
    <p:sldId id="271" r:id="rId12"/>
    <p:sldId id="274" r:id="rId13"/>
    <p:sldId id="275" r:id="rId14"/>
    <p:sldId id="261" r:id="rId15"/>
    <p:sldId id="267" r:id="rId16"/>
    <p:sldId id="27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82DA"/>
    <a:srgbClr val="FFCCFF"/>
    <a:srgbClr val="1508B8"/>
    <a:srgbClr val="005C2A"/>
    <a:srgbClr val="66FFFF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42" autoAdjust="0"/>
    <p:restoredTop sz="94775" autoAdjust="0"/>
  </p:normalViewPr>
  <p:slideViewPr>
    <p:cSldViewPr>
      <p:cViewPr>
        <p:scale>
          <a:sx n="89" d="100"/>
          <a:sy n="89" d="100"/>
        </p:scale>
        <p:origin x="-630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2" d="100"/>
          <a:sy n="52" d="100"/>
        </p:scale>
        <p:origin x="-1650" y="-90"/>
      </p:cViewPr>
      <p:guideLst>
        <p:guide orient="horz" pos="2880"/>
        <p:guide pos="2160"/>
      </p:guideLst>
    </p:cSldViewPr>
  </p:notesViewPr>
  <p:gridSpacing cx="368685763" cy="3686857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582CE-7B4A-4F12-941F-5CCDFA2FC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54750-FA48-4924-8035-133C9193F02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E5C1-C9E9-40A6-B83E-D2430BAE31BC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BC68BB-081D-44B4-8297-E9CF5A28F9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ut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E5C1-C9E9-40A6-B83E-D2430BAE31BC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68BB-081D-44B4-8297-E9CF5A28F9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ut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4BC68BB-081D-44B4-8297-E9CF5A28F9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E5C1-C9E9-40A6-B83E-D2430BAE31BC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ut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E5C1-C9E9-40A6-B83E-D2430BAE31BC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4BC68BB-081D-44B4-8297-E9CF5A28F9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ut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E5C1-C9E9-40A6-B83E-D2430BAE31BC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BC68BB-081D-44B4-8297-E9CF5A28F9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ut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228E5C1-C9E9-40A6-B83E-D2430BAE31BC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68BB-081D-44B4-8297-E9CF5A28F9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ut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E5C1-C9E9-40A6-B83E-D2430BAE31BC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4BC68BB-081D-44B4-8297-E9CF5A28F9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ut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E5C1-C9E9-40A6-B83E-D2430BAE31BC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4BC68BB-081D-44B4-8297-E9CF5A28F9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E5C1-C9E9-40A6-B83E-D2430BAE31BC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BC68BB-081D-44B4-8297-E9CF5A28F9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BC68BB-081D-44B4-8297-E9CF5A28F9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E5C1-C9E9-40A6-B83E-D2430BAE31BC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ut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4BC68BB-081D-44B4-8297-E9CF5A28F9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228E5C1-C9E9-40A6-B83E-D2430BAE31BC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228E5C1-C9E9-40A6-B83E-D2430BAE31BC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BC68BB-081D-44B4-8297-E9CF5A28F9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transition spd="slow">
    <p:cut thruBlk="1"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68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200" b="1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Функция и ее свойства</a:t>
            </a:r>
            <a:endParaRPr lang="ru-RU" sz="4200" b="1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Admin\Рабочий стол\оформление\File03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44693">
            <a:off x="804101" y="1730459"/>
            <a:ext cx="1137468" cy="29535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12700" stA="38000" endPos="28000" dist="5000" dir="5400000" sy="-100000" algn="bl" rotWithShape="0"/>
          </a:effectLst>
        </p:spPr>
      </p:pic>
      <p:pic>
        <p:nvPicPr>
          <p:cNvPr id="1027" name="Picture 3" descr="C:\Documents and Settings\Admin\Рабочий стол\оформление\File033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829995">
            <a:off x="6594158" y="1905657"/>
            <a:ext cx="1859425" cy="2795267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7" name="TextBox 6"/>
          <p:cNvSpPr txBox="1"/>
          <p:nvPr/>
        </p:nvSpPr>
        <p:spPr>
          <a:xfrm>
            <a:off x="247644" y="5591178"/>
            <a:ext cx="6126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Подготовила учитель математики ГБОУ СОШ 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476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Фомина Ирина Львовна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09822" y="1627185"/>
            <a:ext cx="36036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Обощающий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урок 9 класс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3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7644" y="1627185"/>
            <a:ext cx="3830637" cy="457200"/>
          </a:xfrm>
        </p:spPr>
        <p:txBody>
          <a:bodyPr/>
          <a:lstStyle/>
          <a:p>
            <a:endParaRPr lang="en-US" u="sng" dirty="0" smtClean="0"/>
          </a:p>
          <a:p>
            <a:r>
              <a:rPr lang="en-US" sz="2400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Чётность: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32363" y="1627185"/>
            <a:ext cx="4041775" cy="457200"/>
          </a:xfrm>
        </p:spPr>
        <p:txBody>
          <a:bodyPr/>
          <a:lstStyle/>
          <a:p>
            <a:r>
              <a:rPr lang="ru-RU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Свойство графика</a:t>
            </a:r>
            <a:endParaRPr lang="ru-RU" sz="2400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47644" y="2347911"/>
            <a:ext cx="4191000" cy="3886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Функция называется 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чётной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если: </a:t>
            </a:r>
          </a:p>
          <a:p>
            <a:pPr marL="566928" indent="-457200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для любого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из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D(y)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выполняется условие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i="1" u="sng" dirty="0" smtClean="0">
                <a:latin typeface="Times New Roman" pitchFamily="18" charset="0"/>
                <a:cs typeface="Times New Roman" pitchFamily="18" charset="0"/>
              </a:rPr>
              <a:t>f(x)= f(-x)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None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D(y)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симметрична относительно 0</a:t>
            </a:r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0" y="2347911"/>
            <a:ext cx="4324355" cy="3886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График чётной функции </a:t>
            </a:r>
          </a:p>
          <a:p>
            <a:pPr algn="ctr">
              <a:buNone/>
            </a:pP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симметричен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относительно </a:t>
            </a: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оси ординат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006" y="546096"/>
            <a:ext cx="7927987" cy="720726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Свойства функций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5653089" y="4608953"/>
            <a:ext cx="2162178" cy="1254436"/>
            <a:chOff x="5653089" y="4608953"/>
            <a:chExt cx="2162178" cy="1254436"/>
          </a:xfrm>
        </p:grpSpPr>
        <p:sp>
          <p:nvSpPr>
            <p:cNvPr id="2054" name="Freeform 6"/>
            <p:cNvSpPr>
              <a:spLocks/>
            </p:cNvSpPr>
            <p:nvPr/>
          </p:nvSpPr>
          <p:spPr bwMode="auto">
            <a:xfrm>
              <a:off x="5960144" y="4608953"/>
              <a:ext cx="1573656" cy="1254436"/>
            </a:xfrm>
            <a:custGeom>
              <a:avLst/>
              <a:gdLst/>
              <a:ahLst/>
              <a:cxnLst>
                <a:cxn ang="0">
                  <a:pos x="0" y="988"/>
                </a:cxn>
                <a:cxn ang="0">
                  <a:pos x="330" y="133"/>
                </a:cxn>
                <a:cxn ang="0">
                  <a:pos x="930" y="1543"/>
                </a:cxn>
                <a:cxn ang="0">
                  <a:pos x="1470" y="103"/>
                </a:cxn>
                <a:cxn ang="0">
                  <a:pos x="1845" y="928"/>
                </a:cxn>
              </a:cxnLst>
              <a:rect l="0" t="0" r="r" b="b"/>
              <a:pathLst>
                <a:path w="1845" h="1548">
                  <a:moveTo>
                    <a:pt x="0" y="988"/>
                  </a:moveTo>
                  <a:cubicBezTo>
                    <a:pt x="87" y="514"/>
                    <a:pt x="175" y="41"/>
                    <a:pt x="330" y="133"/>
                  </a:cubicBezTo>
                  <a:cubicBezTo>
                    <a:pt x="485" y="225"/>
                    <a:pt x="740" y="1548"/>
                    <a:pt x="930" y="1543"/>
                  </a:cubicBezTo>
                  <a:cubicBezTo>
                    <a:pt x="1120" y="1538"/>
                    <a:pt x="1317" y="206"/>
                    <a:pt x="1470" y="103"/>
                  </a:cubicBezTo>
                  <a:cubicBezTo>
                    <a:pt x="1623" y="0"/>
                    <a:pt x="1783" y="786"/>
                    <a:pt x="1845" y="928"/>
                  </a:cubicBezTo>
                </a:path>
              </a:pathLst>
            </a:custGeom>
            <a:noFill/>
            <a:ln w="28575" cmpd="sng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cxnSp>
          <p:nvCxnSpPr>
            <p:cNvPr id="2055" name="AutoShape 7"/>
            <p:cNvCxnSpPr>
              <a:cxnSpLocks noChangeShapeType="1"/>
            </p:cNvCxnSpPr>
            <p:nvPr/>
          </p:nvCxnSpPr>
          <p:spPr bwMode="auto">
            <a:xfrm>
              <a:off x="5653089" y="5385277"/>
              <a:ext cx="2162178" cy="81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cxnSp>
        <p:nvCxnSpPr>
          <p:cNvPr id="2056" name="AutoShape 8"/>
          <p:cNvCxnSpPr>
            <a:cxnSpLocks noChangeShapeType="1"/>
          </p:cNvCxnSpPr>
          <p:nvPr/>
        </p:nvCxnSpPr>
        <p:spPr bwMode="auto">
          <a:xfrm flipV="1">
            <a:off x="6734178" y="4510089"/>
            <a:ext cx="853" cy="1665288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1" name="TextBox 10"/>
          <p:cNvSpPr txBox="1"/>
          <p:nvPr/>
        </p:nvSpPr>
        <p:spPr>
          <a:xfrm>
            <a:off x="6373815" y="4149726"/>
            <a:ext cx="360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815267" y="5230815"/>
            <a:ext cx="360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373815" y="4870452"/>
            <a:ext cx="3603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</a:t>
            </a:r>
          </a:p>
          <a:p>
            <a:endParaRPr lang="ru-RU" dirty="0" smtClean="0"/>
          </a:p>
          <a:p>
            <a:r>
              <a:rPr lang="ru-RU" dirty="0" smtClean="0"/>
              <a:t>0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7644" y="1627185"/>
            <a:ext cx="4041648" cy="457200"/>
          </a:xfrm>
        </p:spPr>
        <p:txBody>
          <a:bodyPr/>
          <a:lstStyle/>
          <a:p>
            <a:pPr algn="ctr"/>
            <a:r>
              <a:rPr lang="ru-RU" sz="2400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 Нечётность</a:t>
            </a:r>
            <a:endParaRPr lang="ru-RU" sz="2400" i="1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572001" y="1627185"/>
            <a:ext cx="4402138" cy="457200"/>
          </a:xfrm>
        </p:spPr>
        <p:txBody>
          <a:bodyPr/>
          <a:lstStyle/>
          <a:p>
            <a:pPr algn="ctr"/>
            <a:r>
              <a:rPr lang="ru-RU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Свойство графика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47644" y="2347911"/>
            <a:ext cx="4041648" cy="3886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Функция называется 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нечётной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если</a:t>
            </a:r>
          </a:p>
          <a:p>
            <a:pPr marL="566928" indent="-457200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для любого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из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D(y)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выполняется условие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4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x)=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f(x)</a:t>
            </a:r>
            <a:endParaRPr lang="ru-RU" sz="28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D(y)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симметрична     относительно 0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32363" y="2347911"/>
            <a:ext cx="4041775" cy="3886200"/>
          </a:xfrm>
        </p:spPr>
        <p:txBody>
          <a:bodyPr/>
          <a:lstStyle/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График нечётной функции </a:t>
            </a:r>
          </a:p>
          <a:p>
            <a:pPr algn="ctr">
              <a:buNone/>
            </a:pP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симметричен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относительно начала координат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006" y="546096"/>
            <a:ext cx="8288349" cy="720726"/>
          </a:xfrm>
          <a:solidFill>
            <a:srgbClr val="FFCCFF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Свойства функций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5653089" y="5230815"/>
            <a:ext cx="288290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 flipH="1" flipV="1">
            <a:off x="6014246" y="5230021"/>
            <a:ext cx="216217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Группа 35"/>
          <p:cNvGrpSpPr/>
          <p:nvPr/>
        </p:nvGrpSpPr>
        <p:grpSpPr>
          <a:xfrm>
            <a:off x="6373815" y="4510089"/>
            <a:ext cx="721520" cy="1441452"/>
            <a:chOff x="6373021" y="4871246"/>
            <a:chExt cx="721520" cy="1441452"/>
          </a:xfrm>
        </p:grpSpPr>
        <p:cxnSp>
          <p:nvCxnSpPr>
            <p:cNvPr id="3074" name="AutoShape 2"/>
            <p:cNvCxnSpPr>
              <a:cxnSpLocks noChangeShapeType="1"/>
            </p:cNvCxnSpPr>
            <p:nvPr/>
          </p:nvCxnSpPr>
          <p:spPr bwMode="auto">
            <a:xfrm rot="5400000">
              <a:off x="5653089" y="5591178"/>
              <a:ext cx="1441452" cy="1588"/>
            </a:xfrm>
            <a:prstGeom prst="straightConnector1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</p:spPr>
        </p:cxnSp>
        <p:cxnSp>
          <p:nvCxnSpPr>
            <p:cNvPr id="32" name="Прямая соединительная линия 31"/>
            <p:cNvCxnSpPr/>
            <p:nvPr/>
          </p:nvCxnSpPr>
          <p:spPr>
            <a:xfrm rot="5400000" flipH="1" flipV="1">
              <a:off x="6373815" y="5591178"/>
              <a:ext cx="720726" cy="720726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7094541" y="4510089"/>
            <a:ext cx="721520" cy="1442246"/>
            <a:chOff x="7094541" y="4870452"/>
            <a:chExt cx="721520" cy="1442246"/>
          </a:xfrm>
        </p:grpSpPr>
        <p:cxnSp>
          <p:nvCxnSpPr>
            <p:cNvPr id="3075" name="AutoShape 3"/>
            <p:cNvCxnSpPr>
              <a:cxnSpLocks noChangeShapeType="1"/>
            </p:cNvCxnSpPr>
            <p:nvPr/>
          </p:nvCxnSpPr>
          <p:spPr bwMode="auto">
            <a:xfrm rot="5400000">
              <a:off x="7094541" y="5591178"/>
              <a:ext cx="1441452" cy="1588"/>
            </a:xfrm>
            <a:prstGeom prst="straightConnector1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</p:spPr>
        </p:cxnSp>
        <p:cxnSp>
          <p:nvCxnSpPr>
            <p:cNvPr id="34" name="Прямая соединительная линия 33"/>
            <p:cNvCxnSpPr/>
            <p:nvPr/>
          </p:nvCxnSpPr>
          <p:spPr>
            <a:xfrm rot="5400000">
              <a:off x="7094541" y="4870452"/>
              <a:ext cx="720726" cy="720726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6734178" y="4149726"/>
            <a:ext cx="360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8535993" y="5230815"/>
            <a:ext cx="360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734178" y="4870452"/>
            <a:ext cx="360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7644" y="1627185"/>
            <a:ext cx="4041648" cy="457200"/>
          </a:xfrm>
        </p:spPr>
        <p:txBody>
          <a:bodyPr/>
          <a:lstStyle/>
          <a:p>
            <a:pPr algn="ctr"/>
            <a:r>
              <a:rPr lang="ru-RU" sz="2400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3.Монотонность</a:t>
            </a:r>
            <a:endParaRPr lang="ru-RU" sz="2400" i="1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572000" y="1627185"/>
            <a:ext cx="4324356" cy="457200"/>
          </a:xfrm>
        </p:spPr>
        <p:txBody>
          <a:bodyPr/>
          <a:lstStyle/>
          <a:p>
            <a:pPr algn="ctr"/>
            <a:r>
              <a:rPr lang="ru-RU" sz="2400" b="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Свойство графика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47644" y="2347911"/>
            <a:ext cx="4041648" cy="3886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Функция</a:t>
            </a:r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возрастает</a:t>
            </a:r>
          </a:p>
          <a:p>
            <a:pPr>
              <a:buNone/>
            </a:pPr>
            <a:r>
              <a:rPr lang="en-US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убывает</a:t>
            </a:r>
            <a:r>
              <a:rPr lang="en-US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промежутке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I,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если для любого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Є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выполняется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условие :</a:t>
            </a:r>
          </a:p>
          <a:p>
            <a:pPr>
              <a:buNone/>
            </a:pPr>
            <a:r>
              <a:rPr lang="ru-RU" sz="2400" b="1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при х</a:t>
            </a:r>
            <a:r>
              <a:rPr lang="ru-RU" sz="2400" b="1" i="1" u="sng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&gt;х</a:t>
            </a:r>
            <a:r>
              <a:rPr lang="ru-RU" sz="2400" b="1" i="1" u="sng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u="sng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ru-RU" sz="2400" b="1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u="sng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1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sz="2400" b="1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ru-RU" sz="2400" b="1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u="sng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1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ru-RU" sz="2400" b="1" i="1" u="sng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400" b="1" i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х</a:t>
            </a:r>
            <a:r>
              <a:rPr lang="ru-RU" sz="2400" b="1" i="1" u="sng" baseline="-25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i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&gt;х</a:t>
            </a:r>
            <a:r>
              <a:rPr lang="ru-RU" sz="2400" b="1" i="1" u="sng" baseline="-25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i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u="sng" baseline="-25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ru-RU" sz="2400" b="1" i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u="sng" baseline="-25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)&lt;f(</a:t>
            </a:r>
            <a:r>
              <a:rPr lang="ru-RU" sz="2400" b="1" i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u="sng" baseline="-25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)]</a:t>
            </a:r>
            <a:r>
              <a:rPr lang="ru-RU" sz="2400" b="1" i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2400" b="1" i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sz="2400" b="1" i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sz="2400" b="1" i="1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644" y="546096"/>
            <a:ext cx="8648712" cy="720726"/>
          </a:xfrm>
          <a:solidFill>
            <a:srgbClr val="FFCCFF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Свойства функций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1" name="Группа 50"/>
          <p:cNvGrpSpPr/>
          <p:nvPr/>
        </p:nvGrpSpPr>
        <p:grpSpPr>
          <a:xfrm>
            <a:off x="4572000" y="2347911"/>
            <a:ext cx="3963993" cy="3136946"/>
            <a:chOff x="4572000" y="2454233"/>
            <a:chExt cx="3963993" cy="3136946"/>
          </a:xfrm>
        </p:grpSpPr>
        <p:cxnSp>
          <p:nvCxnSpPr>
            <p:cNvPr id="8" name="Прямая со стрелкой 7"/>
            <p:cNvCxnSpPr/>
            <p:nvPr/>
          </p:nvCxnSpPr>
          <p:spPr>
            <a:xfrm>
              <a:off x="4932363" y="4149726"/>
              <a:ext cx="3603630" cy="158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rot="5400000" flipH="1" flipV="1">
              <a:off x="4933158" y="4149727"/>
              <a:ext cx="2882109" cy="795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 rot="5400000" flipH="1" flipV="1">
              <a:off x="4211638" y="3895684"/>
              <a:ext cx="1081089" cy="360365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 rot="5400000" flipH="1" flipV="1">
              <a:off x="6734179" y="3789362"/>
              <a:ext cx="1081089" cy="360365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 rot="16200000" flipH="1">
              <a:off x="5472907" y="4329907"/>
              <a:ext cx="1441452" cy="360363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/>
            <p:cNvCxnSpPr/>
            <p:nvPr/>
          </p:nvCxnSpPr>
          <p:spPr>
            <a:xfrm rot="16200000" flipH="1">
              <a:off x="7815267" y="3068636"/>
              <a:ext cx="1081089" cy="360363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Полилиния 40"/>
            <p:cNvSpPr/>
            <p:nvPr/>
          </p:nvSpPr>
          <p:spPr>
            <a:xfrm>
              <a:off x="4916384" y="2454233"/>
              <a:ext cx="3574473" cy="2770910"/>
            </a:xfrm>
            <a:custGeom>
              <a:avLst/>
              <a:gdLst>
                <a:gd name="connsiteX0" fmla="*/ 0 w 3574473"/>
                <a:gd name="connsiteY0" fmla="*/ 2379024 h 2770910"/>
                <a:gd name="connsiteX1" fmla="*/ 332510 w 3574473"/>
                <a:gd name="connsiteY1" fmla="*/ 965861 h 2770910"/>
                <a:gd name="connsiteX2" fmla="*/ 1092530 w 3574473"/>
                <a:gd name="connsiteY2" fmla="*/ 585850 h 2770910"/>
                <a:gd name="connsiteX3" fmla="*/ 1306286 w 3574473"/>
                <a:gd name="connsiteY3" fmla="*/ 1690255 h 2770910"/>
                <a:gd name="connsiteX4" fmla="*/ 1436915 w 3574473"/>
                <a:gd name="connsiteY4" fmla="*/ 2414650 h 2770910"/>
                <a:gd name="connsiteX5" fmla="*/ 1793174 w 3574473"/>
                <a:gd name="connsiteY5" fmla="*/ 2770910 h 2770910"/>
                <a:gd name="connsiteX6" fmla="*/ 2137559 w 3574473"/>
                <a:gd name="connsiteY6" fmla="*/ 2414650 h 2770910"/>
                <a:gd name="connsiteX7" fmla="*/ 2493819 w 3574473"/>
                <a:gd name="connsiteY7" fmla="*/ 1678380 h 2770910"/>
                <a:gd name="connsiteX8" fmla="*/ 2873829 w 3574473"/>
                <a:gd name="connsiteY8" fmla="*/ 965861 h 2770910"/>
                <a:gd name="connsiteX9" fmla="*/ 3063834 w 3574473"/>
                <a:gd name="connsiteY9" fmla="*/ 122712 h 2770910"/>
                <a:gd name="connsiteX10" fmla="*/ 3384468 w 3574473"/>
                <a:gd name="connsiteY10" fmla="*/ 1702131 h 2770910"/>
                <a:gd name="connsiteX11" fmla="*/ 3574473 w 3574473"/>
                <a:gd name="connsiteY11" fmla="*/ 2402775 h 2770910"/>
                <a:gd name="connsiteX12" fmla="*/ 3574473 w 3574473"/>
                <a:gd name="connsiteY12" fmla="*/ 2402775 h 2770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574473" h="2770910">
                  <a:moveTo>
                    <a:pt x="0" y="2379024"/>
                  </a:moveTo>
                  <a:cubicBezTo>
                    <a:pt x="75211" y="1821873"/>
                    <a:pt x="150422" y="1264723"/>
                    <a:pt x="332510" y="965861"/>
                  </a:cubicBezTo>
                  <a:cubicBezTo>
                    <a:pt x="514598" y="666999"/>
                    <a:pt x="930234" y="465118"/>
                    <a:pt x="1092530" y="585850"/>
                  </a:cubicBezTo>
                  <a:cubicBezTo>
                    <a:pt x="1254826" y="706582"/>
                    <a:pt x="1248889" y="1385455"/>
                    <a:pt x="1306286" y="1690255"/>
                  </a:cubicBezTo>
                  <a:cubicBezTo>
                    <a:pt x="1363683" y="1995055"/>
                    <a:pt x="1355767" y="2234541"/>
                    <a:pt x="1436915" y="2414650"/>
                  </a:cubicBezTo>
                  <a:cubicBezTo>
                    <a:pt x="1518063" y="2594759"/>
                    <a:pt x="1676400" y="2770910"/>
                    <a:pt x="1793174" y="2770910"/>
                  </a:cubicBezTo>
                  <a:cubicBezTo>
                    <a:pt x="1909948" y="2770910"/>
                    <a:pt x="2020785" y="2596738"/>
                    <a:pt x="2137559" y="2414650"/>
                  </a:cubicBezTo>
                  <a:cubicBezTo>
                    <a:pt x="2254333" y="2232562"/>
                    <a:pt x="2371107" y="1919845"/>
                    <a:pt x="2493819" y="1678380"/>
                  </a:cubicBezTo>
                  <a:cubicBezTo>
                    <a:pt x="2616531" y="1436915"/>
                    <a:pt x="2778827" y="1225139"/>
                    <a:pt x="2873829" y="965861"/>
                  </a:cubicBezTo>
                  <a:cubicBezTo>
                    <a:pt x="2968832" y="706583"/>
                    <a:pt x="2978728" y="0"/>
                    <a:pt x="3063834" y="122712"/>
                  </a:cubicBezTo>
                  <a:cubicBezTo>
                    <a:pt x="3148940" y="245424"/>
                    <a:pt x="3299362" y="1322121"/>
                    <a:pt x="3384468" y="1702131"/>
                  </a:cubicBezTo>
                  <a:cubicBezTo>
                    <a:pt x="3469574" y="2082141"/>
                    <a:pt x="3574473" y="2402775"/>
                    <a:pt x="3574473" y="2402775"/>
                  </a:cubicBezTo>
                  <a:lnTo>
                    <a:pt x="3574473" y="2402775"/>
                  </a:lnTo>
                </a:path>
              </a:pathLst>
            </a:cu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373815" y="2708274"/>
            <a:ext cx="360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8535993" y="4149726"/>
            <a:ext cx="360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373815" y="4149726"/>
            <a:ext cx="360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7644" y="1627185"/>
            <a:ext cx="4041648" cy="457200"/>
          </a:xfrm>
        </p:spPr>
        <p:txBody>
          <a:bodyPr/>
          <a:lstStyle/>
          <a:p>
            <a:pPr algn="ctr"/>
            <a:r>
              <a:rPr lang="ru-RU" sz="2400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4.Знакопостоянство</a:t>
            </a:r>
            <a:endParaRPr lang="ru-RU" sz="2400" i="1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572000" y="1627185"/>
            <a:ext cx="4324356" cy="457200"/>
          </a:xfrm>
        </p:spPr>
        <p:txBody>
          <a:bodyPr/>
          <a:lstStyle/>
          <a:p>
            <a:pPr algn="ctr"/>
            <a:r>
              <a:rPr lang="ru-RU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Свойство графика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47644" y="2347911"/>
            <a:ext cx="4041648" cy="424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Промежутки, на которых функция сохраняет постоянный знак, называются промежутками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знакопостоянства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645" y="546096"/>
            <a:ext cx="8648712" cy="72072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Свойства функций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4211637" y="4149726"/>
            <a:ext cx="4684719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 flipH="1" flipV="1">
            <a:off x="4933158" y="4148933"/>
            <a:ext cx="3603630" cy="1587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олилиния 29"/>
          <p:cNvSpPr/>
          <p:nvPr/>
        </p:nvSpPr>
        <p:spPr>
          <a:xfrm>
            <a:off x="4211637" y="2454234"/>
            <a:ext cx="4728503" cy="2761013"/>
          </a:xfrm>
          <a:custGeom>
            <a:avLst/>
            <a:gdLst>
              <a:gd name="connsiteX0" fmla="*/ 0 w 4011880"/>
              <a:gd name="connsiteY0" fmla="*/ 965860 h 2761013"/>
              <a:gd name="connsiteX1" fmla="*/ 356259 w 4011880"/>
              <a:gd name="connsiteY1" fmla="*/ 2034639 h 2761013"/>
              <a:gd name="connsiteX2" fmla="*/ 712519 w 4011880"/>
              <a:gd name="connsiteY2" fmla="*/ 1690254 h 2761013"/>
              <a:gd name="connsiteX3" fmla="*/ 1056904 w 4011880"/>
              <a:gd name="connsiteY3" fmla="*/ 217714 h 2761013"/>
              <a:gd name="connsiteX4" fmla="*/ 1436914 w 4011880"/>
              <a:gd name="connsiteY4" fmla="*/ 1690254 h 2761013"/>
              <a:gd name="connsiteX5" fmla="*/ 1781298 w 4011880"/>
              <a:gd name="connsiteY5" fmla="*/ 2390898 h 2761013"/>
              <a:gd name="connsiteX6" fmla="*/ 2125683 w 4011880"/>
              <a:gd name="connsiteY6" fmla="*/ 1702130 h 2761013"/>
              <a:gd name="connsiteX7" fmla="*/ 2493818 w 4011880"/>
              <a:gd name="connsiteY7" fmla="*/ 965860 h 2761013"/>
              <a:gd name="connsiteX8" fmla="*/ 2861953 w 4011880"/>
              <a:gd name="connsiteY8" fmla="*/ 1690254 h 2761013"/>
              <a:gd name="connsiteX9" fmla="*/ 3218213 w 4011880"/>
              <a:gd name="connsiteY9" fmla="*/ 2759034 h 2761013"/>
              <a:gd name="connsiteX10" fmla="*/ 3610098 w 4011880"/>
              <a:gd name="connsiteY10" fmla="*/ 1678379 h 2761013"/>
              <a:gd name="connsiteX11" fmla="*/ 3954483 w 4011880"/>
              <a:gd name="connsiteY11" fmla="*/ 241465 h 2761013"/>
              <a:gd name="connsiteX12" fmla="*/ 3954483 w 4011880"/>
              <a:gd name="connsiteY12" fmla="*/ 229589 h 2761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011880" h="2761013">
                <a:moveTo>
                  <a:pt x="0" y="965860"/>
                </a:moveTo>
                <a:cubicBezTo>
                  <a:pt x="118753" y="1439883"/>
                  <a:pt x="237506" y="1913907"/>
                  <a:pt x="356259" y="2034639"/>
                </a:cubicBezTo>
                <a:cubicBezTo>
                  <a:pt x="475012" y="2155371"/>
                  <a:pt x="595745" y="1993075"/>
                  <a:pt x="712519" y="1690254"/>
                </a:cubicBezTo>
                <a:cubicBezTo>
                  <a:pt x="829293" y="1387433"/>
                  <a:pt x="936172" y="217714"/>
                  <a:pt x="1056904" y="217714"/>
                </a:cubicBezTo>
                <a:cubicBezTo>
                  <a:pt x="1177636" y="217714"/>
                  <a:pt x="1316182" y="1328057"/>
                  <a:pt x="1436914" y="1690254"/>
                </a:cubicBezTo>
                <a:cubicBezTo>
                  <a:pt x="1557646" y="2052451"/>
                  <a:pt x="1666503" y="2388919"/>
                  <a:pt x="1781298" y="2390898"/>
                </a:cubicBezTo>
                <a:cubicBezTo>
                  <a:pt x="1896093" y="2392877"/>
                  <a:pt x="2125683" y="1702130"/>
                  <a:pt x="2125683" y="1702130"/>
                </a:cubicBezTo>
                <a:cubicBezTo>
                  <a:pt x="2244436" y="1464624"/>
                  <a:pt x="2371106" y="967839"/>
                  <a:pt x="2493818" y="965860"/>
                </a:cubicBezTo>
                <a:cubicBezTo>
                  <a:pt x="2616530" y="963881"/>
                  <a:pt x="2741220" y="1391392"/>
                  <a:pt x="2861953" y="1690254"/>
                </a:cubicBezTo>
                <a:cubicBezTo>
                  <a:pt x="2982686" y="1989116"/>
                  <a:pt x="3093522" y="2761013"/>
                  <a:pt x="3218213" y="2759034"/>
                </a:cubicBezTo>
                <a:cubicBezTo>
                  <a:pt x="3342904" y="2757055"/>
                  <a:pt x="3487386" y="2097974"/>
                  <a:pt x="3610098" y="1678379"/>
                </a:cubicBezTo>
                <a:cubicBezTo>
                  <a:pt x="3732810" y="1258784"/>
                  <a:pt x="3897086" y="482930"/>
                  <a:pt x="3954483" y="241465"/>
                </a:cubicBezTo>
                <a:cubicBezTo>
                  <a:pt x="4011880" y="0"/>
                  <a:pt x="3983181" y="114794"/>
                  <a:pt x="3954483" y="229589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292726" y="3429000"/>
            <a:ext cx="401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94541" y="3068637"/>
            <a:ext cx="401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</a:rPr>
              <a:t>    </a:t>
            </a:r>
            <a:r>
              <a:rPr lang="ru-RU" sz="2400" b="1" dirty="0" smtClean="0">
                <a:solidFill>
                  <a:schemeClr val="bg1">
                    <a:lumMod val="95000"/>
                  </a:schemeClr>
                </a:solidFill>
              </a:rPr>
              <a:t>             </a:t>
            </a:r>
            <a:r>
              <a:rPr lang="en-US" sz="2400" b="1" dirty="0" smtClean="0">
                <a:solidFill>
                  <a:srgbClr val="FF0000"/>
                </a:solidFill>
              </a:rPr>
              <a:t>+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4149726"/>
            <a:ext cx="301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-</a:t>
            </a:r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13452" y="4149726"/>
            <a:ext cx="538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   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</a:rPr>
              <a:t>-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815267" y="4149726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</a:rPr>
              <a:t>-</a:t>
            </a:r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73815" y="2347911"/>
            <a:ext cx="72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8535993" y="4149726"/>
            <a:ext cx="360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373815" y="3789363"/>
            <a:ext cx="360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0706" y="1280632"/>
            <a:ext cx="1738754" cy="1067279"/>
          </a:xfrm>
        </p:spPr>
        <p:txBody>
          <a:bodyPr>
            <a:norm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График функции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89096" y="4510089"/>
            <a:ext cx="6612762" cy="2162178"/>
          </a:xfr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24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Функция у:</a:t>
            </a:r>
            <a:endParaRPr lang="en-US" sz="2400" b="1" i="1" dirty="0" smtClean="0">
              <a:solidFill>
                <a:srgbClr val="005C2A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Область определения –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D(y)=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- 4; 8].</a:t>
            </a:r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Область значений – 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E(y)= [- 2; 5].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928926" y="2714620"/>
            <a:ext cx="492922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 flipH="1" flipV="1">
            <a:off x="2964645" y="2178835"/>
            <a:ext cx="3214710" cy="1588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 w="med" len="lg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929586" y="2786058"/>
            <a:ext cx="3321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err="1" smtClean="0"/>
              <a:t>х</a:t>
            </a:r>
            <a:endParaRPr lang="ru-RU" sz="2000" b="1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4786314" y="642918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у</a:t>
            </a:r>
            <a:endParaRPr lang="ru-RU" sz="2400" b="1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4643438" y="3214686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-2</a:t>
            </a:r>
            <a:endParaRPr lang="ru-RU" b="1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4643438" y="107154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4</a:t>
            </a:r>
            <a:endParaRPr lang="ru-RU" b="1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0" y="271462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0</a:t>
            </a:r>
            <a:endParaRPr lang="ru-RU" b="1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3428992" y="271462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3</a:t>
            </a:r>
            <a:endParaRPr lang="ru-RU" b="1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7000892" y="271462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7</a:t>
            </a:r>
            <a:endParaRPr lang="ru-RU" b="1" i="1" dirty="0"/>
          </a:p>
        </p:txBody>
      </p:sp>
      <p:sp>
        <p:nvSpPr>
          <p:cNvPr id="25" name="Полилиния 24"/>
          <p:cNvSpPr/>
          <p:nvPr/>
        </p:nvSpPr>
        <p:spPr>
          <a:xfrm>
            <a:off x="3130548" y="924560"/>
            <a:ext cx="4343400" cy="2504440"/>
          </a:xfrm>
          <a:custGeom>
            <a:avLst/>
            <a:gdLst>
              <a:gd name="connsiteX0" fmla="*/ 0 w 4343400"/>
              <a:gd name="connsiteY0" fmla="*/ 2133600 h 2504440"/>
              <a:gd name="connsiteX1" fmla="*/ 381000 w 4343400"/>
              <a:gd name="connsiteY1" fmla="*/ 1767840 h 2504440"/>
              <a:gd name="connsiteX2" fmla="*/ 731520 w 4343400"/>
              <a:gd name="connsiteY2" fmla="*/ 335280 h 2504440"/>
              <a:gd name="connsiteX3" fmla="*/ 1463040 w 4343400"/>
              <a:gd name="connsiteY3" fmla="*/ 1432560 h 2504440"/>
              <a:gd name="connsiteX4" fmla="*/ 1828800 w 4343400"/>
              <a:gd name="connsiteY4" fmla="*/ 1066800 h 2504440"/>
              <a:gd name="connsiteX5" fmla="*/ 2194560 w 4343400"/>
              <a:gd name="connsiteY5" fmla="*/ 1813560 h 2504440"/>
              <a:gd name="connsiteX6" fmla="*/ 3596640 w 4343400"/>
              <a:gd name="connsiteY6" fmla="*/ 2499360 h 2504440"/>
              <a:gd name="connsiteX7" fmla="*/ 3977640 w 4343400"/>
              <a:gd name="connsiteY7" fmla="*/ 1783080 h 2504440"/>
              <a:gd name="connsiteX8" fmla="*/ 4343400 w 4343400"/>
              <a:gd name="connsiteY8" fmla="*/ 0 h 2504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43400" h="2504440">
                <a:moveTo>
                  <a:pt x="0" y="2133600"/>
                </a:moveTo>
                <a:cubicBezTo>
                  <a:pt x="129540" y="2100580"/>
                  <a:pt x="259080" y="2067560"/>
                  <a:pt x="381000" y="1767840"/>
                </a:cubicBezTo>
                <a:cubicBezTo>
                  <a:pt x="502920" y="1468120"/>
                  <a:pt x="551180" y="391160"/>
                  <a:pt x="731520" y="335280"/>
                </a:cubicBezTo>
                <a:cubicBezTo>
                  <a:pt x="911860" y="279400"/>
                  <a:pt x="1280160" y="1310640"/>
                  <a:pt x="1463040" y="1432560"/>
                </a:cubicBezTo>
                <a:cubicBezTo>
                  <a:pt x="1645920" y="1554480"/>
                  <a:pt x="1706880" y="1003300"/>
                  <a:pt x="1828800" y="1066800"/>
                </a:cubicBezTo>
                <a:cubicBezTo>
                  <a:pt x="1950720" y="1130300"/>
                  <a:pt x="1899920" y="1574800"/>
                  <a:pt x="2194560" y="1813560"/>
                </a:cubicBezTo>
                <a:cubicBezTo>
                  <a:pt x="2489200" y="2052320"/>
                  <a:pt x="3299460" y="2504440"/>
                  <a:pt x="3596640" y="2499360"/>
                </a:cubicBezTo>
                <a:cubicBezTo>
                  <a:pt x="3893820" y="2494280"/>
                  <a:pt x="3853180" y="2199640"/>
                  <a:pt x="3977640" y="1783080"/>
                </a:cubicBezTo>
                <a:cubicBezTo>
                  <a:pt x="4102100" y="1366520"/>
                  <a:pt x="4287520" y="299720"/>
                  <a:pt x="4343400" y="0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7454904" y="906459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y</a:t>
            </a:r>
            <a:endParaRPr lang="ru-RU" sz="2400" b="1" i="1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rot="5400000">
            <a:off x="5833271" y="2528092"/>
            <a:ext cx="3243267" cy="1588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2590004" y="3609181"/>
            <a:ext cx="1081089" cy="1588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3130548" y="4149726"/>
            <a:ext cx="4324356" cy="1588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10800000">
            <a:off x="2409822" y="906459"/>
            <a:ext cx="5045082" cy="1588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2413317" y="3423920"/>
            <a:ext cx="4317365" cy="5080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5400000">
            <a:off x="1148552" y="2167729"/>
            <a:ext cx="2522541" cy="1588"/>
          </a:xfrm>
          <a:prstGeom prst="straightConnector1">
            <a:avLst/>
          </a:prstGeom>
          <a:ln w="25400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932363" y="4149726"/>
            <a:ext cx="797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</a:rPr>
              <a:t>D(y)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09822" y="1987548"/>
            <a:ext cx="492443" cy="62453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2000" b="1" i="1" dirty="0" smtClean="0">
                <a:solidFill>
                  <a:schemeClr val="accent2">
                    <a:lumMod val="50000"/>
                  </a:schemeClr>
                </a:solidFill>
              </a:rPr>
              <a:t>E(y)</a:t>
            </a:r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 advTm="7000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3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3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3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19" grpId="0"/>
      <p:bldP spid="20" grpId="0"/>
      <p:bldP spid="21" grpId="0"/>
      <p:bldP spid="22" grpId="0"/>
      <p:bldP spid="25" grpId="1" animBg="1"/>
      <p:bldP spid="26" grpId="0"/>
      <p:bldP spid="39" grpId="0"/>
      <p:bldP spid="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Рабочий стол\File0427.jpg"/>
          <p:cNvPicPr>
            <a:picLocks noChangeAspect="1" noChangeArrowheads="1"/>
          </p:cNvPicPr>
          <p:nvPr/>
        </p:nvPicPr>
        <p:blipFill>
          <a:blip r:embed="rId2" cstate="print"/>
          <a:srcRect r="1692"/>
          <a:stretch>
            <a:fillRect/>
          </a:stretch>
        </p:blipFill>
        <p:spPr bwMode="auto">
          <a:xfrm>
            <a:off x="247644" y="185733"/>
            <a:ext cx="8648711" cy="360363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3" name="Прямоугольник 2"/>
          <p:cNvSpPr/>
          <p:nvPr/>
        </p:nvSpPr>
        <p:spPr>
          <a:xfrm>
            <a:off x="247644" y="3789363"/>
            <a:ext cx="43243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Область определения?                                              </a:t>
            </a:r>
            <a:endParaRPr lang="en-US" sz="24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Область значений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ru-RU" sz="24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Нули функции? </a:t>
            </a:r>
          </a:p>
          <a:p>
            <a:pPr marL="342900" indent="-342900">
              <a:buFontTx/>
              <a:buAutoNum type="arabicPeriod"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Точки пересечения с осями? </a:t>
            </a:r>
          </a:p>
          <a:p>
            <a:pPr marL="342900" indent="-342900">
              <a:buFontTx/>
              <a:buAutoNum type="arabicPeriod"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Промежутки </a:t>
            </a:r>
            <a:r>
              <a:rPr lang="ru-RU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знакопостоянства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buAutoNum type="arabicPeriod"/>
            </a:pPr>
            <a:endParaRPr lang="ru-RU" sz="2400" b="1" i="1" dirty="0" smtClean="0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3789363"/>
            <a:ext cx="43243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6. Промежутки возрастания?</a:t>
            </a:r>
          </a:p>
          <a:p>
            <a:pPr marL="342900" indent="-342900"/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7. Промежутки убывания? </a:t>
            </a:r>
          </a:p>
          <a:p>
            <a:pPr marL="342900" indent="-342900"/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8. Наибольшее значение функции?   </a:t>
            </a:r>
          </a:p>
          <a:p>
            <a:pPr marL="342900" indent="-342900"/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9.  Наименьшее значение функции?</a:t>
            </a:r>
          </a:p>
          <a:p>
            <a:pPr marL="342900" indent="-342900">
              <a:buAutoNum type="arabicPeriod"/>
            </a:pPr>
            <a:endParaRPr lang="ru-RU" b="1" i="1" dirty="0" smtClean="0">
              <a:solidFill>
                <a:srgbClr val="FFFF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68370" y="2708274"/>
            <a:ext cx="2162178" cy="2882904"/>
          </a:xfrm>
          <a:prstGeom prst="rect">
            <a:avLst/>
          </a:prstGeom>
          <a:solidFill>
            <a:schemeClr val="tx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47644" y="546096"/>
            <a:ext cx="8648712" cy="1081089"/>
          </a:xfrm>
          <a:prstGeom prst="rect">
            <a:avLst/>
          </a:prstGeom>
          <a:solidFill>
            <a:srgbClr val="B482DA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7644" y="1266822"/>
            <a:ext cx="8648712" cy="50450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8369" y="1627185"/>
            <a:ext cx="6846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Повторить все свойства функции и подготовить презентации по степенной функции по группам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8370" y="3068637"/>
            <a:ext cx="2162179" cy="147732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Всем, подготовившим презентации к данному уроку оценка «5»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851274" y="3068637"/>
            <a:ext cx="43243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за внимание, 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окончен!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ut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006" y="546096"/>
            <a:ext cx="7869237" cy="72072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Определение функции.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47644" y="1627185"/>
            <a:ext cx="3963993" cy="5045082"/>
          </a:xfrm>
          <a:noFill/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algn="ctr">
              <a:buNone/>
            </a:pPr>
            <a:endParaRPr lang="ru-RU" sz="2800" b="1" i="1" u="sng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ru-RU" sz="2800" b="1" i="1" u="sng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Функция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одно из важнейших</a:t>
            </a: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математических понятий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32363" y="1627186"/>
            <a:ext cx="3963992" cy="5045081"/>
          </a:xfr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ru-RU" b="1" i="1" dirty="0" smtClean="0"/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Функцией                      называют такую зависимость переменной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от переменной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при которой </a:t>
            </a:r>
          </a:p>
          <a:p>
            <a:pPr algn="ctr">
              <a:buNone/>
            </a:pP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каждому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значению переменной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соответствует 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единственное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значение переменной 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365006" y="3429000"/>
            <a:ext cx="581024" cy="3015644"/>
          </a:xfrm>
        </p:spPr>
        <p:txBody>
          <a:bodyPr>
            <a:noAutofit/>
          </a:bodyPr>
          <a:lstStyle/>
          <a:p>
            <a:r>
              <a:rPr lang="ru-RU" sz="2800" dirty="0" smtClean="0"/>
              <a:t>у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47644" y="1627185"/>
            <a:ext cx="4041648" cy="4967289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Переменную </a:t>
            </a:r>
          </a:p>
          <a:p>
            <a:pPr algn="ctr">
              <a:buNone/>
            </a:pP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называют </a:t>
            </a:r>
          </a:p>
          <a:p>
            <a:pPr algn="ctr">
              <a:buNone/>
            </a:pPr>
            <a:r>
              <a:rPr lang="ru-RU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независимой  переменной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>
              <a:buNone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или</a:t>
            </a:r>
          </a:p>
          <a:p>
            <a:pPr algn="ctr">
              <a:buNone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аргументом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32362" y="1627185"/>
            <a:ext cx="3963993" cy="496753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endParaRPr lang="ru-RU" b="1" i="1" dirty="0" smtClean="0"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Переменную</a:t>
            </a: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называют </a:t>
            </a:r>
          </a:p>
          <a:p>
            <a:pPr algn="ctr">
              <a:buNone/>
            </a:pPr>
            <a:r>
              <a:rPr lang="ru-RU" sz="24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зависимой переменной </a:t>
            </a:r>
          </a:p>
          <a:p>
            <a:pPr algn="ctr">
              <a:buNone/>
            </a:pPr>
            <a:endParaRPr lang="ru-RU" sz="2400" b="1" i="1" u="sng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Говорят также,  что</a:t>
            </a:r>
          </a:p>
          <a:p>
            <a:pPr algn="ctr">
              <a:buNone/>
            </a:pP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переменная</a:t>
            </a:r>
            <a:r>
              <a:rPr lang="en-US" sz="24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</a:p>
          <a:p>
            <a:pPr algn="ctr">
              <a:buNone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является функцией от </a:t>
            </a:r>
            <a:r>
              <a:rPr lang="ru-RU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переменной </a:t>
            </a:r>
            <a:r>
              <a:rPr lang="en-US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007" y="546096"/>
            <a:ext cx="7927986" cy="720726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Функция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007" y="546096"/>
            <a:ext cx="7927986" cy="72072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D(y)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E(y)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функции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47644" y="1987548"/>
            <a:ext cx="3963993" cy="468471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Все значения</a:t>
            </a:r>
          </a:p>
          <a:p>
            <a:pPr algn="ctr"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независимой переменной </a:t>
            </a: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образуют </a:t>
            </a:r>
          </a:p>
          <a:p>
            <a:pPr algn="ctr"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область</a:t>
            </a:r>
          </a:p>
          <a:p>
            <a:pPr algn="ctr"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определения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функции –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D(y)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32363" y="1987548"/>
            <a:ext cx="3963993" cy="468471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Все значения ,</a:t>
            </a:r>
          </a:p>
          <a:p>
            <a:pPr algn="ctr"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которые принимает</a:t>
            </a:r>
          </a:p>
          <a:p>
            <a:pPr algn="ctr"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зависимая переменная</a:t>
            </a: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образуют 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область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значений </a:t>
            </a: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функции –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E(y)</a:t>
            </a:r>
            <a:endParaRPr lang="ru-RU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006" y="546096"/>
            <a:ext cx="7927987" cy="720726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57150"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Способы задания функций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47644" y="1627186"/>
            <a:ext cx="4324356" cy="5045082"/>
          </a:xfrm>
          <a:solidFill>
            <a:srgbClr val="FFCCFF"/>
          </a:solidFill>
          <a:ln w="57150"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2500" lnSpcReduction="10000"/>
          </a:bodyPr>
          <a:lstStyle/>
          <a:p>
            <a:endParaRPr lang="ru-RU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1.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Аналитический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формулой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  Графический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  Табличный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4.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Описательный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 dirty="0">
              <a:ln w="57150"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32363" y="1627186"/>
            <a:ext cx="3963992" cy="5045082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 w="57150"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anchor="t">
            <a:normAutofit fontScale="92500" lnSpcReduction="10000"/>
          </a:bodyPr>
          <a:lstStyle/>
          <a:p>
            <a:endParaRPr lang="en-US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y=2x-5;</a:t>
            </a:r>
            <a:endParaRPr lang="ru-RU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   </a:t>
            </a:r>
            <a:endParaRPr lang="en-US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r>
              <a:rPr lang="en-US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3.    </a:t>
            </a:r>
          </a:p>
          <a:p>
            <a:pPr>
              <a:buNone/>
            </a:pPr>
            <a:endParaRPr lang="en-US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</a:p>
          <a:p>
            <a:pPr marL="566928" indent="-457200">
              <a:buNone/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4.    Функция на </a:t>
            </a:r>
            <a:r>
              <a:rPr lang="en-US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[-2; -1] 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возрастает, </a:t>
            </a:r>
            <a:endParaRPr lang="en-US" sz="24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None/>
            </a:pPr>
            <a:r>
              <a:rPr lang="en-US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en-US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[0; 4] 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убывает, </a:t>
            </a:r>
            <a:endParaRPr lang="en-US" sz="24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None/>
            </a:pPr>
            <a:r>
              <a:rPr lang="en-US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en-US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[-1; 0] 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равна 5.</a:t>
            </a: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Documents and Settings\Admin\Рабочий стол\File04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3089" y="2708274"/>
            <a:ext cx="1441452" cy="897752"/>
          </a:xfrm>
          <a:prstGeom prst="rect">
            <a:avLst/>
          </a:prstGeom>
          <a:noFill/>
          <a:ln w="38100">
            <a:solidFill>
              <a:srgbClr val="FFCCFF"/>
            </a:solidFill>
          </a:ln>
        </p:spPr>
      </p:pic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653089" y="3789363"/>
          <a:ext cx="2520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/>
                <a:gridCol w="504000"/>
                <a:gridCol w="504000"/>
                <a:gridCol w="504000"/>
                <a:gridCol w="50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ru-RU" sz="24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ru-RU" sz="24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i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i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24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24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1800"/>
                            </p:stCondLst>
                            <p:childTnLst>
                              <p:par>
                                <p:cTn id="20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6200"/>
                            </p:stCondLst>
                            <p:childTnLst>
                              <p:par>
                                <p:cTn id="28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200"/>
                            </p:stCondLst>
                            <p:childTnLst>
                              <p:par>
                                <p:cTn id="36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 tmFilter="0,0; .5, 1; 1, 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4800"/>
                            </p:stCondLst>
                            <p:childTnLst>
                              <p:par>
                                <p:cTn id="44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9800"/>
                            </p:stCondLst>
                            <p:childTnLst>
                              <p:par>
                                <p:cTn id="53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4800"/>
                            </p:stCondLst>
                            <p:childTnLst>
                              <p:par>
                                <p:cTn id="58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9800"/>
                            </p:stCondLst>
                            <p:childTnLst>
                              <p:par>
                                <p:cTn id="63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4800"/>
                            </p:stCondLst>
                            <p:childTnLst>
                              <p:par>
                                <p:cTn id="72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9800"/>
                            </p:stCondLst>
                            <p:childTnLst>
                              <p:par>
                                <p:cTn id="77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4800"/>
                            </p:stCondLst>
                            <p:childTnLst>
                              <p:par>
                                <p:cTn id="82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9800"/>
                            </p:stCondLst>
                            <p:childTnLst>
                              <p:par>
                                <p:cTn id="87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47644" y="1627185"/>
            <a:ext cx="3963993" cy="4324356"/>
          </a:xfrm>
          <a:prstGeom prst="rect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7644" y="185733"/>
            <a:ext cx="8648712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Область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определения функции, заданной формулой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8007" y="1627185"/>
            <a:ext cx="360363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Областью определения функцией, заданной формулой, называется множество всех значений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(аргумента), при которых эта формула имеет смысл</a:t>
            </a:r>
          </a:p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932363" y="1627185"/>
            <a:ext cx="3963993" cy="4324356"/>
          </a:xfrm>
          <a:prstGeom prst="rect">
            <a:avLst/>
          </a:prstGeom>
          <a:solidFill>
            <a:srgbClr val="FFCCFF"/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92726" y="1987548"/>
            <a:ext cx="2522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y=1/f(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2726" y="3068637"/>
            <a:ext cx="2522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у=</a:t>
            </a:r>
            <a:r>
              <a:rPr lang="ru-RU" dirty="0" smtClean="0"/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√f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92726" y="4149726"/>
            <a:ext cx="21621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y=f(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)-многочлен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ut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006" y="546095"/>
            <a:ext cx="7869237" cy="1081089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38100">
            <a:solidFill>
              <a:schemeClr val="tx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Найти 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D(y) 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E(y)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функции: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8006" y="1627187"/>
            <a:ext cx="288290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800" b="1" dirty="0" smtClean="0"/>
              <a:t>y = 3x-5</a:t>
            </a:r>
          </a:p>
          <a:p>
            <a:pPr marL="457200" indent="-457200">
              <a:buAutoNum type="arabicPeriod"/>
            </a:pPr>
            <a:endParaRPr lang="ru-RU" sz="2400" b="1" dirty="0" smtClean="0"/>
          </a:p>
          <a:p>
            <a:pPr marL="457200" indent="-457200">
              <a:buAutoNum type="arabicPeriod"/>
            </a:pPr>
            <a:endParaRPr lang="en-US" sz="2400" b="1" dirty="0" smtClean="0"/>
          </a:p>
          <a:p>
            <a:pPr marL="457200" indent="-457200">
              <a:buFontTx/>
              <a:buAutoNum type="arabicPeriod"/>
            </a:pPr>
            <a:r>
              <a:rPr lang="en-US" sz="2800" b="1" dirty="0" smtClean="0"/>
              <a:t>y = -2x/3</a:t>
            </a:r>
          </a:p>
          <a:p>
            <a:pPr marL="457200" indent="-457200">
              <a:buFontTx/>
              <a:buAutoNum type="arabicPeriod"/>
            </a:pPr>
            <a:endParaRPr lang="ru-RU" sz="2800" b="1" dirty="0" smtClean="0"/>
          </a:p>
          <a:p>
            <a:pPr marL="457200" indent="-457200">
              <a:buFontTx/>
              <a:buAutoNum type="arabicPeriod"/>
            </a:pPr>
            <a:endParaRPr lang="en-US" sz="2800" b="1" dirty="0" smtClean="0"/>
          </a:p>
          <a:p>
            <a:pPr marL="457200" indent="-457200">
              <a:buFontTx/>
              <a:buAutoNum type="arabicPeriod"/>
            </a:pPr>
            <a:r>
              <a:rPr lang="en-US" sz="2800" b="1" dirty="0" smtClean="0"/>
              <a:t>y = 3/2x</a:t>
            </a:r>
          </a:p>
          <a:p>
            <a:pPr marL="457200" indent="-457200">
              <a:buFontTx/>
              <a:buAutoNum type="arabicPeriod"/>
            </a:pPr>
            <a:endParaRPr lang="ru-RU" sz="2800" b="1" dirty="0" smtClean="0"/>
          </a:p>
          <a:p>
            <a:pPr marL="457200" indent="-457200">
              <a:buFontTx/>
              <a:buAutoNum type="arabicPeriod"/>
            </a:pPr>
            <a:endParaRPr lang="en-US" sz="2800" b="1" dirty="0" smtClean="0"/>
          </a:p>
          <a:p>
            <a:pPr marL="457200" indent="-457200">
              <a:buFontTx/>
              <a:buAutoNum type="arabicPeriod"/>
            </a:pPr>
            <a:r>
              <a:rPr lang="en-US" sz="2800" b="1" dirty="0" smtClean="0"/>
              <a:t>y = √1-2x</a:t>
            </a:r>
          </a:p>
          <a:p>
            <a:pPr marL="457200" indent="-457200">
              <a:buFontTx/>
              <a:buAutoNum type="arabicPeriod"/>
            </a:pPr>
            <a:endParaRPr lang="en-US" sz="2800" b="1" dirty="0" smtClean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049459" y="5230815"/>
            <a:ext cx="72072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3485299" y="1627185"/>
            <a:ext cx="1053494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x </a:t>
            </a:r>
            <a:r>
              <a:rPr lang="ru-RU" sz="2400" b="1" dirty="0" smtClean="0">
                <a:solidFill>
                  <a:srgbClr val="C00000"/>
                </a:solidFill>
              </a:rPr>
              <a:t>Є</a:t>
            </a:r>
            <a:r>
              <a:rPr lang="en-US" sz="2400" b="1" dirty="0" smtClean="0">
                <a:solidFill>
                  <a:srgbClr val="C00000"/>
                </a:solidFill>
              </a:rPr>
              <a:t> R</a:t>
            </a:r>
          </a:p>
          <a:p>
            <a:pPr algn="ctr"/>
            <a:endParaRPr lang="en-US" sz="2400" b="1" dirty="0" smtClean="0">
              <a:solidFill>
                <a:srgbClr val="C00000"/>
              </a:solidFill>
            </a:endParaRPr>
          </a:p>
          <a:p>
            <a:pPr algn="ctr"/>
            <a:endParaRPr lang="en-US" b="1" dirty="0" smtClean="0">
              <a:solidFill>
                <a:srgbClr val="C00000"/>
              </a:solidFill>
            </a:endParaRPr>
          </a:p>
          <a:p>
            <a:pPr algn="ctr"/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490911" y="2708274"/>
            <a:ext cx="9941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x </a:t>
            </a:r>
            <a:r>
              <a:rPr lang="ru-RU" sz="2400" b="1" dirty="0" smtClean="0">
                <a:solidFill>
                  <a:srgbClr val="C00000"/>
                </a:solidFill>
              </a:rPr>
              <a:t>Є</a:t>
            </a:r>
            <a:r>
              <a:rPr lang="en-US" sz="2400" b="1" dirty="0" smtClean="0">
                <a:solidFill>
                  <a:srgbClr val="C00000"/>
                </a:solidFill>
              </a:rPr>
              <a:t> R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094541" y="1627185"/>
            <a:ext cx="986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 smtClean="0">
                <a:solidFill>
                  <a:srgbClr val="1508B8"/>
                </a:solidFill>
              </a:rPr>
              <a:t>y </a:t>
            </a:r>
            <a:r>
              <a:rPr lang="ru-RU" sz="2400" b="1" dirty="0" smtClean="0">
                <a:solidFill>
                  <a:srgbClr val="1508B8"/>
                </a:solidFill>
              </a:rPr>
              <a:t>Є</a:t>
            </a:r>
            <a:r>
              <a:rPr lang="en-US" sz="2400" b="1" dirty="0" smtClean="0">
                <a:solidFill>
                  <a:srgbClr val="1508B8"/>
                </a:solidFill>
              </a:rPr>
              <a:t> R</a:t>
            </a:r>
            <a:endParaRPr lang="ru-RU" sz="2400" b="1" dirty="0" smtClean="0">
              <a:solidFill>
                <a:srgbClr val="1508B8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094541" y="2708274"/>
            <a:ext cx="986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 smtClean="0">
                <a:solidFill>
                  <a:srgbClr val="1508B8"/>
                </a:solidFill>
              </a:rPr>
              <a:t>y </a:t>
            </a:r>
            <a:r>
              <a:rPr lang="ru-RU" sz="2400" b="1" dirty="0" smtClean="0">
                <a:solidFill>
                  <a:srgbClr val="1508B8"/>
                </a:solidFill>
              </a:rPr>
              <a:t>Є</a:t>
            </a:r>
            <a:r>
              <a:rPr lang="en-US" sz="2400" b="1" dirty="0" smtClean="0">
                <a:solidFill>
                  <a:srgbClr val="1508B8"/>
                </a:solidFill>
              </a:rPr>
              <a:t> R</a:t>
            </a:r>
            <a:endParaRPr lang="ru-RU" sz="2400" b="1" dirty="0" smtClean="0">
              <a:solidFill>
                <a:srgbClr val="1508B8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130548" y="4149726"/>
            <a:ext cx="2903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x </a:t>
            </a:r>
            <a:r>
              <a:rPr lang="ru-RU" sz="2400" b="1" dirty="0" smtClean="0">
                <a:solidFill>
                  <a:srgbClr val="C00000"/>
                </a:solidFill>
              </a:rPr>
              <a:t>Є</a:t>
            </a:r>
            <a:r>
              <a:rPr lang="en-US" sz="2400" b="1" dirty="0" smtClean="0">
                <a:solidFill>
                  <a:srgbClr val="C00000"/>
                </a:solidFill>
              </a:rPr>
              <a:t> (-∞;0)U(0; ∞)</a:t>
            </a:r>
            <a:endParaRPr lang="ru-RU" sz="2400" b="1" dirty="0" smtClean="0">
              <a:solidFill>
                <a:srgbClr val="C0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130548" y="5230815"/>
            <a:ext cx="20024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x </a:t>
            </a:r>
            <a:r>
              <a:rPr lang="ru-RU" sz="2400" b="1" dirty="0" smtClean="0">
                <a:solidFill>
                  <a:srgbClr val="C00000"/>
                </a:solidFill>
              </a:rPr>
              <a:t>Є</a:t>
            </a:r>
            <a:r>
              <a:rPr lang="en-US" sz="2400" b="1" dirty="0" smtClean="0">
                <a:solidFill>
                  <a:srgbClr val="C00000"/>
                </a:solidFill>
              </a:rPr>
              <a:t> (-∞;0,5]</a:t>
            </a:r>
            <a:endParaRPr lang="ru-RU" sz="2400" b="1" dirty="0" smtClean="0">
              <a:solidFill>
                <a:srgbClr val="C0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734178" y="5230815"/>
            <a:ext cx="1670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 smtClean="0">
                <a:solidFill>
                  <a:srgbClr val="1508B8"/>
                </a:solidFill>
              </a:rPr>
              <a:t>y </a:t>
            </a:r>
            <a:r>
              <a:rPr lang="ru-RU" sz="2400" b="1" dirty="0" smtClean="0">
                <a:solidFill>
                  <a:srgbClr val="1508B8"/>
                </a:solidFill>
              </a:rPr>
              <a:t>Є</a:t>
            </a:r>
            <a:r>
              <a:rPr lang="en-US" sz="2400" b="1" dirty="0" smtClean="0">
                <a:solidFill>
                  <a:srgbClr val="1508B8"/>
                </a:solidFill>
              </a:rPr>
              <a:t> [0;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smtClean="0">
                <a:solidFill>
                  <a:srgbClr val="1508B8"/>
                </a:solidFill>
              </a:rPr>
              <a:t>∞)</a:t>
            </a:r>
            <a:endParaRPr lang="ru-RU" sz="2400" b="1" dirty="0" smtClean="0">
              <a:solidFill>
                <a:srgbClr val="1508B8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13452" y="4149726"/>
            <a:ext cx="28167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400" b="1" dirty="0" err="1" smtClean="0">
                <a:solidFill>
                  <a:srgbClr val="1508B8"/>
                </a:solidFill>
              </a:rPr>
              <a:t>уЄ</a:t>
            </a:r>
            <a:r>
              <a:rPr lang="en-US" sz="2400" b="1" dirty="0" smtClean="0">
                <a:solidFill>
                  <a:srgbClr val="1508B8"/>
                </a:solidFill>
              </a:rPr>
              <a:t> (-∞;0)U(0; ∞)</a:t>
            </a:r>
            <a:endParaRPr lang="ru-RU" sz="2400" b="1" dirty="0" smtClean="0">
              <a:solidFill>
                <a:srgbClr val="1508B8"/>
              </a:solidFill>
            </a:endParaRP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007" y="546096"/>
            <a:ext cx="7927986" cy="720726"/>
          </a:xfrm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График функции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47644" y="1987547"/>
            <a:ext cx="8589963" cy="4684720"/>
          </a:xfr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en-US" b="1" dirty="0" smtClean="0">
              <a:solidFill>
                <a:schemeClr val="accent1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Графиком функции </a:t>
            </a:r>
            <a:endParaRPr lang="en-US" sz="24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называют множество всех точек координатной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плоскости, 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абсциссы</a:t>
            </a:r>
            <a:r>
              <a:rPr lang="ru-RU" sz="2400" b="1" i="1" dirty="0" smtClean="0">
                <a:solidFill>
                  <a:srgbClr val="005C2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которых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равны значениям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аргумента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ординаты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соответствующим значениям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функции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006" y="546095"/>
            <a:ext cx="7869237" cy="1081089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Определите какие из кривых являются графиками функций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08007" y="2708274"/>
            <a:ext cx="2341563" cy="2522541"/>
            <a:chOff x="968370" y="2708273"/>
            <a:chExt cx="2341563" cy="2522541"/>
          </a:xfrm>
        </p:grpSpPr>
        <p:sp>
          <p:nvSpPr>
            <p:cNvPr id="3" name="Line 25"/>
            <p:cNvSpPr>
              <a:spLocks noChangeShapeType="1"/>
            </p:cNvSpPr>
            <p:nvPr/>
          </p:nvSpPr>
          <p:spPr bwMode="auto">
            <a:xfrm>
              <a:off x="968370" y="4149726"/>
              <a:ext cx="23415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9pPr>
            </a:lstStyle>
            <a:p>
              <a:endParaRPr lang="ru-RU"/>
            </a:p>
          </p:txBody>
        </p:sp>
        <p:sp>
          <p:nvSpPr>
            <p:cNvPr id="4" name="Line 25"/>
            <p:cNvSpPr>
              <a:spLocks noChangeShapeType="1"/>
            </p:cNvSpPr>
            <p:nvPr/>
          </p:nvSpPr>
          <p:spPr bwMode="auto">
            <a:xfrm flipV="1">
              <a:off x="2049459" y="2708273"/>
              <a:ext cx="0" cy="25225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9pPr>
            </a:lstStyle>
            <a:p>
              <a:endParaRPr lang="ru-RU"/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3490911" y="2708274"/>
            <a:ext cx="2341563" cy="2522541"/>
            <a:chOff x="968370" y="2708273"/>
            <a:chExt cx="2341563" cy="2522541"/>
          </a:xfrm>
        </p:grpSpPr>
        <p:sp>
          <p:nvSpPr>
            <p:cNvPr id="7" name="Line 25"/>
            <p:cNvSpPr>
              <a:spLocks noChangeShapeType="1"/>
            </p:cNvSpPr>
            <p:nvPr/>
          </p:nvSpPr>
          <p:spPr bwMode="auto">
            <a:xfrm>
              <a:off x="968370" y="4149726"/>
              <a:ext cx="23415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9pPr>
            </a:lstStyle>
            <a:p>
              <a:endParaRPr lang="ru-RU"/>
            </a:p>
          </p:txBody>
        </p:sp>
        <p:sp>
          <p:nvSpPr>
            <p:cNvPr id="8" name="Line 25"/>
            <p:cNvSpPr>
              <a:spLocks noChangeShapeType="1"/>
            </p:cNvSpPr>
            <p:nvPr/>
          </p:nvSpPr>
          <p:spPr bwMode="auto">
            <a:xfrm flipV="1">
              <a:off x="2049459" y="2708273"/>
              <a:ext cx="0" cy="25225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9pPr>
            </a:lstStyle>
            <a:p>
              <a:endParaRPr lang="ru-RU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6373815" y="2708274"/>
            <a:ext cx="2341563" cy="2522541"/>
            <a:chOff x="968370" y="2708273"/>
            <a:chExt cx="2341563" cy="2522541"/>
          </a:xfrm>
        </p:grpSpPr>
        <p:sp>
          <p:nvSpPr>
            <p:cNvPr id="10" name="Line 25"/>
            <p:cNvSpPr>
              <a:spLocks noChangeShapeType="1"/>
            </p:cNvSpPr>
            <p:nvPr/>
          </p:nvSpPr>
          <p:spPr bwMode="auto">
            <a:xfrm>
              <a:off x="968370" y="4149726"/>
              <a:ext cx="23415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9pPr>
            </a:lstStyle>
            <a:p>
              <a:endParaRPr lang="ru-RU"/>
            </a:p>
          </p:txBody>
        </p:sp>
        <p:sp>
          <p:nvSpPr>
            <p:cNvPr id="11" name="Line 25"/>
            <p:cNvSpPr>
              <a:spLocks noChangeShapeType="1"/>
            </p:cNvSpPr>
            <p:nvPr/>
          </p:nvSpPr>
          <p:spPr bwMode="auto">
            <a:xfrm flipV="1">
              <a:off x="2049459" y="2708273"/>
              <a:ext cx="0" cy="25225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Arial" charset="0"/>
                </a:defRPr>
              </a:lvl9pPr>
            </a:lstStyle>
            <a:p>
              <a:endParaRPr lang="ru-RU"/>
            </a:p>
          </p:txBody>
        </p:sp>
      </p:grpSp>
      <p:sp>
        <p:nvSpPr>
          <p:cNvPr id="12" name="Полилиния 11"/>
          <p:cNvSpPr/>
          <p:nvPr/>
        </p:nvSpPr>
        <p:spPr>
          <a:xfrm rot="4102779">
            <a:off x="6188533" y="3106982"/>
            <a:ext cx="2068060" cy="1781578"/>
          </a:xfrm>
          <a:custGeom>
            <a:avLst/>
            <a:gdLst>
              <a:gd name="connsiteX0" fmla="*/ 0 w 4343400"/>
              <a:gd name="connsiteY0" fmla="*/ 2133600 h 2504440"/>
              <a:gd name="connsiteX1" fmla="*/ 381000 w 4343400"/>
              <a:gd name="connsiteY1" fmla="*/ 1767840 h 2504440"/>
              <a:gd name="connsiteX2" fmla="*/ 731520 w 4343400"/>
              <a:gd name="connsiteY2" fmla="*/ 335280 h 2504440"/>
              <a:gd name="connsiteX3" fmla="*/ 1463040 w 4343400"/>
              <a:gd name="connsiteY3" fmla="*/ 1432560 h 2504440"/>
              <a:gd name="connsiteX4" fmla="*/ 1828800 w 4343400"/>
              <a:gd name="connsiteY4" fmla="*/ 1066800 h 2504440"/>
              <a:gd name="connsiteX5" fmla="*/ 2194560 w 4343400"/>
              <a:gd name="connsiteY5" fmla="*/ 1813560 h 2504440"/>
              <a:gd name="connsiteX6" fmla="*/ 3596640 w 4343400"/>
              <a:gd name="connsiteY6" fmla="*/ 2499360 h 2504440"/>
              <a:gd name="connsiteX7" fmla="*/ 3977640 w 4343400"/>
              <a:gd name="connsiteY7" fmla="*/ 1783080 h 2504440"/>
              <a:gd name="connsiteX8" fmla="*/ 4343400 w 4343400"/>
              <a:gd name="connsiteY8" fmla="*/ 0 h 2504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43400" h="2504440">
                <a:moveTo>
                  <a:pt x="0" y="2133600"/>
                </a:moveTo>
                <a:cubicBezTo>
                  <a:pt x="129540" y="2100580"/>
                  <a:pt x="259080" y="2067560"/>
                  <a:pt x="381000" y="1767840"/>
                </a:cubicBezTo>
                <a:cubicBezTo>
                  <a:pt x="502920" y="1468120"/>
                  <a:pt x="551180" y="391160"/>
                  <a:pt x="731520" y="335280"/>
                </a:cubicBezTo>
                <a:cubicBezTo>
                  <a:pt x="911860" y="279400"/>
                  <a:pt x="1280160" y="1310640"/>
                  <a:pt x="1463040" y="1432560"/>
                </a:cubicBezTo>
                <a:cubicBezTo>
                  <a:pt x="1645920" y="1554480"/>
                  <a:pt x="1706880" y="1003300"/>
                  <a:pt x="1828800" y="1066800"/>
                </a:cubicBezTo>
                <a:cubicBezTo>
                  <a:pt x="1950720" y="1130300"/>
                  <a:pt x="1899920" y="1574800"/>
                  <a:pt x="2194560" y="1813560"/>
                </a:cubicBezTo>
                <a:cubicBezTo>
                  <a:pt x="2489200" y="2052320"/>
                  <a:pt x="3299460" y="2504440"/>
                  <a:pt x="3596640" y="2499360"/>
                </a:cubicBezTo>
                <a:cubicBezTo>
                  <a:pt x="3893820" y="2494280"/>
                  <a:pt x="3853180" y="2199640"/>
                  <a:pt x="3977640" y="1783080"/>
                </a:cubicBezTo>
                <a:cubicBezTo>
                  <a:pt x="4102100" y="1366520"/>
                  <a:pt x="4287520" y="299720"/>
                  <a:pt x="4343400" y="0"/>
                </a:cubicBezTo>
              </a:path>
            </a:pathLst>
          </a:custGeom>
          <a:ln w="44450">
            <a:solidFill>
              <a:srgbClr val="005C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968370" y="3068636"/>
            <a:ext cx="1801815" cy="1801815"/>
          </a:xfrm>
          <a:custGeom>
            <a:avLst/>
            <a:gdLst>
              <a:gd name="connsiteX0" fmla="*/ 0 w 4343400"/>
              <a:gd name="connsiteY0" fmla="*/ 2133600 h 2504440"/>
              <a:gd name="connsiteX1" fmla="*/ 381000 w 4343400"/>
              <a:gd name="connsiteY1" fmla="*/ 1767840 h 2504440"/>
              <a:gd name="connsiteX2" fmla="*/ 731520 w 4343400"/>
              <a:gd name="connsiteY2" fmla="*/ 335280 h 2504440"/>
              <a:gd name="connsiteX3" fmla="*/ 1463040 w 4343400"/>
              <a:gd name="connsiteY3" fmla="*/ 1432560 h 2504440"/>
              <a:gd name="connsiteX4" fmla="*/ 1828800 w 4343400"/>
              <a:gd name="connsiteY4" fmla="*/ 1066800 h 2504440"/>
              <a:gd name="connsiteX5" fmla="*/ 2194560 w 4343400"/>
              <a:gd name="connsiteY5" fmla="*/ 1813560 h 2504440"/>
              <a:gd name="connsiteX6" fmla="*/ 3596640 w 4343400"/>
              <a:gd name="connsiteY6" fmla="*/ 2499360 h 2504440"/>
              <a:gd name="connsiteX7" fmla="*/ 3977640 w 4343400"/>
              <a:gd name="connsiteY7" fmla="*/ 1783080 h 2504440"/>
              <a:gd name="connsiteX8" fmla="*/ 4343400 w 4343400"/>
              <a:gd name="connsiteY8" fmla="*/ 0 h 2504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43400" h="2504440">
                <a:moveTo>
                  <a:pt x="0" y="2133600"/>
                </a:moveTo>
                <a:cubicBezTo>
                  <a:pt x="129540" y="2100580"/>
                  <a:pt x="259080" y="2067560"/>
                  <a:pt x="381000" y="1767840"/>
                </a:cubicBezTo>
                <a:cubicBezTo>
                  <a:pt x="502920" y="1468120"/>
                  <a:pt x="551180" y="391160"/>
                  <a:pt x="731520" y="335280"/>
                </a:cubicBezTo>
                <a:cubicBezTo>
                  <a:pt x="911860" y="279400"/>
                  <a:pt x="1280160" y="1310640"/>
                  <a:pt x="1463040" y="1432560"/>
                </a:cubicBezTo>
                <a:cubicBezTo>
                  <a:pt x="1645920" y="1554480"/>
                  <a:pt x="1706880" y="1003300"/>
                  <a:pt x="1828800" y="1066800"/>
                </a:cubicBezTo>
                <a:cubicBezTo>
                  <a:pt x="1950720" y="1130300"/>
                  <a:pt x="1899920" y="1574800"/>
                  <a:pt x="2194560" y="1813560"/>
                </a:cubicBezTo>
                <a:cubicBezTo>
                  <a:pt x="2489200" y="2052320"/>
                  <a:pt x="3299460" y="2504440"/>
                  <a:pt x="3596640" y="2499360"/>
                </a:cubicBezTo>
                <a:cubicBezTo>
                  <a:pt x="3893820" y="2494280"/>
                  <a:pt x="3853180" y="2199640"/>
                  <a:pt x="3977640" y="1783080"/>
                </a:cubicBezTo>
                <a:cubicBezTo>
                  <a:pt x="4102100" y="1366520"/>
                  <a:pt x="4287520" y="299720"/>
                  <a:pt x="4343400" y="0"/>
                </a:cubicBezTo>
              </a:path>
            </a:pathLst>
          </a:custGeom>
          <a:ln w="44450">
            <a:solidFill>
              <a:srgbClr val="005C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6" name="Freeform 2"/>
          <p:cNvSpPr>
            <a:spLocks/>
          </p:cNvSpPr>
          <p:nvPr/>
        </p:nvSpPr>
        <p:spPr bwMode="auto">
          <a:xfrm rot="3988872">
            <a:off x="3184534" y="3897197"/>
            <a:ext cx="2400300" cy="904875"/>
          </a:xfrm>
          <a:custGeom>
            <a:avLst/>
            <a:gdLst/>
            <a:ahLst/>
            <a:cxnLst>
              <a:cxn ang="0">
                <a:pos x="0" y="1322"/>
              </a:cxn>
              <a:cxn ang="0">
                <a:pos x="2175" y="1232"/>
              </a:cxn>
              <a:cxn ang="0">
                <a:pos x="1365" y="167"/>
              </a:cxn>
              <a:cxn ang="0">
                <a:pos x="3780" y="227"/>
              </a:cxn>
            </a:cxnLst>
            <a:rect l="0" t="0" r="r" b="b"/>
            <a:pathLst>
              <a:path w="3780" h="1425">
                <a:moveTo>
                  <a:pt x="0" y="1322"/>
                </a:moveTo>
                <a:cubicBezTo>
                  <a:pt x="362" y="1310"/>
                  <a:pt x="1947" y="1425"/>
                  <a:pt x="2175" y="1232"/>
                </a:cubicBezTo>
                <a:cubicBezTo>
                  <a:pt x="2403" y="1039"/>
                  <a:pt x="1098" y="334"/>
                  <a:pt x="1365" y="167"/>
                </a:cubicBezTo>
                <a:cubicBezTo>
                  <a:pt x="1632" y="0"/>
                  <a:pt x="3277" y="215"/>
                  <a:pt x="3780" y="227"/>
                </a:cubicBezTo>
              </a:path>
            </a:pathLst>
          </a:custGeom>
          <a:noFill/>
          <a:ln w="38100" cmpd="sng">
            <a:solidFill>
              <a:srgbClr val="005C2A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328733" y="5591178"/>
            <a:ext cx="917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Рис.1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11637" y="5591178"/>
            <a:ext cx="917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Рис.2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94541" y="5591178"/>
            <a:ext cx="994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Рис. 3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89096" y="2708274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2770185" y="414972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0" y="2708274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5653089" y="414972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7454904" y="2708274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8535993" y="414972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608007" y="2708274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490911" y="2708274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73815" y="2708274"/>
            <a:ext cx="649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026" grpId="0" animBg="1"/>
      <p:bldP spid="25" grpId="0"/>
      <p:bldP spid="26" grpId="0"/>
      <p:bldP spid="2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1413</TotalTime>
  <Words>598</Words>
  <Application>Microsoft Office PowerPoint</Application>
  <PresentationFormat>Экран (4:3)</PresentationFormat>
  <Paragraphs>209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Официальная</vt:lpstr>
      <vt:lpstr>Функция и ее свойства</vt:lpstr>
      <vt:lpstr>Определение функции.</vt:lpstr>
      <vt:lpstr>Функция</vt:lpstr>
      <vt:lpstr>D(y)  и  E(y) функции</vt:lpstr>
      <vt:lpstr>Способы задания функций</vt:lpstr>
      <vt:lpstr>Слайд 6</vt:lpstr>
      <vt:lpstr>Найти D(y)  и  E(y) функции:</vt:lpstr>
      <vt:lpstr>График функции</vt:lpstr>
      <vt:lpstr>Определите какие из кривых являются графиками функций </vt:lpstr>
      <vt:lpstr>Свойства функций</vt:lpstr>
      <vt:lpstr>Свойства функций</vt:lpstr>
      <vt:lpstr>Свойства функций</vt:lpstr>
      <vt:lpstr>Свойства функций</vt:lpstr>
      <vt:lpstr>График функции</vt:lpstr>
      <vt:lpstr>Слайд 15</vt:lpstr>
      <vt:lpstr>Слайд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Функция</dc:title>
  <dc:creator>Admin</dc:creator>
  <cp:lastModifiedBy>Admin</cp:lastModifiedBy>
  <cp:revision>144</cp:revision>
  <dcterms:created xsi:type="dcterms:W3CDTF">2008-02-26T15:45:43Z</dcterms:created>
  <dcterms:modified xsi:type="dcterms:W3CDTF">2013-01-03T14:23:02Z</dcterms:modified>
</cp:coreProperties>
</file>