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1" r:id="rId4"/>
    <p:sldId id="270" r:id="rId5"/>
    <p:sldId id="257" r:id="rId6"/>
    <p:sldId id="275" r:id="rId7"/>
    <p:sldId id="258" r:id="rId8"/>
    <p:sldId id="260" r:id="rId9"/>
    <p:sldId id="265" r:id="rId10"/>
    <p:sldId id="269" r:id="rId11"/>
    <p:sldId id="267" r:id="rId12"/>
    <p:sldId id="264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660033"/>
    <a:srgbClr val="333399"/>
    <a:srgbClr val="CC66FF"/>
    <a:srgbClr val="CC00CC"/>
    <a:srgbClr val="FFCC99"/>
    <a:srgbClr val="C2F913"/>
    <a:srgbClr val="E4E428"/>
    <a:srgbClr val="C4F31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6" autoAdjust="0"/>
    <p:restoredTop sz="94659" autoAdjust="0"/>
  </p:normalViewPr>
  <p:slideViewPr>
    <p:cSldViewPr>
      <p:cViewPr varScale="1">
        <p:scale>
          <a:sx n="66" d="100"/>
          <a:sy n="66" d="100"/>
        </p:scale>
        <p:origin x="-64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10/22/2009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10/22/2009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10/22/2009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10/22/2009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10/22/2009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10/22/2009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10/22/2009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10/22/2009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10/22/2009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10/22/2009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10/22/2009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10/22/2009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ipe dir="r"/>
    <p:sndAc>
      <p:stSnd>
        <p:snd r:embed="rId13" name="chimes.wav" builtIn="1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8248" y="343788"/>
            <a:ext cx="6096000" cy="1295400"/>
          </a:xfrm>
          <a:noFill/>
        </p:spPr>
        <p:txBody>
          <a:bodyPr/>
          <a:lstStyle/>
          <a:p>
            <a:pPr algn="l"/>
            <a:r>
              <a:rPr lang="ru-RU" dirty="0" smtClean="0">
                <a:ln w="11430" cmpd="sng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Добро пожаловать!</a:t>
            </a:r>
            <a:endParaRPr lang="ru-RU" dirty="0">
              <a:ln w="11430" cmpd="sng">
                <a:solidFill>
                  <a:schemeClr val="accent2">
                    <a:lumMod val="75000"/>
                  </a:schemeClr>
                </a:solidFill>
                <a:prstDash val="solid"/>
                <a:miter lim="800000"/>
              </a:ln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Picture 1" descr="CASTLM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1371600"/>
            <a:ext cx="4794462" cy="4303549"/>
          </a:xfrm>
          <a:prstGeom prst="rect">
            <a:avLst/>
          </a:prstGeom>
          <a:noFill/>
        </p:spPr>
      </p:pic>
      <p:pic>
        <p:nvPicPr>
          <p:cNvPr id="7" name="Picture 3" descr="KNIGH04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752600"/>
            <a:ext cx="2895600" cy="431359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" y="2133600"/>
            <a:ext cx="4953000" cy="3962400"/>
          </a:xfrm>
        </p:spPr>
        <p:txBody>
          <a:bodyPr>
            <a:normAutofit/>
          </a:bodyPr>
          <a:lstStyle/>
          <a:p>
            <a:pPr algn="l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3553" name="Picture 1" descr="KNIGH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304800"/>
            <a:ext cx="3429000" cy="4159120"/>
          </a:xfrm>
          <a:prstGeom prst="rect">
            <a:avLst/>
          </a:prstGeom>
          <a:noFill/>
        </p:spPr>
      </p:pic>
      <p:sp>
        <p:nvSpPr>
          <p:cNvPr id="23555" name="AutoShape 3"/>
          <p:cNvSpPr>
            <a:spLocks noChangeArrowheads="1"/>
          </p:cNvSpPr>
          <p:nvPr/>
        </p:nvSpPr>
        <p:spPr bwMode="auto">
          <a:xfrm>
            <a:off x="381000" y="3276600"/>
            <a:ext cx="5105400" cy="2743200"/>
          </a:xfrm>
          <a:prstGeom prst="wedgeRoundRectCallout">
            <a:avLst>
              <a:gd name="adj1" fmla="val 61743"/>
              <a:gd name="adj2" fmla="val -103652"/>
              <a:gd name="adj3" fmla="val 16667"/>
            </a:avLst>
          </a:prstGeom>
          <a:solidFill>
            <a:srgbClr val="333399"/>
          </a:solidFill>
          <a:ln w="25400">
            <a:solidFill>
              <a:srgbClr val="33996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Как-то незаметно</a:t>
            </a:r>
            <a:b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Время пролетел…,</a:t>
            </a:r>
            <a:b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Как-то незаметно</a:t>
            </a:r>
            <a:b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небо почернел…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:\изображения\инет\j028362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1460" y="2743200"/>
            <a:ext cx="3622540" cy="3584408"/>
          </a:xfrm>
          <a:prstGeom prst="rect">
            <a:avLst/>
          </a:prstGeom>
          <a:noFill/>
        </p:spPr>
      </p:pic>
      <p:sp>
        <p:nvSpPr>
          <p:cNvPr id="9" name="AutoShape 1"/>
          <p:cNvSpPr>
            <a:spLocks noChangeArrowheads="1"/>
          </p:cNvSpPr>
          <p:nvPr/>
        </p:nvSpPr>
        <p:spPr bwMode="auto">
          <a:xfrm>
            <a:off x="304800" y="381000"/>
            <a:ext cx="4876800" cy="6248400"/>
          </a:xfrm>
          <a:prstGeom prst="wedgeRoundRectCallout">
            <a:avLst>
              <a:gd name="adj1" fmla="val 82647"/>
              <a:gd name="adj2" fmla="val -5791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Если  б мыло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Приходил…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утрам ко мне в кровать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само меня бы мыл… -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Хорошо бы это было!..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Если б ручку мне в придачу,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Чтоб могла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Решить задачу,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Написать диктант любой –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Всё сама,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Само собой!..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Вот была бы красота!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Вот бы жизнь тогда настал..!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Знай, гуляй да отдыхай!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Тут и мама перестал…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Говорить, что я лентяй…</a:t>
            </a:r>
            <a:endParaRPr lang="ru-RU" sz="2400" dirty="0" smtClean="0">
              <a:latin typeface="Arial" pitchFamily="34" charset="0"/>
            </a:endParaRPr>
          </a:p>
        </p:txBody>
      </p:sp>
    </p:spTree>
  </p:cSld>
  <p:clrMapOvr>
    <a:masterClrMapping/>
  </p:clrMapOvr>
  <p:transition spd="med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1371600" y="0"/>
            <a:ext cx="9067800" cy="5173874"/>
            <a:chOff x="1371600" y="0"/>
            <a:chExt cx="9067800" cy="5173874"/>
          </a:xfrm>
        </p:grpSpPr>
        <p:grpSp>
          <p:nvGrpSpPr>
            <p:cNvPr id="25603" name="Group 3"/>
            <p:cNvGrpSpPr>
              <a:grpSpLocks noChangeAspect="1"/>
            </p:cNvGrpSpPr>
            <p:nvPr/>
          </p:nvGrpSpPr>
          <p:grpSpPr bwMode="auto">
            <a:xfrm>
              <a:off x="1371600" y="0"/>
              <a:ext cx="9067800" cy="5173874"/>
              <a:chOff x="2289" y="6246"/>
              <a:chExt cx="7200" cy="4731"/>
            </a:xfrm>
          </p:grpSpPr>
          <p:sp>
            <p:nvSpPr>
              <p:cNvPr id="25605" name="AutoShape 5"/>
              <p:cNvSpPr>
                <a:spLocks noChangeAspect="1" noChangeArrowheads="1" noTextEdit="1"/>
              </p:cNvSpPr>
              <p:nvPr/>
            </p:nvSpPr>
            <p:spPr bwMode="auto">
              <a:xfrm>
                <a:off x="2289" y="6246"/>
                <a:ext cx="7200" cy="4320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604" name="AutoShape 4"/>
              <p:cNvSpPr>
                <a:spLocks noChangeArrowheads="1"/>
              </p:cNvSpPr>
              <p:nvPr/>
            </p:nvSpPr>
            <p:spPr bwMode="auto">
              <a:xfrm>
                <a:off x="2773" y="7640"/>
                <a:ext cx="4977" cy="3337"/>
              </a:xfrm>
              <a:prstGeom prst="cloudCallout">
                <a:avLst>
                  <a:gd name="adj1" fmla="val 71737"/>
                  <a:gd name="adj2" fmla="val 25605"/>
                </a:avLst>
              </a:prstGeom>
              <a:solidFill>
                <a:srgbClr val="FFFF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sp>
          <p:nvSpPr>
            <p:cNvPr id="14" name="Прямоугольник 13"/>
            <p:cNvSpPr/>
            <p:nvPr/>
          </p:nvSpPr>
          <p:spPr>
            <a:xfrm>
              <a:off x="2667000" y="2286000"/>
              <a:ext cx="5257800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Сидеть сложа руки.</a:t>
              </a:r>
              <a:b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</a:b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Палец о палец не ударить.</a:t>
              </a:r>
              <a:b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</a:b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По щучьему веленью.</a:t>
              </a:r>
              <a:b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</a:b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Гнаться за двумя зайцами</a:t>
              </a:r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ru-RU" dirty="0"/>
            </a:p>
          </p:txBody>
        </p:sp>
      </p:grpSp>
      <p:pic>
        <p:nvPicPr>
          <p:cNvPr id="8" name="Рисунок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457200"/>
            <a:ext cx="1752600" cy="1752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4876800"/>
            <a:ext cx="3136835" cy="15525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657600"/>
            <a:ext cx="2057400" cy="27503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533400"/>
            <a:ext cx="2382332" cy="2362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04800" y="2209800"/>
            <a:ext cx="8686800" cy="4343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Стоял… раннее утро. </a:t>
            </a:r>
          </a:p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Длинные тени лежал… на песке. </a:t>
            </a:r>
          </a:p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Лёгкая волна набегал… на берег. </a:t>
            </a:r>
          </a:p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Море сверкал… в лучах солнца. </a:t>
            </a:r>
          </a:p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берегу сидел… белая чайка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Лучи солнца освещал… </a:t>
            </a:r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верхушки сосен.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 descr="CRTN0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42763">
            <a:off x="6008361" y="338521"/>
            <a:ext cx="2445160" cy="220814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G:\05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07544" y="762000"/>
            <a:ext cx="6812190" cy="5287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0400" y="274638"/>
            <a:ext cx="5486400" cy="574516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Учитесь с улыбкой,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Шутите, учась!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Любая ошибка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Исчезнет, боясь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Веселой науки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 радостных глаз.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Учитесь без скуки –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Как я!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 В добрый час! 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KNIGH0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295400"/>
            <a:ext cx="3276600" cy="374601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9351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Picture 1" descr="CRTN05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 rot="20900668">
            <a:off x="996306" y="646554"/>
            <a:ext cx="2895817" cy="2615123"/>
          </a:xfrm>
          <a:prstGeom prst="rect">
            <a:avLst/>
          </a:prstGeom>
          <a:noFill/>
        </p:spPr>
      </p:pic>
      <p:sp>
        <p:nvSpPr>
          <p:cNvPr id="15363" name="AutoShape 3"/>
          <p:cNvSpPr>
            <a:spLocks noChangeArrowheads="1"/>
          </p:cNvSpPr>
          <p:nvPr/>
        </p:nvSpPr>
        <p:spPr bwMode="auto">
          <a:xfrm rot="323641">
            <a:off x="3222113" y="2585510"/>
            <a:ext cx="5290575" cy="3129490"/>
          </a:xfrm>
          <a:prstGeom prst="cloudCallout">
            <a:avLst>
              <a:gd name="adj1" fmla="val -65114"/>
              <a:gd name="adj2" fmla="val -49817"/>
            </a:avLst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Б…седа, б…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ография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,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бле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…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ть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б…лото</a:t>
            </a:r>
          </a:p>
        </p:txBody>
      </p:sp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381000" y="4648200"/>
            <a:ext cx="2584450" cy="1752600"/>
          </a:xfrm>
          <a:prstGeom prst="irregularSeal1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Л</a:t>
            </a:r>
          </a:p>
        </p:txBody>
      </p:sp>
    </p:spTree>
  </p:cSld>
  <p:clrMapOvr>
    <a:masterClrMapping/>
  </p:clrMapOvr>
  <p:transition spd="med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38400" y="457201"/>
            <a:ext cx="6019800" cy="21336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Ревела  буря, дождь  шумел;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  мраке  молнии  летали;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Бесперерывно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гром  гремел,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И ветры в дебрях бушевали…-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 rot="10800000">
            <a:off x="228600" y="457200"/>
            <a:ext cx="2743200" cy="3900484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lum contrast="30000"/>
          </a:blip>
          <a:srcRect/>
          <a:stretch>
            <a:fillRect/>
          </a:stretch>
        </p:blipFill>
        <p:spPr bwMode="auto">
          <a:xfrm>
            <a:off x="4495800" y="3733800"/>
            <a:ext cx="2976562" cy="2401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81000" y="4648200"/>
            <a:ext cx="28194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КОНДРАТИЙ ФЁДОРОВИЧ РЫЛЕЕВ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2514600"/>
            <a:ext cx="1428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ревела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00" y="2539425"/>
            <a:ext cx="13987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шумел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0" y="2514600"/>
            <a:ext cx="14147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летали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29000" y="3048000"/>
            <a:ext cx="14638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гремел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29200" y="3048000"/>
            <a:ext cx="19629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бушевали</a:t>
            </a:r>
          </a:p>
        </p:txBody>
      </p:sp>
    </p:spTree>
  </p:cSld>
  <p:clrMapOvr>
    <a:masterClrMapping/>
  </p:clrMapOvr>
  <p:transition spd="med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1828800"/>
            <a:ext cx="7772400" cy="3581399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«Изменение глаголов прошедшего времени</a:t>
            </a:r>
            <a:br>
              <a:rPr lang="ru-RU" sz="60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по родам и числам»</a:t>
            </a:r>
            <a:endParaRPr lang="ru-RU" sz="60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289" name="Picture 1" descr="image00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90800" cy="2590800"/>
          </a:xfrm>
          <a:prstGeom prst="rect">
            <a:avLst/>
          </a:prstGeom>
          <a:noFill/>
        </p:spPr>
      </p:pic>
      <p:pic>
        <p:nvPicPr>
          <p:cNvPr id="5" name="Picture 53" descr="C:\WINDOWS\Profiles\Ольга Горшкова\Application Data\Microsoft\Media Catalog\SUN14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10714">
            <a:off x="7010400" y="533400"/>
            <a:ext cx="1714500" cy="14859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9" name="Picture 5" descr="Рисунок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2547688"/>
            <a:ext cx="2625613" cy="3995987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033" name="Group 9"/>
          <p:cNvGrpSpPr>
            <a:grpSpLocks noChangeAspect="1"/>
          </p:cNvGrpSpPr>
          <p:nvPr/>
        </p:nvGrpSpPr>
        <p:grpSpPr bwMode="auto">
          <a:xfrm>
            <a:off x="-228600" y="381000"/>
            <a:ext cx="6512624" cy="3543300"/>
            <a:chOff x="2289" y="6246"/>
            <a:chExt cx="8044" cy="4320"/>
          </a:xfrm>
        </p:grpSpPr>
        <p:sp>
          <p:nvSpPr>
            <p:cNvPr id="1036" name="AutoShape 12"/>
            <p:cNvSpPr>
              <a:spLocks noChangeAspect="1" noChangeArrowheads="1" noTextEdit="1"/>
            </p:cNvSpPr>
            <p:nvPr/>
          </p:nvSpPr>
          <p:spPr bwMode="auto">
            <a:xfrm>
              <a:off x="2289" y="6246"/>
              <a:ext cx="7200" cy="432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4" name="AutoShape 10"/>
            <p:cNvSpPr>
              <a:spLocks noChangeArrowheads="1"/>
            </p:cNvSpPr>
            <p:nvPr/>
          </p:nvSpPr>
          <p:spPr bwMode="auto">
            <a:xfrm>
              <a:off x="2760" y="7454"/>
              <a:ext cx="7573" cy="1579"/>
            </a:xfrm>
            <a:prstGeom prst="wedgeRoundRectCallout">
              <a:avLst>
                <a:gd name="adj1" fmla="val 65620"/>
                <a:gd name="adj2" fmla="val 116237"/>
                <a:gd name="adj3" fmla="val 16667"/>
              </a:avLst>
            </a:prstGeom>
            <a:solidFill>
              <a:srgbClr val="CCFFFF"/>
            </a:solidFill>
            <a:ln w="9525">
              <a:solidFill>
                <a:srgbClr val="99CC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ru-RU" sz="36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3600" b="1" dirty="0" smtClean="0">
                  <a:latin typeface="Times New Roman" pitchFamily="18" charset="0"/>
                  <a:cs typeface="Times New Roman" pitchFamily="18" charset="0"/>
                </a:rPr>
                <a:t>Ревела буря, дождь шумел</a:t>
              </a:r>
              <a:r>
                <a:rPr lang="ru-RU" dirty="0" smtClean="0">
                  <a:latin typeface="Arial" pitchFamily="34" charset="0"/>
                </a:rPr>
                <a:t>.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  <p:transition spd="med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3505200"/>
            <a:ext cx="8382000" cy="1774825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6600" y="685800"/>
            <a:ext cx="5867400" cy="1752600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Уж небо осенью дышало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Уж реже солнышко блистало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G:\36624524_PUSHK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337" y="609599"/>
            <a:ext cx="2472413" cy="30480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G:\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3048000"/>
            <a:ext cx="3810000" cy="2957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59362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" name="Picture 7" descr="dd36efffaa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042903"/>
            <a:ext cx="2590800" cy="4223841"/>
          </a:xfrm>
          <a:prstGeom prst="rect">
            <a:avLst/>
          </a:prstGeom>
          <a:noFill/>
        </p:spPr>
      </p:pic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2819400" y="609600"/>
            <a:ext cx="5867400" cy="2270831"/>
          </a:xfrm>
          <a:prstGeom prst="wedgeRoundRectCallout">
            <a:avLst>
              <a:gd name="adj1" fmla="val -53307"/>
              <a:gd name="adj2" fmla="val 93472"/>
              <a:gd name="adj3" fmla="val 16667"/>
            </a:avLst>
          </a:prstGeom>
          <a:solidFill>
            <a:srgbClr val="CC66FF"/>
          </a:solid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Во мраке молнии летали,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 ветры в дебрях бушевали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RCTR04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828800"/>
            <a:ext cx="3420054" cy="48006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6629400" cy="5257799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верх ладошки! Хлоп! Хлоп! Хлоп!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 коленкам – шлёп, шлёп, шлёп!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 плечам теперь похлопай!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 бокам себя пошлёпай!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Можем хлопнуть за спиной!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Хлопай перед собой!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Вправо можем! Влево можем!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 крест – накрест руки сложим!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5200" y="2667000"/>
            <a:ext cx="5181600" cy="2686050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Вот  настал… утро,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Солнышко  пригрел…,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От жары Мартышка Сразу разомлел… 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399" y="389357"/>
            <a:ext cx="2838759" cy="288724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Рисунок 3" descr="C:\WINDOWS\Application Data\Microsoft\Media Catalog\f011[1]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457200"/>
            <a:ext cx="2286000" cy="2286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389</TotalTime>
  <Words>124</Words>
  <PresentationFormat>Экран (4:3)</PresentationFormat>
  <Paragraphs>33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Добро пожаловать!</vt:lpstr>
      <vt:lpstr>Слайд 2</vt:lpstr>
      <vt:lpstr>  Ревела  буря, дождь  шумел; Во  мраке  молнии  летали;    Бесперерывно  гром  гремел,        И ветры в дебрях бушевали…-</vt:lpstr>
      <vt:lpstr>«Изменение глаголов прошедшего времени  по родам и числам»</vt:lpstr>
      <vt:lpstr>Слайд 5</vt:lpstr>
      <vt:lpstr> </vt:lpstr>
      <vt:lpstr>   </vt:lpstr>
      <vt:lpstr>Вверх ладошки! Хлоп! Хлоп! Хлоп!  По коленкам – шлёп, шлёп, шлёп! По плечам теперь похлопай! По бокам себя пошлёпай! Можем хлопнуть за спиной! Хлопай перед собой! Вправо можем! Влево можем! И крест – накрест руки сложим!</vt:lpstr>
      <vt:lpstr>Вот  настал… утро, Солнышко  пригрел…, От жары Мартышка Сразу разомлел… .</vt:lpstr>
      <vt:lpstr>Слайд 10</vt:lpstr>
      <vt:lpstr>Слайд 11</vt:lpstr>
      <vt:lpstr>Слайд 12</vt:lpstr>
      <vt:lpstr>Слайд 13</vt:lpstr>
      <vt:lpstr>Слайд 14</vt:lpstr>
      <vt:lpstr>Учитесь с улыбкой,  Шутите, учась! Любая ошибка Исчезнет, боясь Веселой науки И радостных глаз. Учитесь без скуки –  Как я!              В добрый час!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Home</cp:lastModifiedBy>
  <cp:revision>51</cp:revision>
  <dcterms:modified xsi:type="dcterms:W3CDTF">2009-10-22T15:04:41Z</dcterms:modified>
</cp:coreProperties>
</file>