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84" y="-39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81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B22B54-C3ED-423C-A704-789FAE19D48D}" type="datetimeFigureOut">
              <a:rPr lang="ru-RU" smtClean="0"/>
              <a:pPr/>
              <a:t>26.08.2012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345935-BBE8-4686-8420-FB707CF55DDD}"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EE5B95B-905B-4E67-B471-B5C57FB07784}" type="datetimeFigureOut">
              <a:rPr lang="ru-RU" smtClean="0"/>
              <a:pPr/>
              <a:t>26.08.2012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1775E52-C4BE-4C39-9372-C392825207F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EE5B95B-905B-4E67-B471-B5C57FB07784}" type="datetimeFigureOut">
              <a:rPr lang="ru-RU" smtClean="0"/>
              <a:pPr/>
              <a:t>26.08.2012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1775E52-C4BE-4C39-9372-C392825207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EE5B95B-905B-4E67-B471-B5C57FB07784}" type="datetimeFigureOut">
              <a:rPr lang="ru-RU" smtClean="0"/>
              <a:pPr/>
              <a:t>26.08.2012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1775E52-C4BE-4C39-9372-C392825207F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EE5B95B-905B-4E67-B471-B5C57FB07784}" type="datetimeFigureOut">
              <a:rPr lang="ru-RU" smtClean="0"/>
              <a:pPr/>
              <a:t>26.08.2012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775E52-C4BE-4C39-9372-C392825207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EE5B95B-905B-4E67-B471-B5C57FB07784}" type="datetimeFigureOut">
              <a:rPr lang="ru-RU" smtClean="0"/>
              <a:pPr/>
              <a:t>26.08.2012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775E52-C4BE-4C39-9372-C392825207F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EE5B95B-905B-4E67-B471-B5C57FB07784}" type="datetimeFigureOut">
              <a:rPr lang="ru-RU" smtClean="0"/>
              <a:pPr/>
              <a:t>26.08.2012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1775E52-C4BE-4C39-9372-C392825207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57818" y="2643182"/>
            <a:ext cx="3571900" cy="557218"/>
          </a:xfrm>
        </p:spPr>
        <p:txBody>
          <a:bodyPr>
            <a:noAutofit/>
          </a:bodyPr>
          <a:lstStyle/>
          <a:p>
            <a:r>
              <a:rPr lang="ru-RU" sz="3200" dirty="0" smtClean="0"/>
              <a:t>Главные члены предложения. Тире между  подлежащим и сказуемым</a:t>
            </a:r>
            <a:endParaRPr lang="ru-RU" sz="3200" dirty="0"/>
          </a:p>
        </p:txBody>
      </p:sp>
      <p:sp>
        <p:nvSpPr>
          <p:cNvPr id="6" name="Текст 5"/>
          <p:cNvSpPr>
            <a:spLocks noGrp="1"/>
          </p:cNvSpPr>
          <p:nvPr>
            <p:ph type="body" sz="half" idx="2"/>
          </p:nvPr>
        </p:nvSpPr>
        <p:spPr>
          <a:xfrm>
            <a:off x="5072066" y="4000504"/>
            <a:ext cx="3746032" cy="1203370"/>
          </a:xfrm>
        </p:spPr>
        <p:txBody>
          <a:bodyPr>
            <a:normAutofit/>
          </a:bodyPr>
          <a:lstStyle/>
          <a:p>
            <a:pPr algn="ctr"/>
            <a:r>
              <a:rPr lang="ru-RU" sz="2400" dirty="0" smtClean="0"/>
              <a:t> </a:t>
            </a:r>
            <a:r>
              <a:rPr lang="ru-RU" sz="4400" dirty="0" smtClean="0"/>
              <a:t>5 класс</a:t>
            </a:r>
            <a:endParaRPr lang="ru-RU" sz="4400" dirty="0"/>
          </a:p>
        </p:txBody>
      </p:sp>
      <p:pic>
        <p:nvPicPr>
          <p:cNvPr id="7" name="Рисунок 6" descr="2.jpg"/>
          <p:cNvPicPr>
            <a:picLocks noGrp="1" noChangeAspect="1"/>
          </p:cNvPicPr>
          <p:nvPr>
            <p:ph type="pic" idx="1"/>
          </p:nvPr>
        </p:nvPicPr>
        <p:blipFill>
          <a:blip r:embed="rId2"/>
          <a:srcRect l="18138" r="18138"/>
          <a:stretch>
            <a:fillRect/>
          </a:stretch>
        </p:blipFill>
        <p:spPr>
          <a:prstGeom prst="roundRect">
            <a:avLst>
              <a:gd name="adj" fmla="val 16667"/>
            </a:avLst>
          </a:prstGeom>
          <a:ln>
            <a:solidFill>
              <a:srgbClr val="00B0F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Списать поговорки, подчеркнуть подлежащее и сказуемое, поставить, где надо, тире.</a:t>
            </a:r>
            <a:endParaRPr lang="ru-RU" sz="2800" dirty="0"/>
          </a:p>
        </p:txBody>
      </p:sp>
      <p:sp>
        <p:nvSpPr>
          <p:cNvPr id="3" name="Текст 2"/>
          <p:cNvSpPr>
            <a:spLocks noGrp="1"/>
          </p:cNvSpPr>
          <p:nvPr>
            <p:ph type="body" sz="half" idx="2"/>
          </p:nvPr>
        </p:nvSpPr>
        <p:spPr/>
        <p:txBody>
          <a:bodyPr>
            <a:noAutofit/>
          </a:bodyPr>
          <a:lstStyle/>
          <a:p>
            <a:r>
              <a:rPr lang="ru-RU" sz="3200" dirty="0" smtClean="0"/>
              <a:t>Грамота второй язык. Чужая душа потемки. Молчание знак согласия. Тетрадь зеркало ученика.</a:t>
            </a:r>
            <a:endParaRPr lang="ru-RU" sz="3200" dirty="0"/>
          </a:p>
        </p:txBody>
      </p:sp>
      <p:pic>
        <p:nvPicPr>
          <p:cNvPr id="5" name="Рисунок 4" descr="ptici01.gif"/>
          <p:cNvPicPr>
            <a:picLocks noGrp="1" noChangeAspect="1"/>
          </p:cNvPicPr>
          <p:nvPr>
            <p:ph type="pic" idx="1"/>
          </p:nvPr>
        </p:nvPicPr>
        <p:blipFill>
          <a:blip r:embed="rId2"/>
          <a:stretch>
            <a:fillRect/>
          </a:stretch>
        </p:blipFill>
        <p:spPr>
          <a:xfrm>
            <a:off x="714348" y="1857364"/>
            <a:ext cx="4206240" cy="2679357"/>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Словарно-орфографическая работа.</a:t>
            </a:r>
            <a:br>
              <a:rPr lang="ru-RU" sz="3600" dirty="0" smtClean="0"/>
            </a:br>
            <a:r>
              <a:rPr lang="ru-RU" sz="3600" dirty="0" smtClean="0"/>
              <a:t>Пользуемся словарем учебника!</a:t>
            </a:r>
            <a:endParaRPr lang="ru-RU" sz="3600" dirty="0"/>
          </a:p>
        </p:txBody>
      </p:sp>
      <p:sp>
        <p:nvSpPr>
          <p:cNvPr id="3" name="Текст 2"/>
          <p:cNvSpPr>
            <a:spLocks noGrp="1"/>
          </p:cNvSpPr>
          <p:nvPr>
            <p:ph type="body" sz="half" idx="2"/>
          </p:nvPr>
        </p:nvSpPr>
        <p:spPr>
          <a:xfrm>
            <a:off x="5214942" y="3214686"/>
            <a:ext cx="3357562" cy="3643314"/>
          </a:xfrm>
        </p:spPr>
        <p:txBody>
          <a:bodyPr>
            <a:noAutofit/>
          </a:bodyPr>
          <a:lstStyle/>
          <a:p>
            <a:r>
              <a:rPr lang="ru-RU" sz="3600" dirty="0" smtClean="0"/>
              <a:t>Объясните</a:t>
            </a:r>
          </a:p>
          <a:p>
            <a:r>
              <a:rPr lang="ru-RU" sz="3600" dirty="0" smtClean="0"/>
              <a:t>(</a:t>
            </a:r>
            <a:r>
              <a:rPr lang="ru-RU" sz="3600" dirty="0" smtClean="0"/>
              <a:t>письменно)</a:t>
            </a:r>
          </a:p>
          <a:p>
            <a:r>
              <a:rPr lang="ru-RU" sz="3600" dirty="0" smtClean="0"/>
              <a:t>значение слов </a:t>
            </a:r>
            <a:r>
              <a:rPr lang="ru-RU" sz="3600" i="1" dirty="0" smtClean="0"/>
              <a:t>аршин, пороша,  циновка.</a:t>
            </a:r>
            <a:endParaRPr lang="ru-RU" sz="3600" i="1" dirty="0"/>
          </a:p>
        </p:txBody>
      </p:sp>
      <p:pic>
        <p:nvPicPr>
          <p:cNvPr id="5" name="Рисунок 4" descr="10.jpg"/>
          <p:cNvPicPr>
            <a:picLocks noGrp="1" noChangeAspect="1"/>
          </p:cNvPicPr>
          <p:nvPr>
            <p:ph type="pic" idx="1"/>
          </p:nvPr>
        </p:nvPicPr>
        <p:blipFill>
          <a:blip r:embed="rId2"/>
          <a:stretch>
            <a:fillRect/>
          </a:stretch>
        </p:blipFill>
        <p:spPr>
          <a:xfrm>
            <a:off x="428596" y="1714488"/>
            <a:ext cx="4206240" cy="2679357"/>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Домашнее задание</a:t>
            </a:r>
            <a:endParaRPr lang="ru-RU" sz="4400" dirty="0"/>
          </a:p>
        </p:txBody>
      </p:sp>
      <p:sp>
        <p:nvSpPr>
          <p:cNvPr id="3" name="Текст 2"/>
          <p:cNvSpPr>
            <a:spLocks noGrp="1"/>
          </p:cNvSpPr>
          <p:nvPr>
            <p:ph type="body" sz="half" idx="2"/>
          </p:nvPr>
        </p:nvSpPr>
        <p:spPr>
          <a:xfrm>
            <a:off x="5286380" y="4357694"/>
            <a:ext cx="3531718" cy="1203370"/>
          </a:xfrm>
        </p:spPr>
        <p:txBody>
          <a:bodyPr>
            <a:noAutofit/>
          </a:bodyPr>
          <a:lstStyle/>
          <a:p>
            <a:r>
              <a:rPr lang="ru-RU" sz="4800" dirty="0" smtClean="0"/>
              <a:t>§ 33, 34, упр. 169</a:t>
            </a:r>
            <a:endParaRPr lang="ru-RU" sz="4800" dirty="0"/>
          </a:p>
        </p:txBody>
      </p:sp>
      <p:pic>
        <p:nvPicPr>
          <p:cNvPr id="5" name="Рисунок 4" descr="13.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1357322"/>
            <a:ext cx="3603156" cy="2714644"/>
          </a:xfrm>
        </p:spPr>
        <p:txBody>
          <a:bodyPr>
            <a:normAutofit/>
          </a:bodyPr>
          <a:lstStyle/>
          <a:p>
            <a:r>
              <a:rPr lang="ru-RU" sz="4000" dirty="0" smtClean="0"/>
              <a:t>Рефлексия</a:t>
            </a:r>
            <a:endParaRPr lang="ru-RU" sz="4000" dirty="0"/>
          </a:p>
        </p:txBody>
      </p:sp>
      <p:pic>
        <p:nvPicPr>
          <p:cNvPr id="5" name="Рисунок 4" descr="P1000657.JPG"/>
          <p:cNvPicPr>
            <a:picLocks noGrp="1" noChangeAspect="1"/>
          </p:cNvPicPr>
          <p:nvPr>
            <p:ph type="pic" idx="1"/>
          </p:nvPr>
        </p:nvPicPr>
        <p:blipFill>
          <a:blip r:embed="rId2"/>
          <a:stretch>
            <a:fillRect/>
          </a:stretch>
        </p:blipFill>
        <p:spPr>
          <a:xfrm>
            <a:off x="785786" y="1285860"/>
            <a:ext cx="3864230" cy="3864230"/>
          </a:xfrm>
        </p:spPr>
      </p:pic>
      <p:sp>
        <p:nvSpPr>
          <p:cNvPr id="7" name="Текст 6"/>
          <p:cNvSpPr>
            <a:spLocks noGrp="1"/>
          </p:cNvSpPr>
          <p:nvPr>
            <p:ph type="body" sz="half" idx="2"/>
          </p:nvPr>
        </p:nvSpPr>
        <p:spPr>
          <a:xfrm>
            <a:off x="5072066" y="1500174"/>
            <a:ext cx="3746032" cy="3703700"/>
          </a:xfrm>
        </p:spPr>
        <p:txBody>
          <a:bodyPr>
            <a:noAutofit/>
          </a:bodyPr>
          <a:lstStyle/>
          <a:p>
            <a:r>
              <a:rPr lang="ru-RU" sz="2800" dirty="0" smtClean="0"/>
              <a:t>Продолжи фразу:</a:t>
            </a:r>
          </a:p>
          <a:p>
            <a:r>
              <a:rPr lang="ru-RU" sz="2800" dirty="0" smtClean="0"/>
              <a:t>Подлежащее – это….</a:t>
            </a:r>
          </a:p>
          <a:p>
            <a:r>
              <a:rPr lang="ru-RU" sz="2800" dirty="0" smtClean="0"/>
              <a:t>Тире между подлежащим и сказуемым ставится, если …. </a:t>
            </a:r>
          </a:p>
          <a:p>
            <a:r>
              <a:rPr lang="ru-RU" sz="2800" dirty="0" smtClean="0"/>
              <a:t>Мне больше всего удалось…. </a:t>
            </a:r>
          </a:p>
          <a:p>
            <a:r>
              <a:rPr lang="ru-RU" sz="2800" dirty="0" smtClean="0"/>
              <a:t>Сегодня на уроке я научился ….</a:t>
            </a:r>
          </a:p>
          <a:p>
            <a:r>
              <a:rPr lang="ru-RU" sz="2800" dirty="0" smtClean="0"/>
              <a:t>Мне было трудно….</a:t>
            </a:r>
          </a:p>
          <a:p>
            <a:r>
              <a:rPr lang="ru-RU" sz="2800" dirty="0" smtClean="0"/>
              <a:t>Я понял, что….</a:t>
            </a:r>
            <a:endParaRPr lang="ru-RU" sz="2800" dirty="0"/>
          </a:p>
        </p:txBody>
      </p:sp>
    </p:spTree>
  </p:cSld>
  <p:clrMapOvr>
    <a:masterClrMapping/>
  </p:clrMapOvr>
  <p:transition advClick="0" advTm="2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214942" y="357166"/>
            <a:ext cx="3714776" cy="3857652"/>
          </a:xfrm>
        </p:spPr>
        <p:txBody>
          <a:bodyPr>
            <a:noAutofit/>
          </a:bodyPr>
          <a:lstStyle/>
          <a:p>
            <a:r>
              <a:rPr lang="ru-RU" sz="2800" dirty="0" smtClean="0"/>
              <a:t>Определить предложения по цели высказывания. Выделить грамматические основы.</a:t>
            </a:r>
            <a:endParaRPr lang="ru-RU" sz="2800" dirty="0"/>
          </a:p>
        </p:txBody>
      </p:sp>
      <p:sp>
        <p:nvSpPr>
          <p:cNvPr id="4" name="Текст 3"/>
          <p:cNvSpPr>
            <a:spLocks noGrp="1"/>
          </p:cNvSpPr>
          <p:nvPr>
            <p:ph type="body" sz="half" idx="2"/>
          </p:nvPr>
        </p:nvSpPr>
        <p:spPr/>
        <p:txBody>
          <a:bodyPr/>
          <a:lstStyle/>
          <a:p>
            <a:endParaRPr lang="ru-RU" dirty="0"/>
          </a:p>
        </p:txBody>
      </p:sp>
      <p:pic>
        <p:nvPicPr>
          <p:cNvPr id="5" name="Рисунок 4" descr="7.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ru-RU" sz="2400" dirty="0" smtClean="0"/>
              <a:t/>
            </a:r>
            <a:br>
              <a:rPr lang="ru-RU" sz="2400" dirty="0" smtClean="0"/>
            </a:br>
            <a:endParaRPr lang="ru-RU" sz="2400" dirty="0"/>
          </a:p>
        </p:txBody>
      </p:sp>
      <p:sp>
        <p:nvSpPr>
          <p:cNvPr id="9" name="Текст 8"/>
          <p:cNvSpPr>
            <a:spLocks noGrp="1"/>
          </p:cNvSpPr>
          <p:nvPr>
            <p:ph type="body" sz="half" idx="2"/>
          </p:nvPr>
        </p:nvSpPr>
        <p:spPr>
          <a:xfrm>
            <a:off x="5429256" y="285728"/>
            <a:ext cx="3714744" cy="2848934"/>
          </a:xfrm>
        </p:spPr>
        <p:txBody>
          <a:bodyPr>
            <a:noAutofit/>
          </a:bodyPr>
          <a:lstStyle/>
          <a:p>
            <a:r>
              <a:rPr lang="ru-RU" sz="2400" dirty="0" smtClean="0"/>
              <a:t>У меня вопросов много.</a:t>
            </a:r>
            <a:br>
              <a:rPr lang="ru-RU" sz="2400" dirty="0" smtClean="0"/>
            </a:br>
            <a:r>
              <a:rPr lang="ru-RU" sz="2400" dirty="0" smtClean="0"/>
              <a:t>Каждый день несет вопрос:</a:t>
            </a:r>
            <a:br>
              <a:rPr lang="ru-RU" sz="2400" dirty="0" smtClean="0"/>
            </a:br>
            <a:r>
              <a:rPr lang="ru-RU" sz="2400" dirty="0" smtClean="0"/>
              <a:t>Сколько лап у осьминога?</a:t>
            </a:r>
            <a:br>
              <a:rPr lang="ru-RU" sz="2400" dirty="0" smtClean="0"/>
            </a:br>
            <a:r>
              <a:rPr lang="ru-RU" sz="2400" dirty="0" smtClean="0"/>
              <a:t>Ест ли рыбу утконос?</a:t>
            </a:r>
          </a:p>
          <a:p>
            <a:r>
              <a:rPr lang="ru-RU" sz="2400" dirty="0" smtClean="0"/>
              <a:t>Почему для кенгуренка</a:t>
            </a:r>
          </a:p>
          <a:p>
            <a:r>
              <a:rPr lang="ru-RU" sz="2400" dirty="0" smtClean="0"/>
              <a:t>Лучше места не нашлось?</a:t>
            </a:r>
          </a:p>
          <a:p>
            <a:r>
              <a:rPr lang="ru-RU" sz="2400" dirty="0" smtClean="0"/>
              <a:t>Где живут три поросенка?</a:t>
            </a:r>
          </a:p>
          <a:p>
            <a:r>
              <a:rPr lang="ru-RU" sz="2400" dirty="0" smtClean="0"/>
              <a:t>И откуда родом лось?</a:t>
            </a:r>
          </a:p>
          <a:p>
            <a:r>
              <a:rPr lang="ru-RU" sz="2400" dirty="0" smtClean="0"/>
              <a:t>Почему грибы опята </a:t>
            </a:r>
          </a:p>
          <a:p>
            <a:r>
              <a:rPr lang="ru-RU" sz="2400" dirty="0" smtClean="0"/>
              <a:t>Возле пней всегда растут?</a:t>
            </a:r>
          </a:p>
          <a:p>
            <a:r>
              <a:rPr lang="ru-RU" sz="2400" dirty="0" smtClean="0"/>
              <a:t>Жизнь вопросами богата.</a:t>
            </a:r>
          </a:p>
          <a:p>
            <a:r>
              <a:rPr lang="ru-RU" sz="2400" dirty="0" smtClean="0"/>
              <a:t>И они, как пламя, жгут.</a:t>
            </a:r>
          </a:p>
          <a:p>
            <a:endParaRPr lang="ru-RU" sz="2400" dirty="0" smtClean="0"/>
          </a:p>
          <a:p>
            <a:endParaRPr lang="ru-RU" sz="2400" dirty="0" smtClean="0"/>
          </a:p>
          <a:p>
            <a:endParaRPr lang="ru-RU" sz="2400" dirty="0" smtClean="0"/>
          </a:p>
          <a:p>
            <a:r>
              <a:rPr lang="ru-RU" sz="2400" dirty="0" smtClean="0"/>
              <a:t/>
            </a:r>
            <a:br>
              <a:rPr lang="ru-RU" sz="2400" dirty="0" smtClean="0"/>
            </a:br>
            <a:r>
              <a:rPr lang="ru-RU" sz="3200" dirty="0" smtClean="0"/>
              <a:t/>
            </a:r>
            <a:br>
              <a:rPr lang="ru-RU" sz="3200" dirty="0" smtClean="0"/>
            </a:br>
            <a:endParaRPr lang="ru-RU" sz="2400" dirty="0"/>
          </a:p>
        </p:txBody>
      </p:sp>
      <p:pic>
        <p:nvPicPr>
          <p:cNvPr id="10" name="Рисунок 9" descr="9.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0"/>
            <a:ext cx="3460280" cy="2714620"/>
          </a:xfrm>
        </p:spPr>
        <p:txBody>
          <a:bodyPr>
            <a:normAutofit/>
          </a:bodyPr>
          <a:lstStyle/>
          <a:p>
            <a:r>
              <a:rPr lang="ru-RU" dirty="0" smtClean="0"/>
              <a:t>Списать предложения, подчеркнуть подлежащее и сказуемое</a:t>
            </a:r>
            <a:endParaRPr lang="ru-RU" dirty="0"/>
          </a:p>
        </p:txBody>
      </p:sp>
      <p:sp>
        <p:nvSpPr>
          <p:cNvPr id="3" name="Текст 2"/>
          <p:cNvSpPr>
            <a:spLocks noGrp="1"/>
          </p:cNvSpPr>
          <p:nvPr>
            <p:ph type="body" sz="half" idx="2"/>
          </p:nvPr>
        </p:nvSpPr>
        <p:spPr>
          <a:xfrm>
            <a:off x="5214942" y="2857496"/>
            <a:ext cx="3603156" cy="2346378"/>
          </a:xfrm>
        </p:spPr>
        <p:txBody>
          <a:bodyPr>
            <a:noAutofit/>
          </a:bodyPr>
          <a:lstStyle/>
          <a:p>
            <a:r>
              <a:rPr lang="ru-RU" sz="2800" dirty="0" smtClean="0"/>
              <a:t>Холодная луна поднялась над землей. Она медленно поплыла своим вековечным путем. Ночной туман уже лег на сырую тропу.</a:t>
            </a:r>
            <a:endParaRPr lang="ru-RU" sz="2800" dirty="0"/>
          </a:p>
        </p:txBody>
      </p:sp>
      <p:pic>
        <p:nvPicPr>
          <p:cNvPr id="5" name="Рисунок 4" descr="preview_tsarstvo_nochi.jpg"/>
          <p:cNvPicPr>
            <a:picLocks noGrp="1" noChangeAspect="1"/>
          </p:cNvPicPr>
          <p:nvPr>
            <p:ph type="pic" idx="1"/>
          </p:nvPr>
        </p:nvPicPr>
        <p:blipFill>
          <a:blip r:embed="rId2"/>
          <a:srcRect l="22717" r="22717"/>
          <a:stretch>
            <a:fillRect/>
          </a:stretch>
        </p:blip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r>
              <a:rPr lang="ru-RU" sz="3200" dirty="0" smtClean="0"/>
              <a:t>Подумай!   Ответь!</a:t>
            </a:r>
            <a:br>
              <a:rPr lang="ru-RU" sz="3200" dirty="0" smtClean="0"/>
            </a:br>
            <a:endParaRPr lang="ru-RU" sz="3200" dirty="0"/>
          </a:p>
        </p:txBody>
      </p:sp>
      <p:sp>
        <p:nvSpPr>
          <p:cNvPr id="10" name="Содержимое 9"/>
          <p:cNvSpPr>
            <a:spLocks noGrp="1"/>
          </p:cNvSpPr>
          <p:nvPr>
            <p:ph idx="1"/>
          </p:nvPr>
        </p:nvSpPr>
        <p:spPr/>
        <p:txBody>
          <a:bodyPr>
            <a:normAutofit/>
          </a:bodyPr>
          <a:lstStyle/>
          <a:p>
            <a:r>
              <a:rPr lang="ru-RU" sz="3200" dirty="0" smtClean="0"/>
              <a:t>На какие вопросы отвечает подлежащее?</a:t>
            </a:r>
          </a:p>
          <a:p>
            <a:r>
              <a:rPr lang="ru-RU" sz="3200" dirty="0" smtClean="0"/>
              <a:t>Чем выражены подлежащие в предложении?</a:t>
            </a:r>
          </a:p>
          <a:p>
            <a:r>
              <a:rPr lang="ru-RU" sz="3200" dirty="0" smtClean="0"/>
              <a:t>На какие вопросы отвечает сказуемое?</a:t>
            </a:r>
          </a:p>
          <a:p>
            <a:r>
              <a:rPr lang="ru-RU" sz="3200" dirty="0" smtClean="0"/>
              <a:t>Какой частью речи оно выражено?</a:t>
            </a:r>
            <a:endParaRPr lang="ru-RU" sz="32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Делаем выводы!</a:t>
            </a:r>
            <a:endParaRPr lang="ru-RU" dirty="0"/>
          </a:p>
        </p:txBody>
      </p:sp>
      <p:sp>
        <p:nvSpPr>
          <p:cNvPr id="5" name="Содержимое 4"/>
          <p:cNvSpPr>
            <a:spLocks noGrp="1"/>
          </p:cNvSpPr>
          <p:nvPr>
            <p:ph idx="1"/>
          </p:nvPr>
        </p:nvSpPr>
        <p:spPr/>
        <p:txBody>
          <a:bodyPr>
            <a:normAutofit fontScale="92500"/>
          </a:bodyPr>
          <a:lstStyle/>
          <a:p>
            <a:r>
              <a:rPr lang="ru-RU" dirty="0" smtClean="0"/>
              <a:t>Подлежащее отвечает на вопросы кто? что?</a:t>
            </a:r>
          </a:p>
          <a:p>
            <a:r>
              <a:rPr lang="ru-RU" dirty="0" smtClean="0"/>
              <a:t>Оно может быть выражено именем существительным, местоимением, синтаксически цельным словосочетанием. Подлежащее связано со сказуемым.</a:t>
            </a:r>
          </a:p>
          <a:p>
            <a:r>
              <a:rPr lang="ru-RU" dirty="0" smtClean="0"/>
              <a:t>Сказуемое – главный член предложения, который называет действие, состояние или признак подлежащего. Отвечает на вопросы что делает предмет? какой (каков) предмет? что такое предмет? кто такой? Обычно выражается глаголом, может быть выражено именем существительными прилагательным</a:t>
            </a:r>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Записать текст. Обратить внимание, чем выражены подлежащее и сказуемое</a:t>
            </a:r>
            <a:br>
              <a:rPr lang="ru-RU" dirty="0" smtClean="0"/>
            </a:br>
            <a:endParaRPr lang="ru-RU" dirty="0"/>
          </a:p>
        </p:txBody>
      </p:sp>
      <p:sp>
        <p:nvSpPr>
          <p:cNvPr id="6" name="Текст 5"/>
          <p:cNvSpPr>
            <a:spLocks noGrp="1"/>
          </p:cNvSpPr>
          <p:nvPr>
            <p:ph type="body" sz="half" idx="2"/>
          </p:nvPr>
        </p:nvSpPr>
        <p:spPr>
          <a:xfrm>
            <a:off x="4929190" y="2714620"/>
            <a:ext cx="4643470" cy="2489254"/>
          </a:xfrm>
        </p:spPr>
        <p:txBody>
          <a:bodyPr>
            <a:noAutofit/>
          </a:bodyPr>
          <a:lstStyle/>
          <a:p>
            <a:r>
              <a:rPr lang="ru-RU" sz="2800" dirty="0" smtClean="0"/>
              <a:t>Осень – месяц грусти нежной,</a:t>
            </a:r>
          </a:p>
          <a:p>
            <a:r>
              <a:rPr lang="ru-RU" sz="2800" dirty="0" smtClean="0"/>
              <a:t>Сад мой – сказочный чертог.</a:t>
            </a:r>
          </a:p>
          <a:p>
            <a:r>
              <a:rPr lang="ru-RU" sz="2800" dirty="0" smtClean="0"/>
              <a:t>Листопад пришел неспешно,</a:t>
            </a:r>
          </a:p>
          <a:p>
            <a:r>
              <a:rPr lang="ru-RU" sz="2800" dirty="0" smtClean="0"/>
              <a:t>Медью выстлав мой порог</a:t>
            </a:r>
            <a:r>
              <a:rPr lang="ru-RU" sz="2400" dirty="0" smtClean="0"/>
              <a:t>.</a:t>
            </a:r>
          </a:p>
          <a:p>
            <a:r>
              <a:rPr lang="ru-RU" sz="2400" dirty="0" smtClean="0"/>
              <a:t>(</a:t>
            </a:r>
            <a:r>
              <a:rPr lang="ru-RU" sz="2400" i="1" dirty="0" smtClean="0"/>
              <a:t>Чертог – (устар.) – пышное, великолепное помещение или здание, дворец)</a:t>
            </a:r>
            <a:endParaRPr lang="ru-RU" sz="2400" i="1" dirty="0"/>
          </a:p>
        </p:txBody>
      </p:sp>
      <p:pic>
        <p:nvPicPr>
          <p:cNvPr id="7" name="Рисунок 6" descr="501526140.gif"/>
          <p:cNvPicPr>
            <a:picLocks noGrp="1" noChangeAspect="1"/>
          </p:cNvPicPr>
          <p:nvPr>
            <p:ph type="pic" idx="1"/>
          </p:nvPr>
        </p:nvPicPr>
        <p:blipFill>
          <a:blip r:embed="rId2"/>
          <a:srcRect t="10092" b="10092"/>
          <a:stretch>
            <a:fillRect/>
          </a:stretch>
        </p:blipFill>
        <p:spPr>
          <a:xfrm>
            <a:off x="714348" y="920068"/>
            <a:ext cx="4286280" cy="428628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571528"/>
            <a:ext cx="3103090" cy="2071702"/>
          </a:xfrm>
        </p:spPr>
        <p:txBody>
          <a:bodyPr>
            <a:normAutofit/>
          </a:bodyPr>
          <a:lstStyle/>
          <a:p>
            <a:pPr algn="ctr"/>
            <a:r>
              <a:rPr lang="ru-RU" sz="3600" dirty="0" smtClean="0"/>
              <a:t>Внимание!</a:t>
            </a:r>
            <a:br>
              <a:rPr lang="ru-RU" sz="3600" dirty="0" smtClean="0"/>
            </a:br>
            <a:r>
              <a:rPr lang="ru-RU" sz="3600" dirty="0" smtClean="0"/>
              <a:t>Вывод!</a:t>
            </a:r>
            <a:endParaRPr lang="ru-RU" sz="3600" dirty="0"/>
          </a:p>
        </p:txBody>
      </p:sp>
      <p:sp>
        <p:nvSpPr>
          <p:cNvPr id="3" name="Текст 2"/>
          <p:cNvSpPr>
            <a:spLocks noGrp="1"/>
          </p:cNvSpPr>
          <p:nvPr>
            <p:ph type="body" sz="half" idx="2"/>
          </p:nvPr>
        </p:nvSpPr>
        <p:spPr>
          <a:xfrm>
            <a:off x="5286380" y="1500174"/>
            <a:ext cx="3500462" cy="5786478"/>
          </a:xfrm>
        </p:spPr>
        <p:txBody>
          <a:bodyPr>
            <a:noAutofit/>
          </a:bodyPr>
          <a:lstStyle/>
          <a:p>
            <a:r>
              <a:rPr lang="ru-RU" sz="2400" dirty="0" smtClean="0"/>
              <a:t>Сказуемое  может быть выражено именем существительным в именительном падеже – и тогда между подлежащим и сказуемым ставится </a:t>
            </a:r>
            <a:r>
              <a:rPr lang="ru-RU" sz="2800" b="1" dirty="0" smtClean="0"/>
              <a:t>тире.</a:t>
            </a:r>
            <a:r>
              <a:rPr lang="ru-RU" sz="2400" dirty="0" smtClean="0"/>
              <a:t> Сказуемое может быть также выражено другими частями речи</a:t>
            </a:r>
            <a:endParaRPr lang="ru-RU" sz="2400" dirty="0"/>
          </a:p>
        </p:txBody>
      </p:sp>
      <p:pic>
        <p:nvPicPr>
          <p:cNvPr id="5" name="Рисунок 4" descr="20.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428868"/>
            <a:ext cx="4214810" cy="285752"/>
          </a:xfrm>
        </p:spPr>
        <p:txBody>
          <a:bodyPr>
            <a:noAutofit/>
          </a:bodyPr>
          <a:lstStyle/>
          <a:p>
            <a:r>
              <a:rPr lang="ru-RU" sz="3200" dirty="0" smtClean="0"/>
              <a:t>Работаем самостоятельно! А потом – в парах!</a:t>
            </a:r>
            <a:endParaRPr lang="ru-RU" sz="3200" dirty="0"/>
          </a:p>
        </p:txBody>
      </p:sp>
      <p:sp>
        <p:nvSpPr>
          <p:cNvPr id="3" name="Текст 2"/>
          <p:cNvSpPr>
            <a:spLocks noGrp="1"/>
          </p:cNvSpPr>
          <p:nvPr>
            <p:ph type="body" sz="half" idx="2"/>
          </p:nvPr>
        </p:nvSpPr>
        <p:spPr>
          <a:xfrm>
            <a:off x="5214942" y="4214818"/>
            <a:ext cx="3571900" cy="2286016"/>
          </a:xfrm>
        </p:spPr>
        <p:txBody>
          <a:bodyPr>
            <a:normAutofit/>
          </a:bodyPr>
          <a:lstStyle/>
          <a:p>
            <a:r>
              <a:rPr lang="ru-RU" sz="4000" dirty="0" smtClean="0"/>
              <a:t>Стр.69,</a:t>
            </a:r>
          </a:p>
          <a:p>
            <a:r>
              <a:rPr lang="ru-RU" sz="4000" dirty="0" smtClean="0"/>
              <a:t> упр. 166, 167 </a:t>
            </a:r>
            <a:endParaRPr lang="ru-RU" sz="4000" dirty="0"/>
          </a:p>
        </p:txBody>
      </p:sp>
      <p:pic>
        <p:nvPicPr>
          <p:cNvPr id="5" name="Рисунок 4" descr="18.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142</TotalTime>
  <Words>340</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Главные члены предложения. Тире между  подлежащим и сказуемым</vt:lpstr>
      <vt:lpstr>Определить предложения по цели высказывания. Выделить грамматические основы.</vt:lpstr>
      <vt:lpstr> </vt:lpstr>
      <vt:lpstr>Списать предложения, подчеркнуть подлежащее и сказуемое</vt:lpstr>
      <vt:lpstr>      Подумай!   Ответь! </vt:lpstr>
      <vt:lpstr>Делаем выводы!</vt:lpstr>
      <vt:lpstr>Записать текст. Обратить внимание, чем выражены подлежащее и сказуемое </vt:lpstr>
      <vt:lpstr>Внимание! Вывод!</vt:lpstr>
      <vt:lpstr>Работаем самостоятельно! А потом – в парах!</vt:lpstr>
      <vt:lpstr>Списать поговорки, подчеркнуть подлежащее и сказуемое, поставить, где надо, тире.</vt:lpstr>
      <vt:lpstr>Словарно-орфографическая работа. Пользуемся словарем учебника!</vt:lpstr>
      <vt:lpstr>Домашнее задание</vt:lpstr>
      <vt:lpstr>Рефлексия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Главные члены предложения. Тире между  подлежащим и сказуемым</dc:title>
  <dc:creator>Антонина</dc:creator>
  <cp:lastModifiedBy>Антонина</cp:lastModifiedBy>
  <cp:revision>17</cp:revision>
  <dcterms:created xsi:type="dcterms:W3CDTF">2012-08-24T08:38:46Z</dcterms:created>
  <dcterms:modified xsi:type="dcterms:W3CDTF">2012-08-26T08:55:27Z</dcterms:modified>
</cp:coreProperties>
</file>