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квадратного уравнения. Неполные квадратные уравнения.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в 8 классе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Учитель: </a:t>
            </a:r>
            <a:r>
              <a:rPr lang="ru-RU" dirty="0" err="1" smtClean="0"/>
              <a:t>Маркачева</a:t>
            </a:r>
            <a:r>
              <a:rPr lang="ru-RU" dirty="0" smtClean="0"/>
              <a:t> Ирина Валерьевна МКУ «Чеховская ООШ»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88770"/>
          </a:xfrm>
        </p:spPr>
        <p:txBody>
          <a:bodyPr/>
          <a:lstStyle/>
          <a:p>
            <a:r>
              <a:rPr lang="ru-RU" sz="9600" dirty="0" err="1" smtClean="0"/>
              <a:t>ах</a:t>
            </a:r>
            <a:r>
              <a:rPr lang="ru-RU" sz="9600" dirty="0" err="1" smtClean="0">
                <a:latin typeface="Calibri"/>
              </a:rPr>
              <a:t>²+</a:t>
            </a:r>
            <a:r>
              <a:rPr lang="en-US" sz="9600" dirty="0" err="1" smtClean="0">
                <a:latin typeface="Calibri"/>
              </a:rPr>
              <a:t>bx+c</a:t>
            </a:r>
            <a:r>
              <a:rPr lang="ru-RU" sz="9600" dirty="0" smtClean="0">
                <a:latin typeface="Calibri"/>
              </a:rPr>
              <a:t>=0</a:t>
            </a:r>
            <a:br>
              <a:rPr lang="ru-RU" sz="9600" dirty="0" smtClean="0">
                <a:latin typeface="Calibri"/>
              </a:rPr>
            </a:br>
            <a:r>
              <a:rPr lang="ru-RU" sz="5400" dirty="0" err="1" smtClean="0">
                <a:latin typeface="Calibri"/>
              </a:rPr>
              <a:t>а-первый</a:t>
            </a:r>
            <a:r>
              <a:rPr lang="ru-RU" sz="5400" dirty="0" smtClean="0">
                <a:latin typeface="Calibri"/>
              </a:rPr>
              <a:t> коэффициент</a:t>
            </a:r>
            <a:br>
              <a:rPr lang="ru-RU" sz="5400" dirty="0" smtClean="0">
                <a:latin typeface="Calibri"/>
              </a:rPr>
            </a:br>
            <a:r>
              <a:rPr lang="ru-RU" sz="5400" dirty="0" smtClean="0">
                <a:latin typeface="Calibri"/>
              </a:rPr>
              <a:t>    </a:t>
            </a:r>
            <a:r>
              <a:rPr lang="en-US" sz="5400" dirty="0" smtClean="0">
                <a:latin typeface="Calibri"/>
              </a:rPr>
              <a:t>b-</a:t>
            </a:r>
            <a:r>
              <a:rPr lang="ru-RU" sz="5400" dirty="0" smtClean="0">
                <a:latin typeface="Calibri"/>
              </a:rPr>
              <a:t>второй коэффициент</a:t>
            </a:r>
            <a:br>
              <a:rPr lang="ru-RU" sz="5400" dirty="0" smtClean="0">
                <a:latin typeface="Calibri"/>
              </a:rPr>
            </a:br>
            <a:r>
              <a:rPr lang="ru-RU" sz="5400" dirty="0" smtClean="0">
                <a:latin typeface="Calibri"/>
              </a:rPr>
              <a:t>                с- свободный член</a:t>
            </a:r>
            <a:br>
              <a:rPr lang="ru-RU" sz="5400" dirty="0" smtClean="0">
                <a:latin typeface="Calibri"/>
              </a:rPr>
            </a:br>
            <a:r>
              <a:rPr lang="ru-RU" sz="5400" dirty="0" smtClean="0">
                <a:latin typeface="Calibri"/>
              </a:rPr>
              <a:t/>
            </a:r>
            <a:br>
              <a:rPr lang="ru-RU" sz="5400" dirty="0" smtClean="0">
                <a:latin typeface="Calibri"/>
              </a:rPr>
            </a:br>
            <a:r>
              <a:rPr lang="ru-RU" sz="8800" dirty="0" smtClean="0">
                <a:latin typeface="Calibri"/>
              </a:rPr>
              <a:t>         а     0 </a:t>
            </a:r>
            <a:r>
              <a:rPr lang="ru-RU" sz="6000" dirty="0" smtClean="0">
                <a:latin typeface="Calibri"/>
              </a:rPr>
              <a:t>Почему?</a:t>
            </a:r>
            <a:endParaRPr lang="ru-RU" sz="6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071538" y="1928802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143108" y="1785926"/>
            <a:ext cx="157163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357554" y="2000240"/>
            <a:ext cx="2286016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е равно 11"/>
          <p:cNvSpPr/>
          <p:nvPr/>
        </p:nvSpPr>
        <p:spPr>
          <a:xfrm>
            <a:off x="3786182" y="5643578"/>
            <a:ext cx="914400" cy="71438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6429420"/>
          </a:xfrm>
        </p:spPr>
        <p:txBody>
          <a:bodyPr/>
          <a:lstStyle/>
          <a:p>
            <a:pPr algn="ctr"/>
            <a:r>
              <a:rPr lang="ru-RU" sz="6000" dirty="0" smtClean="0"/>
              <a:t> Если в квадратном уравнении </a:t>
            </a:r>
            <a:r>
              <a:rPr lang="en-US" sz="6000" dirty="0" smtClean="0"/>
              <a:t>b=0 </a:t>
            </a:r>
            <a:r>
              <a:rPr lang="ru-RU" sz="6000" dirty="0" smtClean="0"/>
              <a:t>или с=0, то уравнения называются </a:t>
            </a:r>
            <a:r>
              <a:rPr lang="ru-RU" sz="6000" dirty="0" smtClean="0">
                <a:solidFill>
                  <a:schemeClr val="accent2"/>
                </a:solidFill>
              </a:rPr>
              <a:t>неполные квадратные уравнения</a:t>
            </a:r>
            <a:endParaRPr lang="ru-RU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88770"/>
          </a:xfrm>
        </p:spPr>
        <p:txBody>
          <a:bodyPr/>
          <a:lstStyle/>
          <a:p>
            <a:pPr algn="ctr"/>
            <a:r>
              <a:rPr lang="ru-RU" sz="8000" dirty="0" smtClean="0"/>
              <a:t>Например:</a:t>
            </a:r>
            <a:br>
              <a:rPr lang="ru-RU" sz="8000" dirty="0" smtClean="0"/>
            </a:br>
            <a:r>
              <a:rPr lang="ru-RU" sz="8000" dirty="0" smtClean="0"/>
              <a:t> ах</a:t>
            </a:r>
            <a:r>
              <a:rPr lang="ru-RU" sz="8000" dirty="0" smtClean="0">
                <a:latin typeface="Calibri"/>
              </a:rPr>
              <a:t>² +с = 0    (</a:t>
            </a:r>
            <a:r>
              <a:rPr lang="en-US" sz="8000" dirty="0" smtClean="0">
                <a:latin typeface="Calibri"/>
              </a:rPr>
              <a:t>b</a:t>
            </a:r>
            <a:r>
              <a:rPr lang="ru-RU" sz="8000" dirty="0" smtClean="0">
                <a:latin typeface="Calibri"/>
              </a:rPr>
              <a:t>=0)</a:t>
            </a:r>
            <a:r>
              <a:rPr lang="ru-RU" sz="8000" dirty="0" smtClean="0">
                <a:latin typeface="Calibri"/>
              </a:rPr>
              <a:t/>
            </a:r>
            <a:br>
              <a:rPr lang="ru-RU" sz="8000" dirty="0" smtClean="0">
                <a:latin typeface="Calibri"/>
              </a:rPr>
            </a:br>
            <a:r>
              <a:rPr lang="ru-RU" sz="8000" dirty="0" smtClean="0">
                <a:latin typeface="Calibri"/>
              </a:rPr>
              <a:t>  </a:t>
            </a:r>
            <a:r>
              <a:rPr lang="ru-RU" sz="8000" dirty="0" err="1" smtClean="0">
                <a:latin typeface="Calibri"/>
              </a:rPr>
              <a:t>ах²+</a:t>
            </a:r>
            <a:r>
              <a:rPr lang="en-US" sz="8000" dirty="0" smtClean="0">
                <a:latin typeface="Calibri"/>
              </a:rPr>
              <a:t>b</a:t>
            </a:r>
            <a:r>
              <a:rPr lang="ru-RU" sz="8000" dirty="0" err="1" smtClean="0">
                <a:latin typeface="Calibri"/>
              </a:rPr>
              <a:t>х</a:t>
            </a:r>
            <a:r>
              <a:rPr lang="ru-RU" sz="8000" dirty="0" smtClean="0">
                <a:latin typeface="Calibri"/>
              </a:rPr>
              <a:t> =0     (с=0)</a:t>
            </a:r>
            <a:br>
              <a:rPr lang="ru-RU" sz="8000" dirty="0" smtClean="0">
                <a:latin typeface="Calibri"/>
              </a:rPr>
            </a:br>
            <a:r>
              <a:rPr lang="ru-RU" sz="8000" dirty="0" smtClean="0">
                <a:latin typeface="Calibri"/>
              </a:rPr>
              <a:t>  ах² =0       </a:t>
            </a:r>
            <a:br>
              <a:rPr lang="ru-RU" sz="8000" dirty="0" smtClean="0">
                <a:latin typeface="Calibri"/>
              </a:rPr>
            </a:br>
            <a:r>
              <a:rPr lang="ru-RU" sz="8000" dirty="0" smtClean="0">
                <a:latin typeface="Calibri"/>
              </a:rPr>
              <a:t> (</a:t>
            </a:r>
            <a:r>
              <a:rPr lang="en-US" sz="8000" dirty="0" smtClean="0">
                <a:latin typeface="Calibri"/>
              </a:rPr>
              <a:t>b</a:t>
            </a:r>
            <a:r>
              <a:rPr lang="ru-RU" sz="8000" dirty="0" smtClean="0">
                <a:latin typeface="Calibri"/>
              </a:rPr>
              <a:t>=0, </a:t>
            </a:r>
            <a:r>
              <a:rPr lang="ru-RU" sz="8000" dirty="0" err="1" smtClean="0">
                <a:latin typeface="Calibri"/>
              </a:rPr>
              <a:t>с=</a:t>
            </a:r>
            <a:r>
              <a:rPr lang="ru-RU" sz="8000" dirty="0" smtClean="0">
                <a:latin typeface="Calibri"/>
              </a:rPr>
              <a:t> 0)</a:t>
            </a:r>
            <a:endParaRPr lang="ru-RU" sz="8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</p:spPr>
        <p:txBody>
          <a:bodyPr/>
          <a:lstStyle/>
          <a:p>
            <a:r>
              <a:rPr lang="ru-RU" sz="3600" dirty="0" smtClean="0"/>
              <a:t>Выпишите в тетрадь квадратные уравнения 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60150"/>
          </a:xfrm>
        </p:spPr>
        <p:txBody>
          <a:bodyPr>
            <a:normAutofit fontScale="92500" lnSpcReduction="10000"/>
          </a:bodyPr>
          <a:lstStyle/>
          <a:p>
            <a:r>
              <a:rPr lang="ru-RU" sz="4800" dirty="0" smtClean="0"/>
              <a:t>2х</a:t>
            </a:r>
            <a:r>
              <a:rPr lang="ru-RU" sz="4800" dirty="0" smtClean="0">
                <a:latin typeface="Calibri"/>
              </a:rPr>
              <a:t>²+7х+3=0           5х²+7х=0</a:t>
            </a:r>
          </a:p>
          <a:p>
            <a:r>
              <a:rPr lang="ru-RU" sz="4800" dirty="0" smtClean="0">
                <a:latin typeface="Calibri"/>
              </a:rPr>
              <a:t>5х-7=0                    4х²+1=0</a:t>
            </a:r>
          </a:p>
          <a:p>
            <a:r>
              <a:rPr lang="ru-RU" sz="4800" dirty="0" smtClean="0">
                <a:latin typeface="Calibri"/>
              </a:rPr>
              <a:t>-х²-5х-1=0              2х-3=0</a:t>
            </a:r>
          </a:p>
          <a:p>
            <a:r>
              <a:rPr lang="ru-RU" sz="4800" dirty="0" smtClean="0">
                <a:latin typeface="Calibri"/>
              </a:rPr>
              <a:t>0,25х+3х²-4=0       х-2х²+3=0</a:t>
            </a:r>
          </a:p>
          <a:p>
            <a:r>
              <a:rPr lang="ru-RU" sz="8000" dirty="0" smtClean="0">
                <a:solidFill>
                  <a:schemeClr val="accent2"/>
                </a:solidFill>
              </a:rPr>
              <a:t>Х</a:t>
            </a:r>
            <a:r>
              <a:rPr lang="ru-RU" sz="8000" dirty="0" smtClean="0">
                <a:solidFill>
                  <a:schemeClr val="accent2"/>
                </a:solidFill>
                <a:latin typeface="Calibri"/>
              </a:rPr>
              <a:t>²-2Х+6=0 </a:t>
            </a:r>
            <a:r>
              <a:rPr lang="ru-RU" sz="5200" dirty="0" smtClean="0">
                <a:solidFill>
                  <a:schemeClr val="accent2"/>
                </a:solidFill>
                <a:latin typeface="Calibri"/>
              </a:rPr>
              <a:t>Почему это уравнение выделено?</a:t>
            </a:r>
            <a:endParaRPr lang="ru-RU" sz="5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3702754"/>
          </a:xfrm>
        </p:spPr>
        <p:txBody>
          <a:bodyPr/>
          <a:lstStyle/>
          <a:p>
            <a:pPr algn="ctr"/>
            <a:r>
              <a:rPr lang="ru-RU" sz="5400" dirty="0" smtClean="0"/>
              <a:t>Если а=1, то </a:t>
            </a:r>
            <a:r>
              <a:rPr lang="ru-RU" sz="5400" dirty="0" err="1" smtClean="0"/>
              <a:t>ах</a:t>
            </a:r>
            <a:r>
              <a:rPr lang="ru-RU" sz="5400" dirty="0" err="1" smtClean="0">
                <a:latin typeface="Calibri"/>
              </a:rPr>
              <a:t>²+</a:t>
            </a:r>
            <a:r>
              <a:rPr lang="en-US" sz="5400" dirty="0" smtClean="0">
                <a:latin typeface="Calibri"/>
              </a:rPr>
              <a:t>b</a:t>
            </a:r>
            <a:r>
              <a:rPr lang="ru-RU" sz="5400" dirty="0" err="1" smtClean="0">
                <a:latin typeface="Calibri"/>
              </a:rPr>
              <a:t>х+с=о</a:t>
            </a:r>
            <a:r>
              <a:rPr lang="ru-RU" sz="5400" dirty="0" smtClean="0">
                <a:latin typeface="Calibri"/>
              </a:rPr>
              <a:t> </a:t>
            </a:r>
            <a:r>
              <a:rPr lang="ru-RU" sz="5400" smtClean="0">
                <a:latin typeface="Calibri"/>
              </a:rPr>
              <a:t>, называется </a:t>
            </a:r>
            <a:r>
              <a:rPr lang="ru-RU" sz="5400" smtClean="0">
                <a:solidFill>
                  <a:schemeClr val="accent2"/>
                </a:solidFill>
                <a:latin typeface="Calibri"/>
              </a:rPr>
              <a:t>приведенным квадратным уравнением</a:t>
            </a:r>
            <a:r>
              <a:rPr lang="ru-RU" sz="5400" smtClean="0">
                <a:latin typeface="Calibri"/>
              </a:rPr>
              <a:t>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929066"/>
            <a:ext cx="7772400" cy="242649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/>
                </a:solidFill>
              </a:rPr>
              <a:t>Как любое квадратное уравнение привести к приведенному?</a:t>
            </a:r>
            <a:endParaRPr lang="ru-RU" sz="4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r>
              <a:rPr lang="ru-RU" dirty="0" smtClean="0"/>
              <a:t>Запишите коэффициенты в таблице: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928801"/>
          <a:ext cx="8072496" cy="46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44592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Уравнение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Коэффициенты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3х</a:t>
                      </a:r>
                      <a:r>
                        <a:rPr lang="ru-RU" sz="2400" dirty="0" smtClean="0">
                          <a:latin typeface="Calibri"/>
                        </a:rPr>
                        <a:t>²+7х-6=0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-6х</a:t>
                      </a:r>
                      <a:r>
                        <a:rPr lang="ru-RU" sz="2400" dirty="0" smtClean="0">
                          <a:latin typeface="Calibri"/>
                        </a:rPr>
                        <a:t>²+2х+4=0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15х-х</a:t>
                      </a:r>
                      <a:r>
                        <a:rPr lang="ru-RU" sz="2400" dirty="0" smtClean="0">
                          <a:latin typeface="Calibri"/>
                        </a:rPr>
                        <a:t>²=0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7х</a:t>
                      </a:r>
                      <a:r>
                        <a:rPr lang="ru-RU" sz="2400" dirty="0" smtClean="0">
                          <a:latin typeface="Calibri"/>
                        </a:rPr>
                        <a:t>²=0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3х-х</a:t>
                      </a:r>
                      <a:r>
                        <a:rPr lang="ru-RU" sz="2400" dirty="0" smtClean="0">
                          <a:latin typeface="Calibri"/>
                        </a:rPr>
                        <a:t>²+19=0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2х</a:t>
                      </a:r>
                      <a:r>
                        <a:rPr lang="ru-RU" sz="2400" dirty="0" smtClean="0">
                          <a:latin typeface="Calibri"/>
                        </a:rPr>
                        <a:t>²-11=0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88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</a:t>
                      </a:r>
                      <a:r>
                        <a:rPr lang="ru-RU" sz="2400" dirty="0" smtClean="0">
                          <a:latin typeface="Calibri"/>
                        </a:rPr>
                        <a:t>²+2-х=0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r>
              <a:rPr lang="ru-RU" dirty="0" smtClean="0"/>
              <a:t>Составьте квадратные уравнения,  если: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42675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</a:t>
            </a:r>
            <a:r>
              <a:rPr lang="en-US" sz="8000" dirty="0" smtClean="0"/>
              <a:t>=-4,b=3,c=1</a:t>
            </a:r>
          </a:p>
          <a:p>
            <a:r>
              <a:rPr lang="en-US" sz="8000" dirty="0" smtClean="0"/>
              <a:t>a</a:t>
            </a:r>
            <a:r>
              <a:rPr lang="en-US" sz="8000" dirty="0" smtClean="0"/>
              <a:t>=0,25,b=0,c=3</a:t>
            </a:r>
          </a:p>
          <a:p>
            <a:r>
              <a:rPr lang="en-US" sz="8000" dirty="0" smtClean="0"/>
              <a:t>a</a:t>
            </a:r>
            <a:r>
              <a:rPr lang="en-US" sz="8000" dirty="0" smtClean="0"/>
              <a:t>=-1,b=-2,c=0</a:t>
            </a:r>
            <a:endParaRPr lang="ru-RU" sz="8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345300"/>
          </a:xfrm>
        </p:spPr>
        <p:txBody>
          <a:bodyPr/>
          <a:lstStyle/>
          <a:p>
            <a:r>
              <a:rPr lang="ru-RU" sz="4800" dirty="0" smtClean="0"/>
              <a:t>Приведите уравнения к виду: </a:t>
            </a:r>
            <a:r>
              <a:rPr lang="ru-RU" sz="4800" dirty="0" err="1" smtClean="0"/>
              <a:t>ах</a:t>
            </a:r>
            <a:r>
              <a:rPr lang="ru-RU" sz="4800" dirty="0" err="1" smtClean="0">
                <a:latin typeface="Calibri"/>
              </a:rPr>
              <a:t>²+</a:t>
            </a:r>
            <a:r>
              <a:rPr lang="en-US" sz="4800" dirty="0" err="1" smtClean="0">
                <a:latin typeface="Calibri"/>
              </a:rPr>
              <a:t>bx+c</a:t>
            </a:r>
            <a:r>
              <a:rPr lang="en-US" sz="4800" dirty="0" smtClean="0">
                <a:latin typeface="Calibri"/>
              </a:rPr>
              <a:t>=0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426758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-х+2х</a:t>
            </a:r>
            <a:r>
              <a:rPr lang="ru-RU" sz="8800" dirty="0" smtClean="0">
                <a:latin typeface="Calibri"/>
              </a:rPr>
              <a:t>²-4=0</a:t>
            </a:r>
          </a:p>
          <a:p>
            <a:pPr algn="ctr"/>
            <a:r>
              <a:rPr lang="ru-RU" sz="8800" dirty="0" smtClean="0">
                <a:latin typeface="Calibri"/>
              </a:rPr>
              <a:t>2х²-3х=5х-1</a:t>
            </a:r>
          </a:p>
          <a:p>
            <a:pPr algn="ctr"/>
            <a:r>
              <a:rPr lang="ru-RU" sz="8800" dirty="0" smtClean="0">
                <a:latin typeface="Calibri"/>
              </a:rPr>
              <a:t>(х-2)(3х-5)=1</a:t>
            </a:r>
            <a:endParaRPr lang="ru-RU" sz="8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Какие уравнения называются квадратными?</a:t>
            </a:r>
          </a:p>
          <a:p>
            <a:r>
              <a:rPr lang="ru-RU" sz="4000" dirty="0" smtClean="0"/>
              <a:t>Может ли коэффициент а=0?</a:t>
            </a:r>
          </a:p>
          <a:p>
            <a:r>
              <a:rPr lang="ru-RU" sz="4000" dirty="0" smtClean="0"/>
              <a:t>Какое квадратное уравнение называется неполным?</a:t>
            </a:r>
          </a:p>
          <a:p>
            <a:r>
              <a:rPr lang="ru-RU" sz="4000" dirty="0" smtClean="0"/>
              <a:t>Как преобразовать квадратное уравнение в приведенное? 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Узнал новое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Понял хорошо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Не понял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Ввести понятие квадратного уравнения, приведенного квадратного уравнения, неполного квадратного уравнения</a:t>
            </a:r>
          </a:p>
          <a:p>
            <a:r>
              <a:rPr lang="ru-RU" dirty="0" smtClean="0"/>
              <a:t>Формировать умения записывать квадратные уравнения в общем виде, приводить квадратные уравнения к приведенным, различать его коэффициенты, различать полные и неполные квадратные уравнения</a:t>
            </a:r>
          </a:p>
          <a:p>
            <a:r>
              <a:rPr lang="ru-RU" dirty="0" smtClean="0"/>
              <a:t>Развивать грамотную математическую речь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8643966" cy="56435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400" dirty="0" smtClean="0"/>
              <a:t>Пусть каждый день</a:t>
            </a:r>
          </a:p>
          <a:p>
            <a:pPr algn="ctr">
              <a:buNone/>
            </a:pPr>
            <a:r>
              <a:rPr lang="ru-RU" sz="6400" dirty="0" smtClean="0"/>
              <a:t> и каждый час </a:t>
            </a:r>
          </a:p>
          <a:p>
            <a:pPr>
              <a:buNone/>
            </a:pPr>
            <a:r>
              <a:rPr lang="ru-RU" sz="6400" dirty="0" smtClean="0"/>
              <a:t>Вам новое добудет</a:t>
            </a:r>
          </a:p>
          <a:p>
            <a:pPr>
              <a:buNone/>
            </a:pPr>
            <a:r>
              <a:rPr lang="ru-RU" sz="6400" dirty="0" smtClean="0"/>
              <a:t>Пусть добрым будет ум у вас</a:t>
            </a:r>
          </a:p>
          <a:p>
            <a:pPr>
              <a:buNone/>
            </a:pPr>
            <a:r>
              <a:rPr lang="ru-RU" sz="6400" dirty="0" smtClean="0"/>
              <a:t>А сердце умным  будет!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С . Маршак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988638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2"/>
                </a:solidFill>
              </a:rPr>
              <a:t>Домашнее задание: </a:t>
            </a:r>
            <a:br>
              <a:rPr lang="ru-RU" sz="5400" dirty="0" smtClean="0">
                <a:solidFill>
                  <a:schemeClr val="accent2"/>
                </a:solidFill>
              </a:rPr>
            </a:br>
            <a:r>
              <a:rPr lang="ru-RU" sz="5400" dirty="0" smtClean="0"/>
              <a:t>п.21 рассмотреть пример №1</a:t>
            </a:r>
            <a:br>
              <a:rPr lang="ru-RU" sz="5400" dirty="0" smtClean="0"/>
            </a:br>
            <a:r>
              <a:rPr lang="ru-RU" sz="5400" dirty="0" smtClean="0"/>
              <a:t>№513, 514- устно</a:t>
            </a:r>
            <a:br>
              <a:rPr lang="ru-RU" sz="5400" dirty="0" smtClean="0"/>
            </a:br>
            <a:r>
              <a:rPr lang="ru-RU" sz="5400" dirty="0" smtClean="0"/>
              <a:t>№515 (</a:t>
            </a:r>
            <a:r>
              <a:rPr lang="ru-RU" sz="5400" dirty="0" err="1" smtClean="0"/>
              <a:t>б,в,г</a:t>
            </a:r>
            <a:r>
              <a:rPr lang="ru-RU" sz="5400" dirty="0" smtClean="0"/>
              <a:t>)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703018"/>
          </a:xfrm>
        </p:spPr>
        <p:txBody>
          <a:bodyPr/>
          <a:lstStyle/>
          <a:p>
            <a:r>
              <a:rPr lang="ru-RU" sz="3600" b="1" dirty="0" smtClean="0"/>
              <a:t>Чтобы спорилось нужное дело,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Чтобы в жизни не знать неудач,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Мы в поход отправляемся смело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 мир загадок и сложных задач.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Не беда, что идти далеко,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Не боимся, что путь будет труден.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Достижения великим  людям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Никогда не давались легко.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774456"/>
          </a:xfrm>
        </p:spPr>
        <p:txBody>
          <a:bodyPr/>
          <a:lstStyle/>
          <a:p>
            <a:pPr algn="ctr"/>
            <a:r>
              <a:rPr lang="ru-RU" sz="6000" b="1" i="1" dirty="0" smtClean="0"/>
              <a:t>Девиз: Без </a:t>
            </a:r>
            <a:r>
              <a:rPr lang="ru-RU" sz="6000" b="1" i="1" dirty="0" smtClean="0"/>
              <a:t>муки нет науки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/>
              <a:t>Начало урока   </a:t>
            </a:r>
            <a:r>
              <a:rPr lang="ru-RU" sz="4800" b="1" dirty="0" smtClean="0">
                <a:sym typeface="Wingdings"/>
              </a:rPr>
              <a:t></a:t>
            </a:r>
            <a:r>
              <a:rPr lang="ru-RU" sz="4800" b="1" dirty="0" smtClean="0"/>
              <a:t> </a:t>
            </a:r>
            <a:r>
              <a:rPr lang="ru-RU" sz="4800" b="1" dirty="0" smtClean="0">
                <a:sym typeface="Wingdings"/>
              </a:rPr>
              <a:t></a:t>
            </a:r>
            <a:r>
              <a:rPr lang="ru-RU" sz="4800" b="1" dirty="0" smtClean="0"/>
              <a:t> </a:t>
            </a:r>
            <a:r>
              <a:rPr lang="ru-RU" sz="4800" b="1" dirty="0" smtClean="0">
                <a:sym typeface="Wingdings"/>
              </a:rPr>
              <a:t></a:t>
            </a:r>
            <a:br>
              <a:rPr lang="ru-RU" sz="4800" b="1" dirty="0" smtClean="0">
                <a:sym typeface="Wingdings"/>
              </a:rPr>
            </a:br>
            <a:r>
              <a:rPr lang="ru-RU" sz="4800" b="1" dirty="0" smtClean="0"/>
              <a:t>  </a:t>
            </a:r>
            <a:r>
              <a:rPr lang="ru-RU" b="1" dirty="0" smtClean="0"/>
              <a:t>                    </a:t>
            </a:r>
            <a:r>
              <a:rPr lang="ru-RU" sz="4800" b="1" dirty="0" smtClean="0"/>
              <a:t>Конец урока    </a:t>
            </a:r>
            <a:r>
              <a:rPr lang="ru-RU" sz="4800" b="1" dirty="0" smtClean="0">
                <a:sym typeface="Wingdings"/>
              </a:rPr>
              <a:t></a:t>
            </a:r>
            <a:r>
              <a:rPr lang="ru-RU" sz="4800" b="1" dirty="0" smtClean="0"/>
              <a:t> </a:t>
            </a:r>
            <a:r>
              <a:rPr lang="ru-RU" sz="4800" b="1" dirty="0" smtClean="0">
                <a:sym typeface="Wingdings"/>
              </a:rPr>
              <a:t></a:t>
            </a:r>
            <a:r>
              <a:rPr lang="ru-RU" sz="4800" b="1" dirty="0" smtClean="0"/>
              <a:t> </a:t>
            </a:r>
            <a:r>
              <a:rPr lang="ru-RU" sz="4800" b="1" dirty="0" smtClean="0">
                <a:sym typeface="Wingdings"/>
              </a:rPr>
              <a:t>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r>
              <a:rPr lang="ru-RU" dirty="0" smtClean="0"/>
              <a:t>Является ли число а  корнем уравнения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50059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7200" dirty="0" smtClean="0"/>
              <a:t>2х-7=8     а=7,5</a:t>
            </a:r>
          </a:p>
          <a:p>
            <a:r>
              <a:rPr lang="ru-RU" sz="7200" dirty="0" smtClean="0"/>
              <a:t>Х</a:t>
            </a:r>
            <a:r>
              <a:rPr lang="ru-RU" sz="7200" dirty="0" smtClean="0">
                <a:latin typeface="Calibri"/>
              </a:rPr>
              <a:t>²-Х-20=0     а =5</a:t>
            </a:r>
          </a:p>
          <a:p>
            <a:r>
              <a:rPr lang="ru-RU" sz="7200" dirty="0" smtClean="0">
                <a:latin typeface="Calibri"/>
              </a:rPr>
              <a:t>(Х³+12)(Х²-8)=0        </a:t>
            </a:r>
            <a:r>
              <a:rPr lang="ru-RU" sz="7200" dirty="0" err="1" smtClean="0">
                <a:latin typeface="Calibri"/>
              </a:rPr>
              <a:t>а=</a:t>
            </a:r>
            <a:r>
              <a:rPr lang="ru-RU" sz="7200" dirty="0" smtClean="0">
                <a:latin typeface="Calibri"/>
              </a:rPr>
              <a:t> 2      2 </a:t>
            </a:r>
            <a:endParaRPr lang="ru-RU" sz="7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214678" y="5857892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428992" y="5857892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857620" y="564357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Найдите корни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(х-3)(х+12)=0</a:t>
            </a:r>
          </a:p>
          <a:p>
            <a:r>
              <a:rPr lang="ru-RU" sz="8800" dirty="0" smtClean="0"/>
              <a:t>(6х-5)(х+5)=0</a:t>
            </a:r>
          </a:p>
          <a:p>
            <a:r>
              <a:rPr lang="ru-RU" sz="6600" dirty="0" smtClean="0"/>
              <a:t>(х-8)(х+12)(х</a:t>
            </a:r>
            <a:r>
              <a:rPr lang="ru-RU" sz="6600" dirty="0" smtClean="0">
                <a:latin typeface="Calibri"/>
              </a:rPr>
              <a:t>²+25)=0</a:t>
            </a:r>
            <a:endParaRPr lang="ru-RU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000132"/>
          </a:xfrm>
        </p:spPr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786478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Произведение двух последовательных чисел в 1,5 раза больше меньшего из них. Найдите эти числа?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pPr algn="ctr"/>
            <a:r>
              <a:rPr lang="ru-RU" dirty="0" smtClean="0"/>
              <a:t>В чем проблема? Почему зашли в тупик?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2"/>
                </a:solidFill>
              </a:rPr>
              <a:t>Вывод: </a:t>
            </a:r>
            <a:r>
              <a:rPr lang="ru-RU" sz="6600" dirty="0" smtClean="0"/>
              <a:t>Не умеем решать уравнения данного типа.</a:t>
            </a:r>
            <a:endParaRPr lang="ru-RU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774456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/>
              <a:t>Уравнения вида </a:t>
            </a:r>
            <a:r>
              <a:rPr lang="ru-RU" sz="6000" dirty="0" err="1" smtClean="0"/>
              <a:t>ах</a:t>
            </a:r>
            <a:r>
              <a:rPr lang="ru-RU" sz="6000" dirty="0" err="1" smtClean="0">
                <a:latin typeface="Calibri"/>
              </a:rPr>
              <a:t>²+</a:t>
            </a:r>
            <a:r>
              <a:rPr lang="en-US" sz="6000" dirty="0" err="1" smtClean="0">
                <a:latin typeface="Calibri"/>
              </a:rPr>
              <a:t>bx+c</a:t>
            </a:r>
            <a:r>
              <a:rPr lang="en-US" sz="6000" dirty="0" smtClean="0">
                <a:latin typeface="Calibri"/>
              </a:rPr>
              <a:t>=0</a:t>
            </a:r>
            <a:r>
              <a:rPr lang="ru-RU" sz="6000" dirty="0" smtClean="0">
                <a:latin typeface="Calibri"/>
              </a:rPr>
              <a:t>, где</a:t>
            </a:r>
            <a:br>
              <a:rPr lang="ru-RU" sz="6000" dirty="0" smtClean="0">
                <a:latin typeface="Calibri"/>
              </a:rPr>
            </a:br>
            <a:r>
              <a:rPr lang="ru-RU" sz="6000" dirty="0" smtClean="0">
                <a:latin typeface="Calibri"/>
              </a:rPr>
              <a:t> </a:t>
            </a:r>
            <a:r>
              <a:rPr lang="ru-RU" sz="6000" dirty="0" smtClean="0">
                <a:latin typeface="Calibri"/>
              </a:rPr>
              <a:t>  а      0,  а, </a:t>
            </a:r>
            <a:r>
              <a:rPr lang="en-US" sz="6000" dirty="0" smtClean="0">
                <a:latin typeface="Calibri"/>
              </a:rPr>
              <a:t>b,</a:t>
            </a:r>
            <a:r>
              <a:rPr lang="ru-RU" sz="6000" dirty="0" smtClean="0">
                <a:latin typeface="Calibri"/>
              </a:rPr>
              <a:t> </a:t>
            </a:r>
            <a:r>
              <a:rPr lang="en-US" sz="6000" dirty="0" smtClean="0">
                <a:latin typeface="Calibri"/>
              </a:rPr>
              <a:t>c –</a:t>
            </a:r>
            <a:r>
              <a:rPr lang="ru-RU" sz="6000" dirty="0" smtClean="0">
                <a:latin typeface="Calibri"/>
              </a:rPr>
              <a:t>числа называется   </a:t>
            </a:r>
            <a:r>
              <a:rPr lang="ru-RU" sz="6000" dirty="0" smtClean="0">
                <a:solidFill>
                  <a:schemeClr val="accent2"/>
                </a:solidFill>
                <a:latin typeface="Calibri"/>
              </a:rPr>
              <a:t>квадратным уравнением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5" name="Не равно 4"/>
          <p:cNvSpPr/>
          <p:nvPr/>
        </p:nvSpPr>
        <p:spPr>
          <a:xfrm>
            <a:off x="2500298" y="2786058"/>
            <a:ext cx="628648" cy="357190"/>
          </a:xfrm>
          <a:prstGeom prst="mathNotEqual">
            <a:avLst>
              <a:gd name="adj1" fmla="val 23520"/>
              <a:gd name="adj2" fmla="val 6600000"/>
              <a:gd name="adj3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325</Words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Определение квадратного уравнения. Неполные квадратные уравнения.  Урок в 8 классе   Учитель: Маркачева Ирина Валерьевна МКУ «Чеховская ООШ»    </vt:lpstr>
      <vt:lpstr>Цели Урока:</vt:lpstr>
      <vt:lpstr>Чтобы спорилось нужное дело, Чтобы в жизни не знать неудач,  Мы в поход отправляемся смело В мир загадок и сложных задач. Не беда, что идти далеко, Не боимся, что путь будет труден. Достижения великим  людям Никогда не давались легко. </vt:lpstr>
      <vt:lpstr>Девиз: Без муки нет науки   Начало урока                            Конец урока       </vt:lpstr>
      <vt:lpstr>Является ли число а  корнем уравнения</vt:lpstr>
      <vt:lpstr>Найдите корни уравнения</vt:lpstr>
      <vt:lpstr>Решите задачу:</vt:lpstr>
      <vt:lpstr>В чем проблема? Почему зашли в тупик?</vt:lpstr>
      <vt:lpstr> Уравнения вида ах²+bx+c=0, где    а      0,  а, b, c –числа называется   квадратным уравнением</vt:lpstr>
      <vt:lpstr>ах²+bx+c=0 а-первый коэффициент     b-второй коэффициент                 с- свободный член           а     0 Почему?</vt:lpstr>
      <vt:lpstr> Если в квадратном уравнении b=0 или с=0, то уравнения называются неполные квадратные уравнения</vt:lpstr>
      <vt:lpstr>Например:  ах² +с = 0    (b=0)   ах²+bх =0     (с=0)   ах² =0         (b=0, с= 0)</vt:lpstr>
      <vt:lpstr>Выпишите в тетрадь квадратные уравнения </vt:lpstr>
      <vt:lpstr>Если а=1, то ах²+bх+с=о , называется приведенным квадратным уравнением.</vt:lpstr>
      <vt:lpstr>Закрепление:</vt:lpstr>
      <vt:lpstr>Составьте квадратные уравнения,  если:</vt:lpstr>
      <vt:lpstr>Приведите уравнения к виду: ах²+bx+c=0</vt:lpstr>
      <vt:lpstr>Итог урока:</vt:lpstr>
      <vt:lpstr>Рефлексия:</vt:lpstr>
      <vt:lpstr>Слайд 20</vt:lpstr>
      <vt:lpstr>Домашнее задание:  п.21 рассмотреть пример №1 №513, 514- устно №515 (б,в,г)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квадратного уравнения. Неполные квадратные уравнения.  Урок в 8 классе   Учитель: Маркачева Ирина Валерьевна МКУ «Чеховская ООШ»    </dc:title>
  <dc:creator>С еть техники</dc:creator>
  <cp:lastModifiedBy>С еть техники</cp:lastModifiedBy>
  <cp:revision>14</cp:revision>
  <dcterms:created xsi:type="dcterms:W3CDTF">2013-01-13T06:06:59Z</dcterms:created>
  <dcterms:modified xsi:type="dcterms:W3CDTF">2013-01-13T07:25:50Z</dcterms:modified>
</cp:coreProperties>
</file>