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3" r:id="rId7"/>
    <p:sldMasterId id="2147483745" r:id="rId8"/>
    <p:sldMasterId id="2147483757" r:id="rId9"/>
    <p:sldMasterId id="2147483769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3" r:id="rId17"/>
    <p:sldId id="265" r:id="rId18"/>
    <p:sldId id="264" r:id="rId19"/>
    <p:sldId id="267" r:id="rId20"/>
    <p:sldId id="268" r:id="rId21"/>
    <p:sldId id="269" r:id="rId22"/>
    <p:sldId id="270" r:id="rId23"/>
    <p:sldId id="272" r:id="rId24"/>
    <p:sldId id="273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5" r:id="rId45"/>
    <p:sldId id="296" r:id="rId46"/>
    <p:sldId id="297" r:id="rId47"/>
    <p:sldId id="298" r:id="rId48"/>
    <p:sldId id="299" r:id="rId49"/>
    <p:sldId id="300" r:id="rId50"/>
    <p:sldId id="302" r:id="rId51"/>
    <p:sldId id="303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D7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7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61463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9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532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0CC9D-72D8-4492-9E15-59569C5A009B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B2D4-5EED-4AD3-AEB0-4CA80DD36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E514-4F13-4240-8B87-B53D929D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6D56C-5AE0-4C23-9FF7-8B1E038A63FC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F0ED-F473-4E68-ADEE-4F622D30B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3A63-EF63-4B82-9421-3E771D6A7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6E202-B2EB-4E58-8583-EFA6BAC9D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118CA-DE91-4838-B09E-1D956FABD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80DB9-3D23-44F9-9B1E-02637ED78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E5EC-AB5A-4E55-9F57-0E5DE66F1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8362-AD48-4E6B-9CA8-191F522EB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BAB7-3A60-4FBB-8402-C2D5B0AC0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F24A-C9F4-4338-8287-74108BDD1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D7A0-67EC-40FE-BE2A-AFC903B84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A942-FB1A-469C-A471-CC73643DD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0367-1032-4C8B-8E5F-72B5D10ED782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E8A5C-85FA-4CB4-A3E0-D45E3F79F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E943-764E-47B3-9FEA-64DF23AEE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34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E3AE-0244-4F35-BE26-5D1AEDDF1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74E01-B3C2-4F88-B7A0-4352CD764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43CF-E245-4F13-A0B4-5805EF616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8739-38A5-4AEE-AF97-72E06C6DE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FFDB-BE17-4DCE-AB3A-1EA700DA9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EA6A-E204-4121-B278-F15C312AB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2C53C-5C49-439C-A95E-AA93999D5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AE7D-8293-40E4-BB61-36A8AA002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FCD0-0545-4CF8-9029-7AA9BAC10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0A11-2F2E-4D9C-96AA-F6B96B7C5DD1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B770-6268-4911-90C2-095FA6AF6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7C52-FDE0-49FF-B48A-E71A0C038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8EA6-B131-4618-927B-1E3CA3F98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14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76F3-8965-44DD-9732-184B73F1D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EA654-0814-4866-9E15-A51A48311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5643-DDB3-41AD-A3AF-C0946890B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1412-F4EE-4F50-8827-C4C1640A4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5A9D6-C80D-4D14-9C0E-4755FA96C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1003-0879-433A-A48F-B8F72BEA0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7B40B-1946-4400-A361-23CE91BFB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C9A70-FB0E-4192-8DC2-3A71CAD1F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8F48-F50E-4E7D-89D8-9558B7B4AFF7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B435A-B88D-4CCB-AB02-05C18EA8A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A578-6E00-44B3-AF6A-977B80E4B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A01B-60E5-45B8-B805-A88988E25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93ECF-E536-457F-92D8-58DD0ED60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706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06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DCE0-EC1A-4DA0-BC44-F6EC3DDCE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04EB-2371-4633-B77F-6632C0666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F624-5634-4250-965C-4668033FC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6F1E-B1EE-443D-BB1D-ECEBB4222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269D-31DE-4533-B29D-072F0DFBF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84118-BB73-4C0A-B4D9-12EE5CB46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3E949-8F3E-4D00-831D-2FEAA4CB5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9059-CF9D-4A96-A807-91B54509A144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83DA-4BB2-49A8-A9F4-9C3C5087B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4453-99DB-4AD4-A75D-09812E876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EC37B-B273-4D0D-94ED-D64302D0F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41D99-D948-4823-8672-98B240CCD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9874-FA16-475F-8B33-49BC62978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7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2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0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3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2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5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6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9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8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1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4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7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860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60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EB01-7BBE-42D3-9865-5C22DDA3D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8EA61-6160-4D5D-B2C9-CC4244F2D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CE47-3E85-4E82-B12B-33DCFF5A2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08E8-3A75-4487-98F8-DC1B0EFD6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1786-3804-493A-8EA0-3B4550024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DD011-9CC9-40A1-8BA8-920185CA4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267DD-71DF-446C-A4AA-842481550F05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7C769-805E-4761-B5EE-99C178204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F8F1-AC51-4F2E-9123-7F87B2E48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A571-1659-43D7-9959-F1ED9E8E6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C3B2B-AC7C-492C-A699-1EFD69D03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1E625-01E7-4917-A85C-9BE689C1E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2F5C6-C7CB-49BF-BF82-88AD2A9AA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136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36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982E-907A-4B54-8761-A4CF993C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5DF28-8FE0-4520-A99F-873B16E52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76E02-4800-47D1-A233-D0CE9C048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2452D-9B8F-4836-B39A-8B459E96D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CD5F9-CDFF-43FA-B972-A213B539F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C09EB-760F-40A1-8FBD-4FE8348C2B3B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2098-3727-4098-AE56-2114C694F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73B93-6819-4A2B-8ECC-AB2BBAB56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A4E55-59BD-498C-9AEA-D8C1ABD6C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8B995-81D2-4BE1-99A7-678B5C2AD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C987-51A5-4CEB-8718-79405CAA7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390A0-4EC8-4D1F-BBE9-3B2A59CCC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2343-F394-4839-8B09-B18E5CE4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7122-C5E1-4632-ADA6-CA34AC51A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1A8CB-D96C-4969-BF03-6DB608EE8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4B7C-32A6-44FF-8CE9-07B79639D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DDE2-4BA7-4C5E-A5CE-C2F91FA60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09C5D-3197-44C7-9C5B-5C1CBA0B2B62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B49A-FC5E-4E01-82B9-A25D335B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4177B-854A-4476-A325-05BD341F2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42C87-A387-444A-AA06-BA0C1E80A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CE2B6-A8AE-4D10-AE95-276E1E2EE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50A5-9EB8-4B7E-8922-4E94B96C5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39A9-91B2-4EB4-B7BA-C3E63F05C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06C8B-7DF5-4036-8AA6-0B184E064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44071-B7A4-4BC0-BF8D-BA55F918D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DAFD-D8FF-4EF4-998F-8A820EA41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6863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4999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D9B6-A2D3-418B-9562-C7F5C2C3A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71BFF-DE4E-4CBE-BDCE-9B1047572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D884-3DC5-4253-87D8-7E56EAE6CEEB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889EC-4952-4D87-80ED-4ABD97B42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5525C-8C20-4C34-AB13-125DEA4C9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64227-EFDA-4983-BF98-5522F239F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13685-A0E0-4415-9529-CCB2EEA7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0559E-046C-4B61-BFE8-49D3DA915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F859-CD7B-42C9-B300-2D2386CA4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0DCB-104C-4A9C-876D-B84B67FBE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8570-D869-4340-9D1C-346073767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470E2-BD28-488B-AFB3-AD0563F4A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D758-35F3-4A14-984D-96FA702C5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4A9B-973E-47BF-9324-F3B19A001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7812-9C7D-4DEA-97BD-3833A88E4D61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607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07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41AB-9B39-4D80-9F20-D8C0B5186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83167-CDA5-41A7-ADB9-308CA21EB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AC38-8841-4CA8-A3C2-A969C929C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B478B-6375-494B-B2ED-B33308C93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BA86-488C-490F-93EE-1BFEF4767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E5002-D1FF-43D8-9CCF-9C78885B9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0A26F-E2D1-4F5A-8681-7171FCA52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59F0B-D924-4E96-9A6A-27D148076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2BB1-37C6-4286-A6E2-E49C1F0A3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A7E23-A569-4590-AA91-462E208E0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61463" cy="6858000"/>
            <a:chOff x="0" y="0"/>
            <a:chExt cx="5770" cy="4320"/>
          </a:xfrm>
        </p:grpSpPr>
        <p:sp>
          <p:nvSpPr>
            <p:cNvPr id="522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2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2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3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3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9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4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4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4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4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4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2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522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DFEEEE8-1361-4445-84A9-C8DD2B348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2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6F8B477-E70B-4CC6-BB63-25EC6759B537}" type="datetimeFigureOut">
              <a:rPr lang="ru-RU"/>
              <a:pPr>
                <a:defRPr/>
              </a:pPr>
              <a:t>05.01.2013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3910" r:id="rId2"/>
    <p:sldLayoutId id="2147483909" r:id="rId3"/>
    <p:sldLayoutId id="2147483908" r:id="rId4"/>
    <p:sldLayoutId id="2147483907" r:id="rId5"/>
    <p:sldLayoutId id="2147483906" r:id="rId6"/>
    <p:sldLayoutId id="2147483905" r:id="rId7"/>
    <p:sldLayoutId id="2147483904" r:id="rId8"/>
    <p:sldLayoutId id="2147483903" r:id="rId9"/>
    <p:sldLayoutId id="2147483902" r:id="rId10"/>
    <p:sldLayoutId id="214748390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7305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pic>
          <p:nvPicPr>
            <p:cNvPr id="13321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30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0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0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AE64EFC-C6B5-4D9C-9C82-3DE89F7AB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01" r:id="rId2"/>
    <p:sldLayoutId id="2147484000" r:id="rId3"/>
    <p:sldLayoutId id="2147483999" r:id="rId4"/>
    <p:sldLayoutId id="2147483998" r:id="rId5"/>
    <p:sldLayoutId id="2147483997" r:id="rId6"/>
    <p:sldLayoutId id="2147483996" r:id="rId7"/>
    <p:sldLayoutId id="2147483995" r:id="rId8"/>
    <p:sldLayoutId id="2147483994" r:id="rId9"/>
    <p:sldLayoutId id="2147483993" r:id="rId10"/>
    <p:sldLayoutId id="2147483992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35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245225"/>
            <a:ext cx="1900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7FBCFC3-1328-4EEC-B46C-3BC953FE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67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3" r:id="rId1"/>
    <p:sldLayoutId id="2147483920" r:id="rId2"/>
    <p:sldLayoutId id="2147483919" r:id="rId3"/>
    <p:sldLayoutId id="2147483918" r:id="rId4"/>
    <p:sldLayoutId id="2147483917" r:id="rId5"/>
    <p:sldLayoutId id="2147483916" r:id="rId6"/>
    <p:sldLayoutId id="2147483915" r:id="rId7"/>
    <p:sldLayoutId id="2147483914" r:id="rId8"/>
    <p:sldLayoutId id="2147483913" r:id="rId9"/>
    <p:sldLayoutId id="2147483912" r:id="rId10"/>
    <p:sldLayoutId id="214748391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04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04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618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04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4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305DF0A-20F1-4DD9-A137-1E0D1E49B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3930" r:id="rId2"/>
    <p:sldLayoutId id="2147483929" r:id="rId3"/>
    <p:sldLayoutId id="2147483928" r:id="rId4"/>
    <p:sldLayoutId id="2147483927" r:id="rId5"/>
    <p:sldLayoutId id="2147483926" r:id="rId6"/>
    <p:sldLayoutId id="2147483925" r:id="rId7"/>
    <p:sldLayoutId id="2147483924" r:id="rId8"/>
    <p:sldLayoutId id="2147483923" r:id="rId9"/>
    <p:sldLayoutId id="2147483922" r:id="rId10"/>
    <p:sldLayoutId id="214748392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3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3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3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3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4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4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4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4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964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696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10E4C3-B401-4568-AA7F-9AB76C2BC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6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3940" r:id="rId2"/>
    <p:sldLayoutId id="2147483939" r:id="rId3"/>
    <p:sldLayoutId id="2147483938" r:id="rId4"/>
    <p:sldLayoutId id="2147483937" r:id="rId5"/>
    <p:sldLayoutId id="2147483936" r:id="rId6"/>
    <p:sldLayoutId id="2147483935" r:id="rId7"/>
    <p:sldLayoutId id="2147483934" r:id="rId8"/>
    <p:sldLayoutId id="2147483933" r:id="rId9"/>
    <p:sldLayoutId id="2147483932" r:id="rId10"/>
    <p:sldLayoutId id="214748393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849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820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9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49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820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50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7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2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0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3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2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5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6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9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8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1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4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7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820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50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820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50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50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821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50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850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850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850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850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50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50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0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0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98C0315-41AA-4056-8BB2-2688BCFD3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3950" r:id="rId2"/>
    <p:sldLayoutId id="2147483949" r:id="rId3"/>
    <p:sldLayoutId id="2147483948" r:id="rId4"/>
    <p:sldLayoutId id="2147483947" r:id="rId5"/>
    <p:sldLayoutId id="2147483946" r:id="rId6"/>
    <p:sldLayoutId id="2147483945" r:id="rId7"/>
    <p:sldLayoutId id="2147483944" r:id="rId8"/>
    <p:sldLayoutId id="2147483943" r:id="rId9"/>
    <p:sldLayoutId id="2147483942" r:id="rId10"/>
    <p:sldLayoutId id="214748394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6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126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126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923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126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6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6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6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6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126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22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26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26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26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26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26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26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126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459E3CF-337D-4FD2-B335-5E9E69BED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3961" r:id="rId2"/>
    <p:sldLayoutId id="2147483960" r:id="rId3"/>
    <p:sldLayoutId id="2147483959" r:id="rId4"/>
    <p:sldLayoutId id="2147483958" r:id="rId5"/>
    <p:sldLayoutId id="2147483957" r:id="rId6"/>
    <p:sldLayoutId id="2147483956" r:id="rId7"/>
    <p:sldLayoutId id="2147483955" r:id="rId8"/>
    <p:sldLayoutId id="2147483954" r:id="rId9"/>
    <p:sldLayoutId id="2147483953" r:id="rId10"/>
    <p:sldLayoutId id="2147483952" r:id="rId11"/>
    <p:sldLayoutId id="2147483951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4E787-09C0-4D1C-AE11-16ED4C20E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19817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18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19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20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21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22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23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24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25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26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27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28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29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1983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8" r:id="rId1"/>
    <p:sldLayoutId id="2147483971" r:id="rId2"/>
    <p:sldLayoutId id="2147483970" r:id="rId3"/>
    <p:sldLayoutId id="2147483969" r:id="rId4"/>
    <p:sldLayoutId id="2147483968" r:id="rId5"/>
    <p:sldLayoutId id="2147483967" r:id="rId6"/>
    <p:sldLayoutId id="2147483966" r:id="rId7"/>
    <p:sldLayoutId id="2147483965" r:id="rId8"/>
    <p:sldLayoutId id="2147483964" r:id="rId9"/>
    <p:sldLayoutId id="2147483963" r:id="rId10"/>
    <p:sldLayoutId id="2147483962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reeform 2"/>
          <p:cNvSpPr>
            <a:spLocks/>
          </p:cNvSpPr>
          <p:nvPr/>
        </p:nvSpPr>
        <p:spPr bwMode="auto">
          <a:xfrm rot="-3172564">
            <a:off x="7778751" y="-15875"/>
            <a:ext cx="1162050" cy="2085975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FBF6E43-3E19-4526-B5CE-6F601E693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6200" name="Freeform 8"/>
          <p:cNvSpPr>
            <a:spLocks/>
          </p:cNvSpPr>
          <p:nvPr/>
        </p:nvSpPr>
        <p:spPr bwMode="auto">
          <a:xfrm rot="-3172564">
            <a:off x="7866063" y="23813"/>
            <a:ext cx="1165225" cy="2098675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62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620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20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20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20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20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20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20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21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21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130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30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62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3621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621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621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130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622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2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2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2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2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2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2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2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</p:grpSp>
      <p:grpSp>
        <p:nvGrpSpPr>
          <p:cNvPr id="1127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623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23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1276" name="Group 40"/>
          <p:cNvGrpSpPr>
            <a:grpSpLocks/>
          </p:cNvGrpSpPr>
          <p:nvPr/>
        </p:nvGrpSpPr>
        <p:grpSpPr bwMode="auto">
          <a:xfrm>
            <a:off x="7319963" y="90488"/>
            <a:ext cx="2133600" cy="1911350"/>
            <a:chOff x="4610" y="57"/>
            <a:chExt cx="1344" cy="1204"/>
          </a:xfrm>
        </p:grpSpPr>
        <p:grpSp>
          <p:nvGrpSpPr>
            <p:cNvPr id="112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623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128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623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3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3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3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4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4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4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3624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362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3981" r:id="rId2"/>
    <p:sldLayoutId id="2147483980" r:id="rId3"/>
    <p:sldLayoutId id="2147483979" r:id="rId4"/>
    <p:sldLayoutId id="2147483978" r:id="rId5"/>
    <p:sldLayoutId id="2147483977" r:id="rId6"/>
    <p:sldLayoutId id="2147483976" r:id="rId7"/>
    <p:sldLayoutId id="2147483975" r:id="rId8"/>
    <p:sldLayoutId id="2147483974" r:id="rId9"/>
    <p:sldLayoutId id="2147483973" r:id="rId10"/>
    <p:sldLayoutId id="2147483972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597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9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97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F23320C-7E66-48C6-B10B-A93C33110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3991" r:id="rId2"/>
    <p:sldLayoutId id="2147483990" r:id="rId3"/>
    <p:sldLayoutId id="2147483989" r:id="rId4"/>
    <p:sldLayoutId id="2147483988" r:id="rId5"/>
    <p:sldLayoutId id="2147483987" r:id="rId6"/>
    <p:sldLayoutId id="2147483986" r:id="rId7"/>
    <p:sldLayoutId id="2147483985" r:id="rId8"/>
    <p:sldLayoutId id="2147483984" r:id="rId9"/>
    <p:sldLayoutId id="2147483983" r:id="rId10"/>
    <p:sldLayoutId id="2147483982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____Microsoft_Office_Word_97_-_20036.doc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____Microsoft_Office_Word_97_-_20037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2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3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4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4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5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6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6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7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7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8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9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9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20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0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2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1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22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Microsoft_Office_Word_97_-_20034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Решение текстовых задач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49400" y="4051300"/>
            <a:ext cx="6032500" cy="10033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МБОУ «ООШ» пгт Парма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Составитель: Бычко Г.М. – учитель математики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3" imgW="114120" imgH="215640" progId="Equation.3">
              <p:embed/>
            </p:oleObj>
          </a:graphicData>
        </a:graphic>
      </p:graphicFrame>
      <p:pic>
        <p:nvPicPr>
          <p:cNvPr id="1031" name="Picture 4" descr="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025" y="3573463"/>
            <a:ext cx="21161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20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685800" y="1357313"/>
            <a:ext cx="7696200" cy="4129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Четыре бригады должны были разгрузить вагон с продуктами. Вторая, третья и четвертая бригада вместе могут выполнить эту работу за четыре часа, первая, третья и четвертая- за четыре часа. Если же будут работать только первая и вторая бригады, то вагон будет разгружен за шесть часов. За какое время могут разгрузить вагон все четыре бригады, работая вместе.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35844" name="Picture 10" descr="MMj0254478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857750"/>
            <a:ext cx="18716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395288" y="0"/>
          <a:ext cx="8318500" cy="6711950"/>
        </p:xfrm>
        <a:graphic>
          <a:graphicData uri="http://schemas.openxmlformats.org/presentationml/2006/ole">
            <p:oleObj spid="_x0000_s36870" name="Документ" r:id="rId3" imgW="6088976" imgH="4915438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8787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076700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477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37892" name="Содержимое 2"/>
          <p:cNvSpPr>
            <a:spLocks noGrp="1"/>
          </p:cNvSpPr>
          <p:nvPr>
            <p:ph idx="1"/>
          </p:nvPr>
        </p:nvSpPr>
        <p:spPr>
          <a:xfrm>
            <a:off x="-252413" y="908050"/>
            <a:ext cx="7696201" cy="448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Катер рыбнадзора патрулирует участок реки длиной 240 км. Скорость течения реки 2 км/ч. Найдите скорость катера в стоячей воде, если по течению катер проходит патрулируемый участок на 2 часа быстрее, чем против течения.</a:t>
            </a:r>
          </a:p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Picture 7" descr="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08275"/>
            <a:ext cx="1706563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42" name="Object 30"/>
          <p:cNvGraphicFramePr>
            <a:graphicFrameLocks noChangeAspect="1"/>
          </p:cNvGraphicFramePr>
          <p:nvPr/>
        </p:nvGraphicFramePr>
        <p:xfrm>
          <a:off x="252413" y="0"/>
          <a:ext cx="8604250" cy="6800850"/>
        </p:xfrm>
        <a:graphic>
          <a:graphicData uri="http://schemas.openxmlformats.org/presentationml/2006/ole">
            <p:oleObj spid="_x0000_s38942" name="Документ" r:id="rId4" imgW="6232170" imgH="4925515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334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685800" y="1428750"/>
            <a:ext cx="7696200" cy="405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На путь по течению реки катер потратил 1 час и проплыл 15 км. На обратный путь катер затратил 90 минут. Найдите собственную скорость катера и скорость течения реки (в км/ч).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10" name="Picture 7" descr="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860800"/>
            <a:ext cx="170815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014" name="Object 30"/>
          <p:cNvGraphicFramePr>
            <a:graphicFrameLocks noChangeAspect="1"/>
          </p:cNvGraphicFramePr>
          <p:nvPr/>
        </p:nvGraphicFramePr>
        <p:xfrm>
          <a:off x="255588" y="0"/>
          <a:ext cx="8451850" cy="6983413"/>
        </p:xfrm>
        <a:graphic>
          <a:graphicData uri="http://schemas.openxmlformats.org/presentationml/2006/ole">
            <p:oleObj spid="_x0000_s42014" name="Документ" r:id="rId4" imgW="6244763" imgH="5160526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933825"/>
            <a:ext cx="22891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20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44036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76962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Спортсмен проплыл на байдарке против течения некоторое расстояние. Затем час отдохнул и вернулся обратно. Все путешествие заняло 4,5 часа. Определите, на сколько км от исходной точки удалился спортсмен, если скорость течения реки составляет 3 км/ч, а собственная скорость байдарки составляет 7 км/ч.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5" name="Object 29"/>
          <p:cNvGraphicFramePr>
            <a:graphicFrameLocks noChangeAspect="1"/>
          </p:cNvGraphicFramePr>
          <p:nvPr/>
        </p:nvGraphicFramePr>
        <p:xfrm>
          <a:off x="179388" y="404813"/>
          <a:ext cx="9145587" cy="5961062"/>
        </p:xfrm>
        <a:graphic>
          <a:graphicData uri="http://schemas.openxmlformats.org/presentationml/2006/ole">
            <p:oleObj spid="_x0000_s45085" name="Документ" r:id="rId3" imgW="6232170" imgH="4062488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477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46083" name="Содержимое 5"/>
          <p:cNvSpPr>
            <a:spLocks noGrp="1"/>
          </p:cNvSpPr>
          <p:nvPr>
            <p:ph idx="1"/>
          </p:nvPr>
        </p:nvSpPr>
        <p:spPr>
          <a:xfrm>
            <a:off x="685800" y="1071563"/>
            <a:ext cx="7696200" cy="4414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На соревнованиях по кольцевой трассе один лыжник проходит круг на 3 минуты быстрее другого и через час обогнал ровно на круг. За сколько минут каждый лыжник проходил круг?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6084" name="Picture 6" descr="7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371475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50825" y="188913"/>
          <a:ext cx="8894763" cy="6146800"/>
        </p:xfrm>
        <a:graphic>
          <a:graphicData uri="http://schemas.openxmlformats.org/presentationml/2006/ole">
            <p:oleObj spid="_x0000_s47109" name="Документ" r:id="rId3" imgW="6088976" imgH="4208246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</a:rPr>
              <a:t>Задача</a:t>
            </a:r>
            <a:r>
              <a:rPr lang="ru-RU" sz="6000" smtClean="0">
                <a:solidFill>
                  <a:srgbClr val="FF0000"/>
                </a:solidFill>
              </a:rPr>
              <a:t/>
            </a:r>
            <a:br>
              <a:rPr lang="ru-RU" sz="6000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Велосипедист едет сначала 3 минуты с горы, а затем 9 минут в гору. Обратный путь он проделывает за 12 минут. При этом в гору велосипедист едет всегда с одной и той же скоростью, а с горы – с большей, но также всегда одинаковой скоростью. Во сколько раз скорость движения велосипедиста с горы больше, чем его же скорость в гору?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" name="Picture 9" descr="1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35615">
            <a:off x="30163" y="38100"/>
            <a:ext cx="18542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20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685800" y="1214438"/>
            <a:ext cx="7696200" cy="4271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 соревнованиях по кольцевой трассе один лыжник проходил круг на 2 минуты быстрее другого и через час обогнал его ровно на круг. За сколько минут каждый лыжник проходил круг?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" name="Picture 8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13" y="3857625"/>
            <a:ext cx="17113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0" y="0"/>
          <a:ext cx="9144000" cy="6335713"/>
        </p:xfrm>
        <a:graphic>
          <a:graphicData uri="http://schemas.openxmlformats.org/presentationml/2006/ole">
            <p:oleObj spid="_x0000_s49157" name="Документ" r:id="rId3" imgW="6088976" imgH="4219762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91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Задача</a:t>
            </a:r>
            <a:endParaRPr lang="ru-RU" sz="3600" smtClean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685800" y="1000125"/>
            <a:ext cx="7696200" cy="448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пункта А в пункт В, расположенный в 24 км от А, одновременно отравились велосипедист и пешеход. Велосипедист прибыл в пункт В на 4 часа раньше пешехода. Известно, что если бы велосипедист ехал с меньшей на 4 км/ч скоростью, то на путь из А в В он затратил бы вдвое меньше времени, чем пешеход. Найдите скорость пешехода.</a:t>
            </a:r>
          </a:p>
          <a:p>
            <a:pPr eaLnBrk="1" hangingPunct="1"/>
            <a:r>
              <a:rPr lang="ru-RU" smtClean="0"/>
              <a:t> 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5" name="Object 57"/>
          <p:cNvGraphicFramePr>
            <a:graphicFrameLocks noChangeAspect="1"/>
          </p:cNvGraphicFramePr>
          <p:nvPr/>
        </p:nvGraphicFramePr>
        <p:xfrm>
          <a:off x="179388" y="333375"/>
          <a:ext cx="9144000" cy="6043613"/>
        </p:xfrm>
        <a:graphic>
          <a:graphicData uri="http://schemas.openxmlformats.org/presentationml/2006/ole">
            <p:oleObj spid="_x0000_s2105" name="Документ" r:id="rId3" imgW="6232170" imgH="4119352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0" y="758825"/>
          <a:ext cx="9144000" cy="6099175"/>
        </p:xfrm>
        <a:graphic>
          <a:graphicData uri="http://schemas.openxmlformats.org/presentationml/2006/ole">
            <p:oleObj spid="_x0000_s51204" name="Документ" r:id="rId3" imgW="6088976" imgH="4062488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91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685800" y="1071563"/>
            <a:ext cx="7696200" cy="4414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Две машинистки, работая вместе, могут напечатать 22 страницы текста за 1 ч. Чтобы напечатать 120 страниц текста, первая машинистка потратит 2 ч больше, чем вторая. За сколько часов первая машинистка сможет напечатать 300 страниц?</a:t>
            </a:r>
          </a:p>
          <a:p>
            <a:pPr eaLnBrk="1" hangingPunct="1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0" name="Picture 31" descr="человек пишет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365625"/>
            <a:ext cx="266382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250825" y="0"/>
          <a:ext cx="8642350" cy="6659563"/>
        </p:xfrm>
        <a:graphic>
          <a:graphicData uri="http://schemas.openxmlformats.org/presentationml/2006/ole">
            <p:oleObj spid="_x0000_s53253" name="Документ" r:id="rId3" imgW="6088976" imgH="4691944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685800" y="1000125"/>
            <a:ext cx="7696200" cy="448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Два оператора, работая вместе, могут набрать 40 страниц текста за 1 час. Работая отдельно, первый оператор на набор 90 страниц этого текста тратит на 5 часов больше, чем второй оператор на набор 25 страниц. За сколько часов второй оператор сможет набрать 275 страниц этого текста?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" name="Рисунок 3" descr="E:\Мои документы\Мои рисунки\Копия картинки школьные\school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643" y="4500570"/>
            <a:ext cx="2160681" cy="20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95288" y="119063"/>
          <a:ext cx="8497887" cy="6738937"/>
        </p:xfrm>
        <a:graphic>
          <a:graphicData uri="http://schemas.openxmlformats.org/presentationml/2006/ole">
            <p:oleObj spid="_x0000_s55301" name="Документ" r:id="rId3" imgW="6088976" imgH="4829064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685800" y="1071563"/>
            <a:ext cx="7696200" cy="4414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Цена на товар была дважды снижена на одно и то же число процентов. На сколько процентов снижалась цена товара каждый раз, если его первоначальная стоимость 2000 р, а окончательная – 1805 рублей?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43" name="Object 19"/>
          <p:cNvGraphicFramePr>
            <a:graphicFrameLocks noChangeAspect="1"/>
          </p:cNvGraphicFramePr>
          <p:nvPr/>
        </p:nvGraphicFramePr>
        <p:xfrm>
          <a:off x="612775" y="0"/>
          <a:ext cx="7702550" cy="6835775"/>
        </p:xfrm>
        <a:graphic>
          <a:graphicData uri="http://schemas.openxmlformats.org/presentationml/2006/ole">
            <p:oleObj spid="_x0000_s26643" name="Документ" r:id="rId3" imgW="6088976" imgH="5404175" progId="Word.Document.8">
              <p:embed/>
            </p:oleObj>
          </a:graphicData>
        </a:graphic>
      </p:graphicFrame>
      <p:pic>
        <p:nvPicPr>
          <p:cNvPr id="26644" name="Picture 4" descr="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59563" y="2205038"/>
            <a:ext cx="211613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0" y="333375"/>
          <a:ext cx="9144000" cy="6278563"/>
        </p:xfrm>
        <a:graphic>
          <a:graphicData uri="http://schemas.openxmlformats.org/presentationml/2006/ole">
            <p:oleObj spid="_x0000_s57349" name="Документ" r:id="rId3" imgW="6088976" imgH="4181973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Program Files\Microsoft Office\MEDIA\CAGCAT10\j022938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8625"/>
            <a:ext cx="18256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58372" name="Содержимое 2"/>
          <p:cNvSpPr>
            <a:spLocks noGrp="1"/>
          </p:cNvSpPr>
          <p:nvPr>
            <p:ph idx="1"/>
          </p:nvPr>
        </p:nvSpPr>
        <p:spPr>
          <a:xfrm>
            <a:off x="685800" y="1071563"/>
            <a:ext cx="7696200" cy="4414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Цена телевизора в магазине ежегодно уменьшается на один и тот же процент по сравнению с предыдущим годом. Определите, на сколько процентов каждый год уменьшалась цена телевизора, если, выставленный на продажу за 40000 рублей, через два года он был продан за 22500 рублей.</a:t>
            </a:r>
          </a:p>
          <a:p>
            <a:pPr eaLnBrk="1" hangingPunct="1">
              <a:buFontTx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0" y="260350"/>
          <a:ext cx="9144000" cy="6278563"/>
        </p:xfrm>
        <a:graphic>
          <a:graphicData uri="http://schemas.openxmlformats.org/presentationml/2006/ole">
            <p:oleObj spid="_x0000_s59397" name="Документ" r:id="rId3" imgW="6088976" imgH="4181973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20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Один автомобиль проходит в минуту на 200 м больше, чем другой, поэтому затрачивает на прохождение одного километра на 10 с меньше. Сколько километров в час проходит каждый автомобиль?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60420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929063"/>
            <a:ext cx="2730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5" name="Object 25"/>
          <p:cNvGraphicFramePr>
            <a:graphicFrameLocks noChangeAspect="1"/>
          </p:cNvGraphicFramePr>
          <p:nvPr/>
        </p:nvGraphicFramePr>
        <p:xfrm>
          <a:off x="322263" y="0"/>
          <a:ext cx="8678862" cy="6884988"/>
        </p:xfrm>
        <a:graphic>
          <a:graphicData uri="http://schemas.openxmlformats.org/presentationml/2006/ole">
            <p:oleObj spid="_x0000_s61465" name="Документ" r:id="rId3" imgW="6232170" imgH="4940991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20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685800" y="1214438"/>
            <a:ext cx="7696200" cy="4271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Двум землекопам было поручено вырыть канаву за 3 ч 36 мин. Однако второй приступил к работе тогда, когда первый уже вырыл треть канавы и перестал копать. В результате канава была вырыта за 8 ч. За сколько часов каждый землекоп может вырыть канаву один?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39" name="Object 27"/>
          <p:cNvGraphicFramePr>
            <a:graphicFrameLocks noChangeAspect="1"/>
          </p:cNvGraphicFramePr>
          <p:nvPr/>
        </p:nvGraphicFramePr>
        <p:xfrm>
          <a:off x="179388" y="549275"/>
          <a:ext cx="9144000" cy="5961063"/>
        </p:xfrm>
        <a:graphic>
          <a:graphicData uri="http://schemas.openxmlformats.org/presentationml/2006/ole">
            <p:oleObj spid="_x0000_s64539" name="Документ" r:id="rId3" imgW="6232170" imgH="4062488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0" y="260350"/>
          <a:ext cx="9144000" cy="6100763"/>
        </p:xfrm>
        <a:graphic>
          <a:graphicData uri="http://schemas.openxmlformats.org/presentationml/2006/ole">
            <p:oleObj spid="_x0000_s65540" name="Документ" r:id="rId3" imgW="6088976" imgH="4062488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620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685800" y="1214438"/>
            <a:ext cx="7696200" cy="4271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60 деталей первый рабочий изготавливает на 3 часа быстрее, чем второй. За сколько часов второй рабочий изготовит 90 деталей, если работая вместе, они изготавливают за 1 час 30 деталей?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4"/>
          <p:cNvSpPr>
            <a:spLocks noChangeArrowheads="1"/>
          </p:cNvSpPr>
          <p:nvPr/>
        </p:nvSpPr>
        <p:spPr bwMode="auto">
          <a:xfrm>
            <a:off x="0" y="876300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graphicFrame>
        <p:nvGraphicFramePr>
          <p:cNvPr id="3108" name="Object 36"/>
          <p:cNvGraphicFramePr>
            <a:graphicFrameLocks noChangeAspect="1"/>
          </p:cNvGraphicFramePr>
          <p:nvPr/>
        </p:nvGraphicFramePr>
        <p:xfrm>
          <a:off x="285750" y="1341438"/>
          <a:ext cx="8858250" cy="5773737"/>
        </p:xfrm>
        <a:graphic>
          <a:graphicData uri="http://schemas.openxmlformats.org/presentationml/2006/ole">
            <p:oleObj spid="_x0000_s3108" name="Документ" r:id="rId3" imgW="6232170" imgH="4062488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Велосипедист едет сначала 8 минут с горы, а затем 12 минут в гору. Обратный путь он проделывает за 35 минут. При этом в гору велосипедист едет всегда с одной и той же скоростью, а с горы – с большей, но также всегда одинаковой скоростью. Во сколько раз скорость движения велосипедиста с горы больше, чем его же скорость в гору?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347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Задача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0" y="757238"/>
          <a:ext cx="9144000" cy="6100762"/>
        </p:xfrm>
        <a:graphic>
          <a:graphicData uri="http://schemas.openxmlformats.org/presentationml/2006/ole">
            <p:oleObj spid="_x0000_s67588" name="Документ" r:id="rId3" imgW="6088976" imgH="4062488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6870700" cy="1600200"/>
          </a:xfrm>
        </p:spPr>
        <p:txBody>
          <a:bodyPr/>
          <a:lstStyle/>
          <a:p>
            <a:r>
              <a:rPr lang="ru-RU" sz="4000" b="1" smtClean="0">
                <a:solidFill>
                  <a:srgbClr val="A50D72"/>
                </a:solidFill>
              </a:rPr>
              <a:t>Список использованной литературы</a:t>
            </a:r>
            <a:r>
              <a:rPr lang="ru-RU" sz="4000" smtClean="0">
                <a:solidFill>
                  <a:srgbClr val="A50D72"/>
                </a:solidFill>
              </a:rPr>
              <a:t/>
            </a:r>
            <a:br>
              <a:rPr lang="ru-RU" sz="4000" smtClean="0">
                <a:solidFill>
                  <a:srgbClr val="A50D72"/>
                </a:solidFill>
              </a:rPr>
            </a:br>
            <a:endParaRPr lang="ru-RU" sz="4000" smtClean="0">
              <a:solidFill>
                <a:srgbClr val="A50D72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70812" cy="4360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Л.В.Кузнецова, Е.А.Бунимович идр. Алгебра. Сборник заданий для проведения письменного экзамена по алгебре за курс основной школы. М., Дрофа 2003.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Т.А.Корешкова, В.В. Мирошин, Н.В.Шевелева. Математика . Тренировочные задания. Г(И)А 2013 9 класс. М., Эксмо 2012.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Д.Д.Лаппо, М.А.Попов. Математика. Самостоятельная подготовка к ЕГЭ. М., Экзамен 2009.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Ф.Ф.Лысенко, С.Ю,Кулабухова. Математика 9 класс. Подготовка к Г(И)А 2012. Ростов – на – Дону, Легион 2011.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Ф.Ф.Лысенко, С.Ю,Кулабухова. Математика 9 класс. Подготовка к Г(И)А 2013. Ростов – на – Дону, Легион 2012.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А.В.Семенов, А.С.Трепалин, И.В.Ященко и др. Государственная итоговая аттестация выпускников 9 класса в новой форме. М., Интеллект – Центр 2012.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Полное издание типовых вариантов заданий ЕГЭ. Математика 2012 под общей редакцией А.Л Семенова, И.В.Ященко. М., Астрель 2011.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852738"/>
            <a:ext cx="6870700" cy="1600200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</a:rPr>
              <a:t>В математике следует помнить не формулы, а процессы 	мышления. (Ермаков В.П.)</a:t>
            </a:r>
            <a:br>
              <a:rPr lang="ru-RU" sz="4000" b="1" smtClean="0">
                <a:solidFill>
                  <a:schemeClr val="bg1"/>
                </a:solidFill>
              </a:rPr>
            </a:br>
            <a:endParaRPr lang="ru-RU" sz="4000" b="1" smtClean="0">
              <a:solidFill>
                <a:schemeClr val="bg1"/>
              </a:solidFill>
            </a:endParaRPr>
          </a:p>
        </p:txBody>
      </p:sp>
      <p:pic>
        <p:nvPicPr>
          <p:cNvPr id="8" name="Picture 6" descr="SUPER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420938"/>
            <a:ext cx="19685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180975" y="260350"/>
          <a:ext cx="8712200" cy="6169025"/>
        </p:xfrm>
        <a:graphic>
          <a:graphicData uri="http://schemas.openxmlformats.org/presentationml/2006/ole">
            <p:oleObj spid="_x0000_s28677" name="Документ" r:id="rId3" imgW="6088976" imgH="4311175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347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685800" y="857250"/>
            <a:ext cx="7696200" cy="46291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Два велосипедиста одновременно отправились в 153-километровый пробег. Первый ехал со скоростью на 8 км/ч большей, чем скорость второго, и прибыл к финишу на 8 часов раньше второго. Найдите скорость велосипедиста, пришедшего к финишу первым.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80975" y="260350"/>
          <a:ext cx="8959850" cy="6392863"/>
        </p:xfrm>
        <a:graphic>
          <a:graphicData uri="http://schemas.openxmlformats.org/presentationml/2006/ole">
            <p:oleObj spid="_x0000_s31749" name="Документ" r:id="rId3" imgW="6278640" imgH="4480089" progId="Word.Document.8">
              <p:embed/>
            </p:oleObj>
          </a:graphicData>
        </a:graphic>
      </p:graphicFrame>
      <p:pic>
        <p:nvPicPr>
          <p:cNvPr id="31750" name="Picture 7" descr="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852738"/>
            <a:ext cx="1706563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91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Задача</a:t>
            </a:r>
            <a:endParaRPr 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685800" y="1071563"/>
            <a:ext cx="7696200" cy="44148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Велосипедист отправился с некоторой скоростью из города А в город В, расстояние между которыми равно 88 км. Возвращаясь из В в А, он ехал поначалу с той же скоростью, но через один час пути вынужден был сделать остановку на 15 мин. После этого он продолжил путь в А, увеличив скорость на 2 км/ч, и в результате затратил на обратный путь столько же времени, сколько на путь из А в В. Найдите скорость велосипедиста на пути          из А в В.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21" name="Picture 7" descr="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852738"/>
            <a:ext cx="1706563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25" name="Object 33"/>
          <p:cNvGraphicFramePr>
            <a:graphicFrameLocks noChangeAspect="1"/>
          </p:cNvGraphicFramePr>
          <p:nvPr/>
        </p:nvGraphicFramePr>
        <p:xfrm>
          <a:off x="539750" y="19050"/>
          <a:ext cx="8318500" cy="6838950"/>
        </p:xfrm>
        <a:graphic>
          <a:graphicData uri="http://schemas.openxmlformats.org/presentationml/2006/ole">
            <p:oleObj spid="_x0000_s33825" name="Документ" r:id="rId4" imgW="6232170" imgH="5124897" progId="Word.Document.8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370</TotalTime>
  <Words>1086</Words>
  <Application>Microsoft Office PowerPoint</Application>
  <PresentationFormat>Экран (4:3)</PresentationFormat>
  <Paragraphs>53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62" baseType="lpstr">
      <vt:lpstr>Arial</vt:lpstr>
      <vt:lpstr>Tahoma</vt:lpstr>
      <vt:lpstr>Wingdings</vt:lpstr>
      <vt:lpstr>Calibri</vt:lpstr>
      <vt:lpstr>Arial Black</vt:lpstr>
      <vt:lpstr>Garamond</vt:lpstr>
      <vt:lpstr>Comic Sans MS</vt:lpstr>
      <vt:lpstr>Times New Roman</vt:lpstr>
      <vt:lpstr>Занавес</vt:lpstr>
      <vt:lpstr>Трава</vt:lpstr>
      <vt:lpstr>Лучи</vt:lpstr>
      <vt:lpstr>Сотрудничество</vt:lpstr>
      <vt:lpstr>Круги</vt:lpstr>
      <vt:lpstr>Вершина горы</vt:lpstr>
      <vt:lpstr>Каскад</vt:lpstr>
      <vt:lpstr>Пастель</vt:lpstr>
      <vt:lpstr>Клен</vt:lpstr>
      <vt:lpstr>План</vt:lpstr>
      <vt:lpstr>Формула</vt:lpstr>
      <vt:lpstr>Документ Microsoft Word</vt:lpstr>
      <vt:lpstr>Решение текстовых задач</vt:lpstr>
      <vt:lpstr>Задача </vt:lpstr>
      <vt:lpstr>Слайд 3</vt:lpstr>
      <vt:lpstr>         Задача </vt:lpstr>
      <vt:lpstr>Слайд 5</vt:lpstr>
      <vt:lpstr>Задача </vt:lpstr>
      <vt:lpstr>Слайд 7</vt:lpstr>
      <vt:lpstr>Задача</vt:lpstr>
      <vt:lpstr>Слайд 9</vt:lpstr>
      <vt:lpstr>Задача</vt:lpstr>
      <vt:lpstr>Слайд 11</vt:lpstr>
      <vt:lpstr>Задача</vt:lpstr>
      <vt:lpstr>Слайд 13</vt:lpstr>
      <vt:lpstr>Задача</vt:lpstr>
      <vt:lpstr>Слайд 15</vt:lpstr>
      <vt:lpstr>Задача</vt:lpstr>
      <vt:lpstr>Слайд 17</vt:lpstr>
      <vt:lpstr>Задача</vt:lpstr>
      <vt:lpstr>Слайд 19</vt:lpstr>
      <vt:lpstr>Задача</vt:lpstr>
      <vt:lpstr>Слайд 21</vt:lpstr>
      <vt:lpstr>Задача</vt:lpstr>
      <vt:lpstr>Слайд 23</vt:lpstr>
      <vt:lpstr>Слайд 24</vt:lpstr>
      <vt:lpstr>Задача</vt:lpstr>
      <vt:lpstr>Слайд 26</vt:lpstr>
      <vt:lpstr>Задача</vt:lpstr>
      <vt:lpstr>Слайд 28</vt:lpstr>
      <vt:lpstr>Задача</vt:lpstr>
      <vt:lpstr>Слайд 30</vt:lpstr>
      <vt:lpstr>Задача</vt:lpstr>
      <vt:lpstr>Слайд 32</vt:lpstr>
      <vt:lpstr>Задача</vt:lpstr>
      <vt:lpstr>Слайд 34</vt:lpstr>
      <vt:lpstr>Задача</vt:lpstr>
      <vt:lpstr>Слайд 36</vt:lpstr>
      <vt:lpstr>Слайд 37</vt:lpstr>
      <vt:lpstr>Задача</vt:lpstr>
      <vt:lpstr>Слайд 39</vt:lpstr>
      <vt:lpstr>Слайд 40</vt:lpstr>
      <vt:lpstr>Список использованной литературы </vt:lpstr>
      <vt:lpstr>В математике следует помнить не формулы, а процессы  мышления. (Ермаков В.П.)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31</cp:revision>
  <dcterms:modified xsi:type="dcterms:W3CDTF">2013-01-05T07:57:33Z</dcterms:modified>
</cp:coreProperties>
</file>