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66" r:id="rId2"/>
    <p:sldId id="256" r:id="rId3"/>
    <p:sldId id="261" r:id="rId4"/>
    <p:sldId id="259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2000" autoAdjust="0"/>
  </p:normalViewPr>
  <p:slideViewPr>
    <p:cSldViewPr>
      <p:cViewPr varScale="1">
        <p:scale>
          <a:sx n="85" d="100"/>
          <a:sy n="85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F3498-2828-4EB0-B067-A038B890595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54D04-75A5-41E0-ABDA-17C34CF27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4D04-75A5-41E0-ABDA-17C34CF271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4D04-75A5-41E0-ABDA-17C34CF2715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9FFA68-4840-4D18-A2C7-069B4534C456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E4CDA-D610-41BE-BC2B-C2C844EB41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572560" cy="13573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Опорные конспекты по теме</a:t>
            </a:r>
            <a:b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«Действия с рациональными числами»</a:t>
            </a: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929618" cy="31432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2800" dirty="0" smtClean="0"/>
              <a:t>   </a:t>
            </a:r>
          </a:p>
          <a:p>
            <a:pPr algn="ctr">
              <a:buNone/>
            </a:pPr>
            <a:endParaRPr lang="ru-RU" sz="6000" dirty="0" smtClean="0"/>
          </a:p>
          <a:p>
            <a:pPr algn="l">
              <a:buNone/>
            </a:pP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Составитель:</a:t>
            </a:r>
          </a:p>
          <a:p>
            <a:pPr algn="l">
              <a:buNone/>
            </a:pP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</a:t>
            </a:r>
            <a:r>
              <a:rPr lang="ru-RU" sz="9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Коровкина</a:t>
            </a: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Валентина Николаевна, </a:t>
            </a:r>
            <a:b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учитель математики </a:t>
            </a:r>
            <a:b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специальной (коррекционной) </a:t>
            </a:r>
            <a:b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школы №3 Петроградского района </a:t>
            </a:r>
            <a:b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ru-RU" sz="9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endParaRPr lang="ru-RU" sz="9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>
              <a:buNone/>
            </a:pP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г. Санкт-Петербург</a:t>
            </a:r>
          </a:p>
          <a:p>
            <a:pPr algn="l">
              <a:buNone/>
            </a:pP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    </a:t>
            </a: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201</a:t>
            </a:r>
            <a:r>
              <a:rPr lang="en-US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</a:t>
            </a:r>
            <a:r>
              <a:rPr lang="ru-RU" sz="9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9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457203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Положительные, </a:t>
            </a:r>
            <a:r>
              <a:rPr lang="ru-RU" sz="6000" dirty="0" smtClean="0">
                <a:solidFill>
                  <a:srgbClr val="002060"/>
                </a:solidFill>
              </a:rPr>
              <a:t>отрицательные </a:t>
            </a:r>
            <a:r>
              <a:rPr lang="ru-RU" sz="6000" dirty="0" smtClean="0"/>
              <a:t>числа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357562"/>
            <a:ext cx="7854696" cy="175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Сложение отрицательных чисел.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4857752" y="1785926"/>
            <a:ext cx="4071966" cy="4429156"/>
          </a:xfrm>
          <a:prstGeom prst="roundRect">
            <a:avLst>
              <a:gd name="adj" fmla="val 10477"/>
            </a:avLst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1"/>
            </a:solidFill>
            <a:prstDash val="solid"/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/>
              <a:t>Образец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b="1" dirty="0" smtClean="0"/>
              <a:t>5+(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b="1" dirty="0" smtClean="0"/>
              <a:t>6,2)=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b="1" dirty="0" smtClean="0"/>
              <a:t>(5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b="1" dirty="0" smtClean="0"/>
              <a:t>6,2)=</a:t>
            </a: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 smtClean="0"/>
              <a:t>11,2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i="1" u="sng" dirty="0" smtClean="0"/>
              <a:t>Выполни сложение:</a:t>
            </a:r>
          </a:p>
          <a:p>
            <a:pPr>
              <a:buNone/>
            </a:pPr>
            <a:r>
              <a:rPr lang="ru-RU" i="1" dirty="0" smtClean="0"/>
              <a:t>-3,9+(-0,4)</a:t>
            </a:r>
          </a:p>
          <a:p>
            <a:pPr>
              <a:buNone/>
            </a:pPr>
            <a:r>
              <a:rPr lang="ru-RU" i="1" dirty="0" smtClean="0"/>
              <a:t>-1+(-6,08)</a:t>
            </a:r>
          </a:p>
          <a:p>
            <a:pPr>
              <a:buNone/>
            </a:pPr>
            <a:r>
              <a:rPr lang="ru-RU" i="1" dirty="0" smtClean="0"/>
              <a:t>-25,9+(-73,04)</a:t>
            </a:r>
          </a:p>
          <a:p>
            <a:pPr>
              <a:buNone/>
            </a:pPr>
            <a:r>
              <a:rPr lang="ru-RU" i="1" dirty="0" smtClean="0"/>
              <a:t>-0,234+(-0,17)</a:t>
            </a:r>
          </a:p>
          <a:p>
            <a:pPr>
              <a:buNone/>
            </a:pPr>
            <a:r>
              <a:rPr lang="ru-RU" i="1" dirty="0" smtClean="0"/>
              <a:t>-5+(-0,321)</a:t>
            </a:r>
          </a:p>
          <a:p>
            <a:pPr>
              <a:buNone/>
            </a:pPr>
            <a:r>
              <a:rPr lang="ru-RU" i="1" dirty="0" smtClean="0"/>
              <a:t>-98+(-34,8)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357158" y="1785926"/>
            <a:ext cx="4214842" cy="4047262"/>
          </a:xfrm>
          <a:prstGeom prst="round1Rect">
            <a:avLst/>
          </a:prstGeom>
          <a:solidFill>
            <a:schemeClr val="bg2">
              <a:lumMod val="9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indent="-274320">
              <a:spcBef>
                <a:spcPts val="624"/>
              </a:spcBef>
              <a:buClr>
                <a:schemeClr val="accent3"/>
              </a:buClr>
              <a:buSzPct val="95000"/>
            </a:pPr>
            <a:r>
              <a:rPr lang="ru-RU" sz="2400" dirty="0" smtClean="0"/>
              <a:t>   Чтобы сложить два отрицательных числа, надо:</a:t>
            </a:r>
          </a:p>
          <a:p>
            <a:pPr marL="274320" indent="-274320">
              <a:spcBef>
                <a:spcPts val="624"/>
              </a:spcBef>
              <a:buClr>
                <a:schemeClr val="accent3"/>
              </a:buClr>
              <a:buSzPct val="95000"/>
            </a:pPr>
            <a:r>
              <a:rPr lang="ru-RU" sz="2400" dirty="0" smtClean="0"/>
              <a:t>  </a:t>
            </a:r>
            <a:r>
              <a:rPr lang="ru-RU" sz="2400" b="1" dirty="0" smtClean="0"/>
              <a:t>1)</a:t>
            </a:r>
            <a:r>
              <a:rPr lang="ru-RU" sz="2400" i="1" dirty="0" smtClean="0"/>
              <a:t> сложить их модули;</a:t>
            </a:r>
          </a:p>
          <a:p>
            <a:pPr marL="274320" indent="-274320">
              <a:spcBef>
                <a:spcPts val="624"/>
              </a:spcBef>
              <a:buClr>
                <a:schemeClr val="accent3"/>
              </a:buClr>
              <a:buSzPct val="95000"/>
            </a:pPr>
            <a:r>
              <a:rPr lang="ru-RU" sz="2400" b="1" dirty="0" smtClean="0"/>
              <a:t>  2)</a:t>
            </a:r>
            <a:r>
              <a:rPr lang="ru-RU" sz="2400" dirty="0" smtClean="0"/>
              <a:t> </a:t>
            </a:r>
            <a:r>
              <a:rPr lang="ru-RU" sz="2400" i="1" dirty="0" smtClean="0"/>
              <a:t>перед полученным числом поставить</a:t>
            </a:r>
          </a:p>
          <a:p>
            <a:pPr marL="274320" indent="-274320">
              <a:spcBef>
                <a:spcPts val="624"/>
              </a:spcBef>
              <a:buClr>
                <a:schemeClr val="accent3"/>
              </a:buClr>
              <a:buSzPct val="95000"/>
            </a:pPr>
            <a:r>
              <a:rPr lang="ru-RU" sz="2400" i="1" dirty="0" smtClean="0"/>
              <a:t>    знак «</a:t>
            </a:r>
            <a:r>
              <a:rPr lang="ru-RU" sz="2400" b="1" i="1" dirty="0" smtClean="0">
                <a:solidFill>
                  <a:srgbClr val="002060"/>
                </a:solidFill>
              </a:rPr>
              <a:t>-</a:t>
            </a:r>
            <a:r>
              <a:rPr lang="ru-RU" sz="2400" i="1" dirty="0" smtClean="0"/>
              <a:t>»</a:t>
            </a:r>
          </a:p>
          <a:p>
            <a:pPr marL="274320" indent="-274320" algn="ctr">
              <a:spcBef>
                <a:spcPts val="624"/>
              </a:spcBef>
              <a:buClr>
                <a:schemeClr val="accent3"/>
              </a:buClr>
              <a:buSzPct val="95000"/>
            </a:pPr>
            <a:r>
              <a:rPr lang="ru-RU" sz="1600" b="1" i="1" dirty="0" smtClean="0"/>
              <a:t> </a:t>
            </a:r>
            <a:r>
              <a:rPr lang="ru-RU" sz="4000" b="1" dirty="0" smtClean="0"/>
              <a:t>(</a:t>
            </a:r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)+(</a:t>
            </a:r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)= </a:t>
            </a:r>
            <a:r>
              <a:rPr lang="ru-RU" sz="4000" b="1" dirty="0" smtClean="0">
                <a:solidFill>
                  <a:srgbClr val="002060"/>
                </a:solidFill>
              </a:rPr>
              <a:t>- 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м</a:t>
            </a:r>
            <a:r>
              <a:rPr lang="ru-RU" sz="4000" b="1" dirty="0" err="1" smtClean="0">
                <a:solidFill>
                  <a:srgbClr val="C00000"/>
                </a:solidFill>
              </a:rPr>
              <a:t>+</a:t>
            </a:r>
            <a:r>
              <a:rPr lang="ru-RU" sz="4000" b="1" dirty="0" err="1" smtClean="0"/>
              <a:t>м</a:t>
            </a:r>
            <a:r>
              <a:rPr lang="ru-RU" sz="4000" b="1" dirty="0" smtClean="0"/>
              <a:t>)</a:t>
            </a:r>
            <a:endParaRPr lang="ru-RU" sz="4000" i="1" dirty="0" smtClean="0"/>
          </a:p>
          <a:p>
            <a:pPr marL="274320" indent="-274320">
              <a:spcBef>
                <a:spcPts val="624"/>
              </a:spcBef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2" name="Прямоугольная выноска 11"/>
          <p:cNvSpPr/>
          <p:nvPr/>
        </p:nvSpPr>
        <p:spPr>
          <a:xfrm rot="21069006">
            <a:off x="192780" y="1128882"/>
            <a:ext cx="1667474" cy="480215"/>
          </a:xfrm>
          <a:prstGeom prst="wedgeRectCallout">
            <a:avLst>
              <a:gd name="adj1" fmla="val -24177"/>
              <a:gd name="adj2" fmla="val 95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Алгоритм сложения</a:t>
            </a:r>
            <a:endParaRPr lang="ru-RU" dirty="0"/>
          </a:p>
        </p:txBody>
      </p:sp>
      <p:sp>
        <p:nvSpPr>
          <p:cNvPr id="7" name="Двойные фигурные скобки 6"/>
          <p:cNvSpPr/>
          <p:nvPr/>
        </p:nvSpPr>
        <p:spPr>
          <a:xfrm flipH="1">
            <a:off x="500034" y="4714884"/>
            <a:ext cx="3714776" cy="642942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0103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Сложение чисел с разными знаками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138642" cy="521497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D34817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100" dirty="0" smtClean="0"/>
              <a:t>Чтобы сложить два числа с разными знаками нужно:</a:t>
            </a:r>
          </a:p>
          <a:p>
            <a:pPr>
              <a:buNone/>
            </a:pPr>
            <a:r>
              <a:rPr lang="ru-RU" sz="3100" b="1" dirty="0" smtClean="0"/>
              <a:t>   </a:t>
            </a:r>
            <a:r>
              <a:rPr lang="ru-RU" sz="3100" b="1" i="1" dirty="0" smtClean="0"/>
              <a:t>1) </a:t>
            </a:r>
            <a:r>
              <a:rPr lang="ru-RU" sz="3100" i="1" dirty="0" smtClean="0"/>
              <a:t>из большего модуля вычесть меньший модуль;</a:t>
            </a:r>
          </a:p>
          <a:p>
            <a:pPr>
              <a:buNone/>
            </a:pPr>
            <a:r>
              <a:rPr lang="ru-RU" sz="3100" b="1" i="1" dirty="0" smtClean="0"/>
              <a:t>    2) </a:t>
            </a:r>
            <a:r>
              <a:rPr lang="ru-RU" sz="3100" i="1" dirty="0" smtClean="0"/>
              <a:t>перед полученным числом поставить знак того слагаемого, модуль которого больше.</a:t>
            </a:r>
          </a:p>
          <a:p>
            <a:pPr algn="ctr">
              <a:spcBef>
                <a:spcPts val="792"/>
              </a:spcBef>
              <a:buNone/>
            </a:pPr>
            <a:r>
              <a:rPr lang="ru-RU" sz="4100" dirty="0" smtClean="0"/>
              <a:t>(</a:t>
            </a:r>
            <a:r>
              <a:rPr lang="ru-RU" sz="4100" b="1" dirty="0" smtClean="0">
                <a:solidFill>
                  <a:srgbClr val="002060"/>
                </a:solidFill>
              </a:rPr>
              <a:t>-</a:t>
            </a:r>
            <a:r>
              <a:rPr lang="ru-RU" sz="4100" dirty="0" smtClean="0"/>
              <a:t>)+(+) = </a:t>
            </a:r>
            <a:r>
              <a:rPr lang="ru-RU" sz="4100" dirty="0" smtClean="0">
                <a:solidFill>
                  <a:srgbClr val="002060"/>
                </a:solidFill>
              </a:rPr>
              <a:t>-</a:t>
            </a:r>
            <a:r>
              <a:rPr lang="ru-RU" sz="4100" dirty="0" smtClean="0"/>
              <a:t>(</a:t>
            </a:r>
            <a:r>
              <a:rPr lang="ru-RU" sz="4100" dirty="0" err="1" smtClean="0">
                <a:solidFill>
                  <a:srgbClr val="002060"/>
                </a:solidFill>
              </a:rPr>
              <a:t>М</a:t>
            </a:r>
            <a:r>
              <a:rPr lang="ru-RU" sz="4100" dirty="0" err="1" smtClean="0"/>
              <a:t>-м</a:t>
            </a:r>
            <a:r>
              <a:rPr lang="ru-RU" sz="4100" dirty="0" smtClean="0"/>
              <a:t>)</a:t>
            </a:r>
          </a:p>
          <a:p>
            <a:pPr algn="ctr">
              <a:spcBef>
                <a:spcPts val="792"/>
              </a:spcBef>
              <a:buNone/>
            </a:pPr>
            <a:r>
              <a:rPr lang="ru-RU" sz="4100" dirty="0" smtClean="0"/>
              <a:t>(</a:t>
            </a:r>
            <a:r>
              <a:rPr lang="ru-RU" sz="4100" b="1" dirty="0" smtClean="0">
                <a:solidFill>
                  <a:srgbClr val="C00000"/>
                </a:solidFill>
              </a:rPr>
              <a:t>+</a:t>
            </a:r>
            <a:r>
              <a:rPr lang="ru-RU" sz="4100" dirty="0" smtClean="0"/>
              <a:t>)+(-) = </a:t>
            </a:r>
            <a:r>
              <a:rPr lang="ru-RU" sz="4100" dirty="0" smtClean="0">
                <a:solidFill>
                  <a:srgbClr val="C00000"/>
                </a:solidFill>
              </a:rPr>
              <a:t>+</a:t>
            </a:r>
            <a:r>
              <a:rPr lang="ru-RU" sz="4100" dirty="0" smtClean="0"/>
              <a:t>(</a:t>
            </a:r>
            <a:r>
              <a:rPr lang="ru-RU" sz="4100" dirty="0" err="1" smtClean="0">
                <a:solidFill>
                  <a:srgbClr val="C00000"/>
                </a:solidFill>
              </a:rPr>
              <a:t>М</a:t>
            </a:r>
            <a:r>
              <a:rPr lang="ru-RU" sz="4100" dirty="0" err="1" smtClean="0"/>
              <a:t>-м</a:t>
            </a:r>
            <a:r>
              <a:rPr lang="ru-RU" sz="4100" dirty="0" smtClean="0"/>
              <a:t>)</a:t>
            </a:r>
            <a:endParaRPr lang="ru-RU" sz="4100" dirty="0" smtClean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1428736"/>
            <a:ext cx="4071966" cy="52403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D34817"/>
            </a:solidFill>
            <a:prstDash val="solid"/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u="sng" dirty="0" smtClean="0"/>
              <a:t>Например: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-6,2</a:t>
            </a:r>
            <a:r>
              <a:rPr lang="ru-RU" sz="2800" i="1" dirty="0" smtClean="0"/>
              <a:t> +4,1=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6,2</a:t>
            </a:r>
            <a:r>
              <a:rPr lang="ru-RU" sz="2800" i="1" dirty="0" smtClean="0"/>
              <a:t>-4,1)=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2,1</a:t>
            </a:r>
          </a:p>
          <a:p>
            <a:pPr algn="ctr">
              <a:buNone/>
            </a:pP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6,2</a:t>
            </a:r>
            <a:r>
              <a:rPr lang="ru-RU" sz="2800" i="1" dirty="0" smtClean="0"/>
              <a:t>+(-4,1)=</a:t>
            </a:r>
            <a:r>
              <a:rPr lang="ru-RU" sz="2800" i="1" dirty="0" smtClean="0">
                <a:solidFill>
                  <a:srgbClr val="C00000"/>
                </a:solidFill>
              </a:rPr>
              <a:t>+</a:t>
            </a:r>
            <a:r>
              <a:rPr lang="ru-RU" sz="2800" i="1" dirty="0" smtClean="0"/>
              <a:t>(</a:t>
            </a:r>
            <a:r>
              <a:rPr lang="ru-RU" sz="2800" i="1" dirty="0" smtClean="0">
                <a:solidFill>
                  <a:srgbClr val="C00000"/>
                </a:solidFill>
              </a:rPr>
              <a:t>6,2</a:t>
            </a:r>
            <a:r>
              <a:rPr lang="ru-RU" sz="2800" i="1" dirty="0" smtClean="0"/>
              <a:t>-4,1)=2,1</a:t>
            </a:r>
          </a:p>
          <a:p>
            <a:pPr>
              <a:buNone/>
            </a:pPr>
            <a:endParaRPr lang="ru-RU" sz="2800" u="sng" dirty="0" smtClean="0"/>
          </a:p>
          <a:p>
            <a:pPr>
              <a:buNone/>
            </a:pPr>
            <a:r>
              <a:rPr lang="ru-RU" sz="2800" u="sng" dirty="0" smtClean="0"/>
              <a:t>Выполни сложение:</a:t>
            </a:r>
          </a:p>
          <a:p>
            <a:pPr>
              <a:buNone/>
            </a:pPr>
            <a:r>
              <a:rPr lang="ru-RU" sz="2800" dirty="0" smtClean="0"/>
              <a:t>1+(-0,56)             -15+1,9</a:t>
            </a:r>
          </a:p>
          <a:p>
            <a:pPr>
              <a:buNone/>
            </a:pPr>
            <a:r>
              <a:rPr lang="ru-RU" sz="2800" dirty="0" smtClean="0"/>
              <a:t>-9+10,2                -0,7+6</a:t>
            </a:r>
          </a:p>
          <a:p>
            <a:pPr>
              <a:buNone/>
            </a:pPr>
            <a:r>
              <a:rPr lang="ru-RU" sz="2800" dirty="0" smtClean="0"/>
              <a:t>0,3+(-4,7)            -3,34+4,6</a:t>
            </a:r>
          </a:p>
          <a:p>
            <a:pPr>
              <a:buNone/>
            </a:pPr>
            <a:endParaRPr lang="ru-RU" sz="2800" u="sng" dirty="0" smtClean="0"/>
          </a:p>
          <a:p>
            <a:pPr>
              <a:buNone/>
            </a:pPr>
            <a:r>
              <a:rPr lang="ru-RU" sz="2800" u="sng" dirty="0" smtClean="0"/>
              <a:t>Прибавьте:</a:t>
            </a:r>
          </a:p>
          <a:p>
            <a:pPr>
              <a:buNone/>
            </a:pPr>
            <a:r>
              <a:rPr lang="ru-RU" sz="2800" dirty="0" smtClean="0"/>
              <a:t>а) к сумме-6 и-12 число13</a:t>
            </a:r>
          </a:p>
          <a:p>
            <a:pPr>
              <a:buNone/>
            </a:pPr>
            <a:r>
              <a:rPr lang="ru-RU" sz="2800" dirty="0" smtClean="0"/>
              <a:t>б) к сумме11 и-6,5 число-1</a:t>
            </a:r>
          </a:p>
          <a:p>
            <a:pPr>
              <a:buNone/>
            </a:pPr>
            <a:r>
              <a:rPr lang="ru-RU" sz="2800" dirty="0" smtClean="0"/>
              <a:t>в) к числу-10 сумму 8 и -7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00562" y="3429000"/>
          <a:ext cx="114300" cy="215900"/>
        </p:xfrm>
        <a:graphic>
          <a:graphicData uri="http://schemas.openxmlformats.org/presentationml/2006/ole">
            <p:oleObj spid="_x0000_s18435" name="Формула" r:id="rId5" imgW="114120" imgH="215640" progId="Equation.3">
              <p:embed/>
            </p:oleObj>
          </a:graphicData>
        </a:graphic>
      </p:graphicFrame>
      <p:sp>
        <p:nvSpPr>
          <p:cNvPr id="22" name="Скругленная прямоугольная выноска 21"/>
          <p:cNvSpPr/>
          <p:nvPr/>
        </p:nvSpPr>
        <p:spPr>
          <a:xfrm rot="21100043">
            <a:off x="406398" y="987006"/>
            <a:ext cx="2424573" cy="798229"/>
          </a:xfrm>
          <a:prstGeom prst="wedgeRoundRectCallout">
            <a:avLst>
              <a:gd name="adj1" fmla="val -16299"/>
              <a:gd name="adj2" fmla="val 669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Алгоритм сложения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707688" y="273960"/>
            <a:ext cx="2286000" cy="75405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4300" dirty="0" smtClean="0">
              <a:solidFill>
                <a:srgbClr val="002060"/>
              </a:solidFill>
            </a:endParaRPr>
          </a:p>
        </p:txBody>
      </p:sp>
      <p:sp>
        <p:nvSpPr>
          <p:cNvPr id="12" name="Двойные фигурные скобки 11"/>
          <p:cNvSpPr/>
          <p:nvPr/>
        </p:nvSpPr>
        <p:spPr>
          <a:xfrm>
            <a:off x="857224" y="5429264"/>
            <a:ext cx="3286148" cy="1000132"/>
          </a:xfrm>
          <a:prstGeom prst="bracePair">
            <a:avLst/>
          </a:prstGeom>
          <a:ln w="57150">
            <a:solidFill>
              <a:srgbClr val="D348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Вычитание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4038600" cy="507209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  </a:t>
            </a:r>
            <a:r>
              <a:rPr lang="ru-RU" sz="3100" dirty="0" smtClean="0"/>
              <a:t>Чтобы из одного числа вычесть другое число, нужно </a:t>
            </a: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    </a:t>
            </a:r>
            <a:r>
              <a:rPr lang="ru-RU" sz="3100" dirty="0" smtClean="0"/>
              <a:t>к </a:t>
            </a:r>
            <a:r>
              <a:rPr lang="ru-RU" sz="3100" b="1" i="1" dirty="0" smtClean="0"/>
              <a:t>уменьшаемому </a:t>
            </a:r>
            <a:r>
              <a:rPr lang="ru-RU" sz="3100" u="sng" dirty="0" smtClean="0"/>
              <a:t>прибавить</a:t>
            </a:r>
            <a:r>
              <a:rPr lang="ru-RU" sz="3100" dirty="0" smtClean="0"/>
              <a:t> число, </a:t>
            </a:r>
            <a:r>
              <a:rPr lang="ru-RU" sz="3100" i="1" dirty="0" smtClean="0"/>
              <a:t>противоположное </a:t>
            </a:r>
            <a:r>
              <a:rPr lang="ru-RU" sz="3100" dirty="0" smtClean="0"/>
              <a:t> </a:t>
            </a:r>
            <a:r>
              <a:rPr lang="ru-RU" sz="3100" b="1" dirty="0" smtClean="0"/>
              <a:t>вычитаемому.</a:t>
            </a:r>
            <a:endParaRPr lang="en-US" sz="3100" b="1" dirty="0" smtClean="0"/>
          </a:p>
          <a:p>
            <a:pPr>
              <a:buNone/>
            </a:pPr>
            <a:endParaRPr lang="en-US" sz="3100" b="1" dirty="0" smtClean="0"/>
          </a:p>
          <a:p>
            <a:pPr algn="ctr">
              <a:buNone/>
            </a:pPr>
            <a:r>
              <a:rPr lang="en-US" sz="5700" b="1" dirty="0" smtClean="0"/>
              <a:t>a</a:t>
            </a:r>
            <a:r>
              <a:rPr lang="ru-RU" sz="5700" b="1" dirty="0" smtClean="0">
                <a:solidFill>
                  <a:srgbClr val="002060"/>
                </a:solidFill>
              </a:rPr>
              <a:t>-</a:t>
            </a:r>
            <a:r>
              <a:rPr lang="en-US" sz="5700" b="1" dirty="0" smtClean="0"/>
              <a:t>b</a:t>
            </a:r>
            <a:r>
              <a:rPr lang="ru-RU" sz="5700" b="1" dirty="0" smtClean="0"/>
              <a:t> = </a:t>
            </a:r>
            <a:r>
              <a:rPr lang="en-US" sz="5700" b="1" dirty="0" smtClean="0"/>
              <a:t>a</a:t>
            </a:r>
            <a:r>
              <a:rPr lang="ru-RU" sz="5700" b="1" dirty="0" smtClean="0">
                <a:solidFill>
                  <a:srgbClr val="C00000"/>
                </a:solidFill>
              </a:rPr>
              <a:t>+</a:t>
            </a:r>
            <a:r>
              <a:rPr lang="ru-RU" sz="5700" b="1" dirty="0" smtClean="0"/>
              <a:t>(</a:t>
            </a:r>
            <a:r>
              <a:rPr lang="ru-RU" sz="5700" b="1" dirty="0" smtClean="0">
                <a:solidFill>
                  <a:srgbClr val="002060"/>
                </a:solidFill>
              </a:rPr>
              <a:t>-</a:t>
            </a:r>
            <a:r>
              <a:rPr lang="en-US" sz="5700" b="1" dirty="0" smtClean="0"/>
              <a:t>b</a:t>
            </a:r>
            <a:r>
              <a:rPr lang="ru-RU" sz="5700" b="1" dirty="0" smtClean="0"/>
              <a:t>)</a:t>
            </a:r>
            <a:endParaRPr lang="ru-RU" sz="5700" b="1" dirty="0"/>
          </a:p>
        </p:txBody>
      </p:sp>
      <p:sp>
        <p:nvSpPr>
          <p:cNvPr id="5" name="Овальная выноска 4"/>
          <p:cNvSpPr/>
          <p:nvPr/>
        </p:nvSpPr>
        <p:spPr>
          <a:xfrm rot="20539193">
            <a:off x="1223499" y="1016739"/>
            <a:ext cx="1643074" cy="785818"/>
          </a:xfrm>
          <a:prstGeom prst="wedgeEllipseCallout">
            <a:avLst>
              <a:gd name="adj1" fmla="val -67907"/>
              <a:gd name="adj2" fmla="val 50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50063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D34817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u="sng" dirty="0" smtClean="0"/>
              <a:t>Образец</a:t>
            </a:r>
            <a:endParaRPr lang="en-US" u="sng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sz="2800" i="1" dirty="0" smtClean="0"/>
              <a:t>2-3=2+(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3)=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(3-2)=-1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7-4=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7+(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4)=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(7+4)=-11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5-(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9)=</a:t>
            </a:r>
            <a:r>
              <a:rPr lang="ru-RU" sz="2800" i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5+9=+(9-5)=4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Выполни вычитание:</a:t>
            </a:r>
          </a:p>
          <a:p>
            <a:pPr>
              <a:buNone/>
            </a:pPr>
            <a:r>
              <a:rPr lang="ru-RU" sz="2800" i="1" dirty="0" smtClean="0"/>
              <a:t>   45-98</a:t>
            </a:r>
          </a:p>
          <a:p>
            <a:pPr>
              <a:buNone/>
            </a:pPr>
            <a:r>
              <a:rPr lang="ru-RU" sz="2800" i="1" dirty="0" smtClean="0"/>
              <a:t>   -63,9-(-19,9)</a:t>
            </a:r>
          </a:p>
          <a:p>
            <a:pPr>
              <a:buNone/>
            </a:pPr>
            <a:r>
              <a:rPr lang="ru-RU" sz="2800" i="1" dirty="0" smtClean="0"/>
              <a:t>   -5,8-0,77</a:t>
            </a:r>
            <a:endParaRPr lang="en-US" sz="2800" i="1" dirty="0" smtClean="0"/>
          </a:p>
          <a:p>
            <a:pPr>
              <a:buNone/>
            </a:pPr>
            <a:r>
              <a:rPr lang="ru-RU" sz="2800" i="1" dirty="0" smtClean="0"/>
              <a:t>   </a:t>
            </a:r>
            <a:r>
              <a:rPr lang="en-US" sz="2800" i="1" dirty="0" smtClean="0"/>
              <a:t>-2</a:t>
            </a:r>
            <a:r>
              <a:rPr lang="ru-RU" sz="2800" i="1" dirty="0" smtClean="0"/>
              <a:t>,</a:t>
            </a:r>
            <a:r>
              <a:rPr lang="en-US" sz="2800" i="1" dirty="0" smtClean="0"/>
              <a:t>1-(-1</a:t>
            </a:r>
            <a:r>
              <a:rPr lang="ru-RU" sz="2800" i="1" dirty="0" smtClean="0"/>
              <a:t>,</a:t>
            </a:r>
            <a:r>
              <a:rPr lang="en-US" sz="2800" i="1" dirty="0" smtClean="0"/>
              <a:t>9)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   -9-(-9)</a:t>
            </a:r>
          </a:p>
          <a:p>
            <a:pPr>
              <a:buNone/>
            </a:pPr>
            <a:r>
              <a:rPr lang="ru-RU" sz="2800" i="1" dirty="0" smtClean="0"/>
              <a:t>    2,5-8,95</a:t>
            </a:r>
          </a:p>
          <a:p>
            <a:pPr>
              <a:buNone/>
            </a:pPr>
            <a:r>
              <a:rPr lang="ru-RU" sz="2800" i="1" dirty="0" smtClean="0"/>
              <a:t>    0-(-64,9)</a:t>
            </a:r>
            <a:endParaRPr lang="ru-RU" sz="2800" i="1" dirty="0"/>
          </a:p>
        </p:txBody>
      </p:sp>
      <p:sp>
        <p:nvSpPr>
          <p:cNvPr id="9" name="Двойные фигурные скобки 8"/>
          <p:cNvSpPr/>
          <p:nvPr/>
        </p:nvSpPr>
        <p:spPr>
          <a:xfrm>
            <a:off x="857224" y="4643446"/>
            <a:ext cx="3286148" cy="857256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Умножение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357299"/>
            <a:ext cx="4067204" cy="499762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5000" dirty="0" smtClean="0"/>
              <a:t>Чтобы перемножить  два числа с разными знаками надо:</a:t>
            </a:r>
          </a:p>
          <a:p>
            <a:pPr>
              <a:buNone/>
            </a:pPr>
            <a:r>
              <a:rPr lang="ru-RU" sz="5000" b="1" dirty="0" smtClean="0"/>
              <a:t> 1) перемножить их модули;</a:t>
            </a:r>
          </a:p>
          <a:p>
            <a:pPr marL="514350" indent="-514350">
              <a:buNone/>
            </a:pPr>
            <a:r>
              <a:rPr lang="ru-RU" sz="5000" b="1" dirty="0" smtClean="0"/>
              <a:t> 2) поставить перед полученным числом знак «</a:t>
            </a:r>
            <a:r>
              <a:rPr lang="ru-RU" sz="5000" b="1" dirty="0" smtClean="0">
                <a:solidFill>
                  <a:srgbClr val="002060"/>
                </a:solidFill>
              </a:rPr>
              <a:t>-</a:t>
            </a:r>
            <a:r>
              <a:rPr lang="ru-RU" sz="5000" b="1" dirty="0" smtClean="0"/>
              <a:t>».</a:t>
            </a:r>
          </a:p>
          <a:p>
            <a:pPr marL="514350" indent="-514350" algn="ctr">
              <a:buNone/>
            </a:pPr>
            <a:r>
              <a:rPr lang="ru-RU" sz="9000" dirty="0" smtClean="0"/>
              <a:t>(</a:t>
            </a:r>
            <a:r>
              <a:rPr lang="ru-RU" sz="9000" b="1" dirty="0" smtClean="0">
                <a:solidFill>
                  <a:srgbClr val="002060"/>
                </a:solidFill>
              </a:rPr>
              <a:t>-</a:t>
            </a:r>
            <a:r>
              <a:rPr lang="ru-RU" sz="9000" dirty="0" smtClean="0"/>
              <a:t>)</a:t>
            </a:r>
            <a:r>
              <a:rPr lang="ru-RU" sz="9000" dirty="0" smtClean="0">
                <a:sym typeface="Symbol"/>
              </a:rPr>
              <a:t>(</a:t>
            </a:r>
            <a:r>
              <a:rPr lang="ru-RU" sz="90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9000" dirty="0" smtClean="0">
                <a:sym typeface="Symbol"/>
              </a:rPr>
              <a:t>)=</a:t>
            </a:r>
            <a:r>
              <a:rPr lang="ru-RU" sz="9000" b="1" dirty="0" smtClean="0">
                <a:solidFill>
                  <a:srgbClr val="002060"/>
                </a:solidFill>
                <a:sym typeface="Symbol"/>
              </a:rPr>
              <a:t>- </a:t>
            </a:r>
            <a:r>
              <a:rPr lang="ru-RU" sz="9000" b="1" dirty="0" smtClean="0">
                <a:sym typeface="Symbol"/>
              </a:rPr>
              <a:t> </a:t>
            </a:r>
            <a:r>
              <a:rPr lang="ru-RU" sz="9000" dirty="0" smtClean="0">
                <a:sym typeface="Symbol"/>
              </a:rPr>
              <a:t>  </a:t>
            </a:r>
          </a:p>
          <a:p>
            <a:pPr marL="514350" indent="-514350" algn="ctr">
              <a:buNone/>
            </a:pPr>
            <a:r>
              <a:rPr lang="ru-RU" sz="9000" dirty="0" smtClean="0">
                <a:sym typeface="Symbol"/>
              </a:rPr>
              <a:t>(</a:t>
            </a:r>
            <a:r>
              <a:rPr lang="ru-RU" sz="90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9000" dirty="0" smtClean="0">
                <a:sym typeface="Symbol"/>
              </a:rPr>
              <a:t>)(</a:t>
            </a:r>
            <a:r>
              <a:rPr lang="ru-RU" sz="9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9000" dirty="0" smtClean="0">
                <a:sym typeface="Symbol"/>
              </a:rPr>
              <a:t>)=</a:t>
            </a:r>
            <a:r>
              <a:rPr lang="ru-RU" sz="9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9000" dirty="0" smtClean="0">
                <a:solidFill>
                  <a:srgbClr val="002060"/>
                </a:solidFill>
                <a:sym typeface="Symbol"/>
              </a:rPr>
              <a:t>      </a:t>
            </a:r>
          </a:p>
          <a:p>
            <a:pPr marL="514350" indent="-514350">
              <a:buNone/>
            </a:pPr>
            <a:endParaRPr lang="ru-RU" sz="4000" u="sng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5000" u="sng" dirty="0" smtClean="0">
                <a:sym typeface="Symbol"/>
              </a:rPr>
              <a:t>Образец:</a:t>
            </a:r>
          </a:p>
          <a:p>
            <a:pPr marL="514350" indent="-514350">
              <a:buNone/>
            </a:pPr>
            <a:r>
              <a:rPr lang="ru-RU" sz="5000" b="1" i="1" dirty="0" smtClean="0">
                <a:sym typeface="Symbol"/>
              </a:rPr>
              <a:t>5(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2,3)=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(52,3)=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11,5</a:t>
            </a:r>
          </a:p>
          <a:p>
            <a:pPr marL="514350" indent="-514350">
              <a:buNone/>
            </a:pP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4,16=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(4,16)=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24,6   </a:t>
            </a:r>
            <a:endParaRPr lang="ru-RU" sz="50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210080" cy="49976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5000" dirty="0" smtClean="0"/>
              <a:t>Чтобы перемножить два отрицательных числа надо:</a:t>
            </a:r>
          </a:p>
          <a:p>
            <a:pPr>
              <a:buNone/>
            </a:pPr>
            <a:r>
              <a:rPr lang="ru-RU" sz="5000" b="1" dirty="0" smtClean="0"/>
              <a:t>1) перемножить их модули;</a:t>
            </a:r>
          </a:p>
          <a:p>
            <a:pPr marL="514350" indent="-514350">
              <a:buNone/>
            </a:pPr>
            <a:r>
              <a:rPr lang="ru-RU" sz="5000" b="1" dirty="0" smtClean="0"/>
              <a:t> 2) поставить перед полученным числом знак «</a:t>
            </a:r>
            <a:r>
              <a:rPr lang="ru-RU" sz="5000" b="1" dirty="0" smtClean="0">
                <a:solidFill>
                  <a:srgbClr val="C00000"/>
                </a:solidFill>
              </a:rPr>
              <a:t>+</a:t>
            </a:r>
            <a:r>
              <a:rPr lang="ru-RU" sz="5000" b="1" dirty="0" smtClean="0"/>
              <a:t>».</a:t>
            </a:r>
          </a:p>
          <a:p>
            <a:pPr marL="514350" indent="-514350" algn="ctr">
              <a:buNone/>
            </a:pPr>
            <a:r>
              <a:rPr lang="ru-RU" sz="10000" dirty="0" smtClean="0"/>
              <a:t>(</a:t>
            </a:r>
            <a:r>
              <a:rPr lang="en-US" sz="10000" b="1" dirty="0" smtClean="0">
                <a:solidFill>
                  <a:srgbClr val="002060"/>
                </a:solidFill>
              </a:rPr>
              <a:t>-</a:t>
            </a:r>
            <a:r>
              <a:rPr lang="ru-RU" sz="10000" dirty="0" smtClean="0"/>
              <a:t>)</a:t>
            </a:r>
            <a:r>
              <a:rPr lang="ru-RU" sz="10000" dirty="0" smtClean="0">
                <a:sym typeface="Symbol"/>
              </a:rPr>
              <a:t>(</a:t>
            </a:r>
            <a:r>
              <a:rPr lang="ru-RU" sz="10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10000" dirty="0" smtClean="0">
                <a:sym typeface="Symbol"/>
              </a:rPr>
              <a:t>)=</a:t>
            </a:r>
            <a:r>
              <a:rPr lang="ru-RU" sz="10000" b="1" dirty="0" smtClean="0">
                <a:solidFill>
                  <a:srgbClr val="FF0000"/>
                </a:solidFill>
                <a:sym typeface="Symbol"/>
              </a:rPr>
              <a:t>+</a:t>
            </a:r>
          </a:p>
          <a:p>
            <a:pPr marL="514350" indent="-514350">
              <a:buNone/>
            </a:pPr>
            <a:endParaRPr lang="ru-RU" u="sng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5000" u="sng" dirty="0" smtClean="0">
                <a:sym typeface="Symbol"/>
              </a:rPr>
              <a:t>Образец</a:t>
            </a:r>
            <a:r>
              <a:rPr lang="ru-RU" sz="5000" b="1" i="1" dirty="0" smtClean="0">
                <a:sym typeface="Symbol"/>
              </a:rPr>
              <a:t>:  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4,1(</a:t>
            </a:r>
            <a:r>
              <a:rPr lang="ru-RU" sz="5000" b="1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5000" b="1" i="1" dirty="0" smtClean="0">
                <a:sym typeface="Symbol"/>
              </a:rPr>
              <a:t>5)=4,15=20,5</a:t>
            </a:r>
          </a:p>
          <a:p>
            <a:pPr marL="514350" indent="-514350">
              <a:buNone/>
            </a:pPr>
            <a:endParaRPr lang="ru-RU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5000" dirty="0" smtClean="0">
                <a:sym typeface="Symbol"/>
              </a:rPr>
              <a:t>Реши примеры:</a:t>
            </a:r>
          </a:p>
          <a:p>
            <a:pPr marL="514350" indent="-514350">
              <a:buNone/>
            </a:pPr>
            <a:r>
              <a:rPr lang="ru-RU" sz="5000" i="1" dirty="0" smtClean="0">
                <a:sym typeface="Symbol"/>
              </a:rPr>
              <a:t>9,6(-0,3)               -5,7 9</a:t>
            </a:r>
          </a:p>
          <a:p>
            <a:pPr marL="514350" indent="-514350">
              <a:buNone/>
            </a:pPr>
            <a:r>
              <a:rPr lang="ru-RU" sz="5000" i="1" dirty="0" smtClean="0">
                <a:sym typeface="Symbol"/>
              </a:rPr>
              <a:t>-6,8(-2,9)              -0,44 (-1,9)</a:t>
            </a:r>
          </a:p>
          <a:p>
            <a:pPr marL="514350" indent="-514350">
              <a:buNone/>
            </a:pPr>
            <a:r>
              <a:rPr lang="ru-RU" sz="5000" i="1" dirty="0" smtClean="0">
                <a:sym typeface="Symbol"/>
              </a:rPr>
              <a:t>-7(-1,45)                68 (-0,9)</a:t>
            </a:r>
          </a:p>
          <a:p>
            <a:pPr marL="514350" indent="-514350">
              <a:buNone/>
            </a:pPr>
            <a:r>
              <a:rPr lang="ru-RU" sz="5000" i="1" dirty="0" smtClean="0">
                <a:sym typeface="Symbol"/>
              </a:rPr>
              <a:t>-0,72 0,61             -8,05 73</a:t>
            </a:r>
            <a:endParaRPr lang="ru-RU" sz="5000" i="1" dirty="0"/>
          </a:p>
        </p:txBody>
      </p:sp>
      <p:sp>
        <p:nvSpPr>
          <p:cNvPr id="6" name="Овальная выноска 5"/>
          <p:cNvSpPr/>
          <p:nvPr/>
        </p:nvSpPr>
        <p:spPr>
          <a:xfrm flipH="1">
            <a:off x="3786182" y="857232"/>
            <a:ext cx="1143008" cy="785818"/>
          </a:xfrm>
          <a:prstGeom prst="wedgeEllipseCallout">
            <a:avLst>
              <a:gd name="adj1" fmla="val -84981"/>
              <a:gd name="adj2" fmla="val 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 flipH="1">
            <a:off x="3571868" y="857232"/>
            <a:ext cx="1857388" cy="785818"/>
          </a:xfrm>
          <a:prstGeom prst="wedgeEllipseCallout">
            <a:avLst>
              <a:gd name="adj1" fmla="val 190327"/>
              <a:gd name="adj2" fmla="val 45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 алгоритм умножения</a:t>
            </a:r>
            <a:endParaRPr lang="ru-RU" sz="1600" dirty="0"/>
          </a:p>
        </p:txBody>
      </p:sp>
      <p:sp>
        <p:nvSpPr>
          <p:cNvPr id="9" name="Двойные фигурные скобки 8"/>
          <p:cNvSpPr/>
          <p:nvPr/>
        </p:nvSpPr>
        <p:spPr>
          <a:xfrm flipH="1">
            <a:off x="1285852" y="3714752"/>
            <a:ext cx="2214578" cy="107157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ые фигурные скобки 9"/>
          <p:cNvSpPr/>
          <p:nvPr/>
        </p:nvSpPr>
        <p:spPr>
          <a:xfrm flipH="1">
            <a:off x="5786446" y="3214686"/>
            <a:ext cx="2000264" cy="642942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357299"/>
            <a:ext cx="4067204" cy="499762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dirty="0" smtClean="0"/>
              <a:t>   При делении чисел с разными знаками надо:</a:t>
            </a:r>
          </a:p>
          <a:p>
            <a:pPr marL="514350" indent="-514350">
              <a:buNone/>
            </a:pPr>
            <a:r>
              <a:rPr lang="ru-RU" sz="6200" b="1" dirty="0" smtClean="0"/>
              <a:t>1) разделить модуль делимого на модуль делителя;</a:t>
            </a:r>
          </a:p>
          <a:p>
            <a:pPr marL="514350" indent="-514350">
              <a:buNone/>
            </a:pPr>
            <a:r>
              <a:rPr lang="ru-RU" sz="6200" b="1" dirty="0" smtClean="0"/>
              <a:t>2) поставить перед полученным числом знак «</a:t>
            </a:r>
            <a:r>
              <a:rPr lang="ru-RU" sz="6200" b="1" dirty="0" smtClean="0">
                <a:solidFill>
                  <a:srgbClr val="002060"/>
                </a:solidFill>
              </a:rPr>
              <a:t>-</a:t>
            </a:r>
            <a:r>
              <a:rPr lang="ru-RU" sz="6200" b="1" dirty="0" smtClean="0"/>
              <a:t>».</a:t>
            </a:r>
          </a:p>
          <a:p>
            <a:pPr marL="514350" indent="-514350" algn="ctr">
              <a:buNone/>
            </a:pPr>
            <a:r>
              <a:rPr lang="ru-RU" sz="9600" dirty="0" smtClean="0"/>
              <a:t>(</a:t>
            </a:r>
            <a:r>
              <a:rPr lang="ru-RU" sz="9600" b="1" dirty="0" smtClean="0">
                <a:solidFill>
                  <a:srgbClr val="002060"/>
                </a:solidFill>
              </a:rPr>
              <a:t>-</a:t>
            </a:r>
            <a:r>
              <a:rPr lang="ru-RU" sz="9600" dirty="0" smtClean="0"/>
              <a:t>)</a:t>
            </a:r>
            <a:r>
              <a:rPr lang="ru-RU" sz="9600" dirty="0" smtClean="0">
                <a:sym typeface="Symbol"/>
              </a:rPr>
              <a:t>:(</a:t>
            </a:r>
            <a:r>
              <a:rPr lang="ru-RU" sz="96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9600" dirty="0" smtClean="0">
                <a:sym typeface="Symbol"/>
              </a:rPr>
              <a:t>)=</a:t>
            </a:r>
            <a:r>
              <a:rPr lang="ru-RU" sz="9600" b="1" dirty="0" smtClean="0">
                <a:solidFill>
                  <a:srgbClr val="002060"/>
                </a:solidFill>
                <a:sym typeface="Symbol"/>
              </a:rPr>
              <a:t>- </a:t>
            </a:r>
            <a:r>
              <a:rPr lang="ru-RU" sz="9600" b="1" dirty="0" smtClean="0">
                <a:sym typeface="Symbol"/>
              </a:rPr>
              <a:t> </a:t>
            </a:r>
            <a:r>
              <a:rPr lang="ru-RU" sz="9600" dirty="0" smtClean="0">
                <a:sym typeface="Symbol"/>
              </a:rPr>
              <a:t>  </a:t>
            </a:r>
          </a:p>
          <a:p>
            <a:pPr marL="514350" indent="-514350" algn="ctr">
              <a:buNone/>
            </a:pPr>
            <a:r>
              <a:rPr lang="ru-RU" sz="9600" dirty="0" smtClean="0">
                <a:sym typeface="Symbol"/>
              </a:rPr>
              <a:t>(</a:t>
            </a:r>
            <a:r>
              <a:rPr lang="ru-RU" sz="96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9600" dirty="0" smtClean="0">
                <a:sym typeface="Symbol"/>
              </a:rPr>
              <a:t>):(</a:t>
            </a:r>
            <a:r>
              <a:rPr lang="ru-RU" sz="96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9600" dirty="0" smtClean="0">
                <a:sym typeface="Symbol"/>
              </a:rPr>
              <a:t>)=</a:t>
            </a:r>
            <a:r>
              <a:rPr lang="ru-RU" sz="96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9600" dirty="0" smtClean="0">
                <a:solidFill>
                  <a:srgbClr val="002060"/>
                </a:solidFill>
                <a:sym typeface="Symbol"/>
              </a:rPr>
              <a:t>      </a:t>
            </a:r>
          </a:p>
          <a:p>
            <a:pPr marL="514350" indent="-514350">
              <a:buNone/>
            </a:pPr>
            <a:endParaRPr lang="ru-RU" sz="4000" u="sng" dirty="0" smtClean="0">
              <a:sym typeface="Symbol"/>
            </a:endParaRPr>
          </a:p>
          <a:p>
            <a:pPr marL="514350" indent="-514350">
              <a:buNone/>
            </a:pPr>
            <a:endParaRPr lang="ru-RU" sz="4000" u="sng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6200" u="sng" dirty="0" smtClean="0">
                <a:sym typeface="Symbol"/>
              </a:rPr>
              <a:t>Образец:  </a:t>
            </a:r>
          </a:p>
          <a:p>
            <a:pPr marL="514350" indent="-514350">
              <a:buNone/>
            </a:pPr>
            <a:r>
              <a:rPr lang="ru-RU" sz="6200" i="1" dirty="0" smtClean="0">
                <a:sym typeface="Symbol"/>
              </a:rPr>
              <a:t>4,6</a:t>
            </a:r>
            <a:r>
              <a:rPr lang="ru-RU" sz="6200" b="1" i="1" dirty="0" smtClean="0">
                <a:sym typeface="Symbol"/>
              </a:rPr>
              <a:t>:</a:t>
            </a:r>
            <a:r>
              <a:rPr lang="ru-RU" sz="6200" i="1" dirty="0" smtClean="0">
                <a:sym typeface="Symbol"/>
              </a:rPr>
              <a:t>(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2,3)=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(4,6:2,3)=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2</a:t>
            </a:r>
          </a:p>
          <a:p>
            <a:pPr marL="514350" indent="-514350">
              <a:buNone/>
            </a:pP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5,1</a:t>
            </a:r>
            <a:r>
              <a:rPr lang="ru-RU" sz="6200" b="1" i="1" dirty="0" smtClean="0">
                <a:sym typeface="Symbol"/>
              </a:rPr>
              <a:t>:</a:t>
            </a:r>
            <a:r>
              <a:rPr lang="ru-RU" sz="6200" i="1" dirty="0" smtClean="0">
                <a:sym typeface="Symbol"/>
              </a:rPr>
              <a:t>3=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(5,1:3)=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1,7</a:t>
            </a:r>
            <a:endParaRPr lang="ru-RU" sz="62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281518" cy="49976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5500" dirty="0" smtClean="0"/>
              <a:t>Чтобы разделить отрицательное число на отрицательное надо:</a:t>
            </a:r>
          </a:p>
          <a:p>
            <a:pPr>
              <a:buNone/>
            </a:pPr>
            <a:r>
              <a:rPr lang="ru-RU" sz="6200" b="1" dirty="0" smtClean="0"/>
              <a:t>1) разделить модуль делимого на модуль делителя;</a:t>
            </a:r>
          </a:p>
          <a:p>
            <a:pPr marL="514350" indent="-514350">
              <a:buNone/>
            </a:pPr>
            <a:r>
              <a:rPr lang="ru-RU" sz="6200" b="1" dirty="0" smtClean="0"/>
              <a:t> 2) поставить перед полученным число знак «</a:t>
            </a:r>
            <a:r>
              <a:rPr lang="ru-RU" sz="6200" b="1" dirty="0" smtClean="0">
                <a:solidFill>
                  <a:srgbClr val="C00000"/>
                </a:solidFill>
              </a:rPr>
              <a:t>+</a:t>
            </a:r>
            <a:r>
              <a:rPr lang="ru-RU" sz="6200" b="1" dirty="0" smtClean="0"/>
              <a:t>».</a:t>
            </a:r>
          </a:p>
          <a:p>
            <a:pPr marL="514350" indent="-514350" algn="ctr">
              <a:buNone/>
            </a:pPr>
            <a:r>
              <a:rPr lang="ru-RU" sz="11100" dirty="0" smtClean="0"/>
              <a:t>(</a:t>
            </a:r>
            <a:r>
              <a:rPr lang="en-US" sz="11100" b="1" dirty="0" smtClean="0">
                <a:solidFill>
                  <a:srgbClr val="002060"/>
                </a:solidFill>
              </a:rPr>
              <a:t>-</a:t>
            </a:r>
            <a:r>
              <a:rPr lang="ru-RU" sz="11100" dirty="0" smtClean="0"/>
              <a:t>)</a:t>
            </a:r>
            <a:r>
              <a:rPr lang="ru-RU" sz="11100" dirty="0" smtClean="0">
                <a:sym typeface="Symbol"/>
              </a:rPr>
              <a:t>:(</a:t>
            </a:r>
            <a:r>
              <a:rPr lang="ru-RU" sz="111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11100" dirty="0" smtClean="0">
                <a:sym typeface="Symbol"/>
              </a:rPr>
              <a:t>)=</a:t>
            </a:r>
            <a:r>
              <a:rPr lang="ru-RU" sz="11100" b="1" dirty="0" smtClean="0">
                <a:solidFill>
                  <a:srgbClr val="FF0000"/>
                </a:solidFill>
                <a:sym typeface="Symbol"/>
              </a:rPr>
              <a:t>+</a:t>
            </a:r>
          </a:p>
          <a:p>
            <a:pPr marL="514350" indent="-514350">
              <a:buNone/>
            </a:pPr>
            <a:endParaRPr lang="ru-RU" sz="3600" u="sng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6200" u="sng" dirty="0" smtClean="0">
                <a:sym typeface="Symbol"/>
              </a:rPr>
              <a:t>Образец</a:t>
            </a:r>
            <a:r>
              <a:rPr lang="ru-RU" sz="6200" i="1" dirty="0" smtClean="0">
                <a:sym typeface="Symbol"/>
              </a:rPr>
              <a:t>: 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3,6:(</a:t>
            </a:r>
            <a:r>
              <a:rPr lang="ru-RU" sz="6200" i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6200" i="1" dirty="0" smtClean="0">
                <a:sym typeface="Symbol"/>
              </a:rPr>
              <a:t>2)=</a:t>
            </a:r>
            <a:r>
              <a:rPr lang="ru-RU" sz="6200" i="1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ru-RU" sz="6200" i="1" dirty="0" smtClean="0">
                <a:sym typeface="Symbol"/>
              </a:rPr>
              <a:t>(3,6:2)=1,8</a:t>
            </a:r>
          </a:p>
          <a:p>
            <a:pPr marL="514350" indent="-514350">
              <a:buNone/>
            </a:pPr>
            <a:endParaRPr lang="ru-RU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4900" u="sng" dirty="0" smtClean="0">
                <a:sym typeface="Symbol"/>
              </a:rPr>
              <a:t>Реши примеры:</a:t>
            </a:r>
          </a:p>
          <a:p>
            <a:pPr marL="514350" indent="-514350">
              <a:buNone/>
            </a:pPr>
            <a:r>
              <a:rPr lang="ru-RU" sz="4900" i="1" dirty="0" smtClean="0">
                <a:sym typeface="Symbol"/>
              </a:rPr>
              <a:t>9,6:(-0,3)               -5,7:9</a:t>
            </a:r>
          </a:p>
          <a:p>
            <a:pPr marL="514350" indent="-514350">
              <a:buNone/>
            </a:pPr>
            <a:r>
              <a:rPr lang="ru-RU" sz="4900" i="1" dirty="0" smtClean="0">
                <a:sym typeface="Symbol"/>
              </a:rPr>
              <a:t>-6,8</a:t>
            </a:r>
            <a:r>
              <a:rPr lang="ru-RU" sz="4900" i="1" dirty="0" smtClean="0">
                <a:sym typeface="Wingdings" pitchFamily="2" charset="2"/>
              </a:rPr>
              <a:t>:(</a:t>
            </a:r>
            <a:r>
              <a:rPr lang="ru-RU" sz="4900" i="1" dirty="0" smtClean="0">
                <a:sym typeface="Symbol"/>
              </a:rPr>
              <a:t>-2)              -0,44</a:t>
            </a:r>
            <a:r>
              <a:rPr lang="ru-RU" sz="4900" i="1" dirty="0" smtClean="0">
                <a:sym typeface="Wingdings" pitchFamily="2" charset="2"/>
              </a:rPr>
              <a:t>:22</a:t>
            </a:r>
            <a:endParaRPr lang="ru-RU" sz="4900" i="1" dirty="0" smtClean="0">
              <a:sym typeface="Symbol"/>
            </a:endParaRPr>
          </a:p>
          <a:p>
            <a:pPr marL="514350" indent="-514350">
              <a:buNone/>
            </a:pPr>
            <a:r>
              <a:rPr lang="ru-RU" sz="4900" i="1" dirty="0" smtClean="0">
                <a:sym typeface="Symbol"/>
              </a:rPr>
              <a:t>-7:(-1,4)                68:(-34)</a:t>
            </a:r>
          </a:p>
          <a:p>
            <a:pPr marL="514350" indent="-514350">
              <a:buNone/>
            </a:pPr>
            <a:r>
              <a:rPr lang="ru-RU" sz="4900" i="1" dirty="0" smtClean="0">
                <a:sym typeface="Symbol"/>
              </a:rPr>
              <a:t>-0,72:0,6             -8,05:(-5)</a:t>
            </a:r>
            <a:endParaRPr lang="ru-RU" sz="4900" i="1" dirty="0"/>
          </a:p>
        </p:txBody>
      </p:sp>
      <p:sp>
        <p:nvSpPr>
          <p:cNvPr id="6" name="Овальная выноска 5"/>
          <p:cNvSpPr/>
          <p:nvPr/>
        </p:nvSpPr>
        <p:spPr>
          <a:xfrm flipH="1">
            <a:off x="3786182" y="857232"/>
            <a:ext cx="1143008" cy="785818"/>
          </a:xfrm>
          <a:prstGeom prst="wedgeEllipseCallout">
            <a:avLst>
              <a:gd name="adj1" fmla="val -84981"/>
              <a:gd name="adj2" fmla="val 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 flipH="1">
            <a:off x="3571868" y="857232"/>
            <a:ext cx="1857388" cy="785818"/>
          </a:xfrm>
          <a:prstGeom prst="wedgeEllipseCallout">
            <a:avLst>
              <a:gd name="adj1" fmla="val 190327"/>
              <a:gd name="adj2" fmla="val 45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алгоритм деления</a:t>
            </a:r>
            <a:endParaRPr lang="ru-RU" sz="1600" dirty="0"/>
          </a:p>
        </p:txBody>
      </p:sp>
      <p:sp>
        <p:nvSpPr>
          <p:cNvPr id="9" name="Двойные фигурные скобки 8"/>
          <p:cNvSpPr/>
          <p:nvPr/>
        </p:nvSpPr>
        <p:spPr>
          <a:xfrm flipH="1">
            <a:off x="1500166" y="3786190"/>
            <a:ext cx="1928826" cy="857256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ые фигурные скобки 9"/>
          <p:cNvSpPr/>
          <p:nvPr/>
        </p:nvSpPr>
        <p:spPr>
          <a:xfrm flipH="1">
            <a:off x="5857884" y="3643314"/>
            <a:ext cx="1857388" cy="642942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Опоры по теме  </a:t>
            </a:r>
            <a:r>
              <a:rPr lang="ru-RU" sz="2400" b="1" i="1" dirty="0" smtClean="0"/>
              <a:t>«Действия с положительными и отрицательными числами»</a:t>
            </a:r>
            <a:endParaRPr lang="ru-RU" sz="24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92922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D34817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(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b="1" dirty="0" smtClean="0"/>
              <a:t>)+(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b="1" dirty="0" smtClean="0"/>
              <a:t>)= </a:t>
            </a:r>
            <a:r>
              <a:rPr lang="ru-RU" sz="4400" b="1" dirty="0" smtClean="0">
                <a:solidFill>
                  <a:srgbClr val="002060"/>
                </a:solidFill>
              </a:rPr>
              <a:t>- </a:t>
            </a:r>
            <a:r>
              <a:rPr lang="ru-RU" sz="4400" b="1" dirty="0" smtClean="0"/>
              <a:t>(</a:t>
            </a:r>
            <a:r>
              <a:rPr lang="ru-RU" sz="4400" b="1" dirty="0" err="1" smtClean="0"/>
              <a:t>м</a:t>
            </a:r>
            <a:r>
              <a:rPr lang="ru-RU" sz="4400" b="1" dirty="0" err="1" smtClean="0">
                <a:solidFill>
                  <a:srgbClr val="C00000"/>
                </a:solidFill>
              </a:rPr>
              <a:t>+</a:t>
            </a:r>
            <a:r>
              <a:rPr lang="ru-RU" sz="4400" b="1" dirty="0" err="1" smtClean="0"/>
              <a:t>м</a:t>
            </a:r>
            <a:r>
              <a:rPr lang="ru-RU" sz="4400" b="1" dirty="0" smtClean="0"/>
              <a:t>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928934"/>
            <a:ext cx="4643438" cy="15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2"/>
              </a:spcBef>
              <a:buNone/>
            </a:pPr>
            <a:r>
              <a:rPr lang="ru-RU" sz="4400" b="1" dirty="0" smtClean="0"/>
              <a:t>(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b="1" dirty="0" smtClean="0"/>
              <a:t>)+(</a:t>
            </a:r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/>
              <a:t>) = 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b="1" dirty="0" smtClean="0"/>
              <a:t>(</a:t>
            </a:r>
            <a:r>
              <a:rPr lang="ru-RU" sz="4400" b="1" dirty="0" err="1" smtClean="0">
                <a:solidFill>
                  <a:srgbClr val="002060"/>
                </a:solidFill>
              </a:rPr>
              <a:t>М</a:t>
            </a:r>
            <a:r>
              <a:rPr lang="ru-RU" sz="4400" b="1" dirty="0" err="1" smtClean="0"/>
              <a:t>-м</a:t>
            </a:r>
            <a:r>
              <a:rPr lang="ru-RU" sz="4400" b="1" dirty="0" smtClean="0"/>
              <a:t>)</a:t>
            </a:r>
          </a:p>
          <a:p>
            <a:pPr algn="ctr">
              <a:spcBef>
                <a:spcPts val="792"/>
              </a:spcBef>
              <a:buNone/>
            </a:pPr>
            <a:r>
              <a:rPr lang="ru-RU" sz="4400" b="1" dirty="0" smtClean="0"/>
              <a:t> (</a:t>
            </a:r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/>
              <a:t>)+(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b="1" dirty="0" smtClean="0"/>
              <a:t>) = </a:t>
            </a:r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/>
              <a:t>(</a:t>
            </a:r>
            <a:r>
              <a:rPr lang="ru-RU" sz="4400" b="1" dirty="0" err="1" smtClean="0">
                <a:solidFill>
                  <a:srgbClr val="C00000"/>
                </a:solidFill>
              </a:rPr>
              <a:t>М</a:t>
            </a:r>
            <a:r>
              <a:rPr lang="ru-RU" sz="4400" b="1" dirty="0" err="1" smtClean="0"/>
              <a:t>-м</a:t>
            </a:r>
            <a:r>
              <a:rPr lang="ru-RU" sz="4000" b="1" dirty="0" smtClean="0"/>
              <a:t>)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86322"/>
            <a:ext cx="3714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b="1" dirty="0" smtClean="0"/>
              <a:t>a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en-US" sz="4400" b="1" dirty="0" smtClean="0"/>
              <a:t>b</a:t>
            </a:r>
            <a:r>
              <a:rPr lang="ru-RU" sz="4400" b="1" dirty="0" smtClean="0"/>
              <a:t> = </a:t>
            </a:r>
            <a:r>
              <a:rPr lang="en-US" sz="4400" b="1" dirty="0" smtClean="0"/>
              <a:t>a</a:t>
            </a:r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/>
              <a:t>(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en-US" sz="4400" b="1" dirty="0" smtClean="0"/>
              <a:t>b</a:t>
            </a:r>
            <a:r>
              <a:rPr lang="ru-RU" sz="4400" b="1" dirty="0" smtClean="0"/>
              <a:t>)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785926"/>
            <a:ext cx="36433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ru-RU" sz="4000" b="1" dirty="0" smtClean="0"/>
              <a:t>(</a:t>
            </a:r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</a:t>
            </a:r>
            <a:r>
              <a:rPr lang="ru-RU" sz="4000" b="1" dirty="0" smtClean="0">
                <a:sym typeface="Symbol"/>
              </a:rPr>
              <a:t>(</a:t>
            </a:r>
            <a:r>
              <a:rPr lang="ru-RU" sz="40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4000" b="1" dirty="0" smtClean="0">
                <a:sym typeface="Symbol"/>
              </a:rPr>
              <a:t>)=</a:t>
            </a:r>
            <a:r>
              <a:rPr lang="ru-RU" sz="4000" b="1" dirty="0" smtClean="0">
                <a:solidFill>
                  <a:srgbClr val="002060"/>
                </a:solidFill>
                <a:sym typeface="Symbol"/>
              </a:rPr>
              <a:t>- </a:t>
            </a:r>
            <a:r>
              <a:rPr lang="ru-RU" sz="4000" b="1" dirty="0" smtClean="0">
                <a:sym typeface="Symbol"/>
              </a:rPr>
              <a:t>   </a:t>
            </a:r>
          </a:p>
          <a:p>
            <a:pPr marL="514350" indent="-514350" algn="ctr">
              <a:buNone/>
            </a:pPr>
            <a:r>
              <a:rPr lang="ru-RU" sz="4000" b="1" dirty="0" smtClean="0">
                <a:sym typeface="Symbol"/>
              </a:rPr>
              <a:t>(</a:t>
            </a:r>
            <a:r>
              <a:rPr lang="ru-RU" sz="4000" b="1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ru-RU" sz="4000" b="1" dirty="0" smtClean="0">
                <a:sym typeface="Symbol"/>
              </a:rPr>
              <a:t>)(</a:t>
            </a:r>
            <a:r>
              <a:rPr lang="ru-RU" sz="4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4000" b="1" dirty="0" smtClean="0">
                <a:sym typeface="Symbol"/>
              </a:rPr>
              <a:t>)=</a:t>
            </a:r>
            <a:r>
              <a:rPr lang="ru-RU" sz="4000" b="1" dirty="0" smtClean="0">
                <a:solidFill>
                  <a:srgbClr val="002060"/>
                </a:solidFill>
                <a:sym typeface="Symbol"/>
              </a:rPr>
              <a:t>-      </a:t>
            </a:r>
          </a:p>
          <a:p>
            <a:pPr marL="514350" indent="-514350">
              <a:buNone/>
            </a:pPr>
            <a:endParaRPr lang="ru-RU" sz="4400" u="sng" dirty="0" smtClean="0">
              <a:sym typeface="Symbol"/>
            </a:endParaRPr>
          </a:p>
          <a:p>
            <a:pPr marL="514350" indent="-514350">
              <a:buNone/>
            </a:pPr>
            <a:endParaRPr lang="ru-RU" sz="4400" u="sng" dirty="0" smtClean="0">
              <a:sym typeface="Symbol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500561" y="3143248"/>
            <a:ext cx="392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ru-RU" sz="4000" b="1" dirty="0" smtClean="0"/>
              <a:t>(</a:t>
            </a:r>
            <a:r>
              <a:rPr lang="en-US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</a:t>
            </a:r>
            <a:r>
              <a:rPr lang="ru-RU" sz="4000" b="1" dirty="0" smtClean="0">
                <a:sym typeface="Symbol"/>
              </a:rPr>
              <a:t>(</a:t>
            </a:r>
            <a:r>
              <a:rPr lang="ru-RU" sz="4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4000" b="1" dirty="0" smtClean="0">
                <a:sym typeface="Symbol"/>
              </a:rPr>
              <a:t>)=</a:t>
            </a:r>
            <a:r>
              <a:rPr lang="ru-RU" sz="4000" b="1" dirty="0" smtClean="0">
                <a:solidFill>
                  <a:srgbClr val="FF0000"/>
                </a:solidFill>
                <a:sym typeface="Symbol"/>
              </a:rPr>
              <a:t>+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123918"/>
            <a:ext cx="2857520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2064" indent="-512064" algn="ctr">
              <a:spcBef>
                <a:spcPts val="768"/>
              </a:spcBef>
            </a:pPr>
            <a:r>
              <a:rPr lang="ru-RU" sz="4000" b="1" dirty="0" smtClean="0"/>
              <a:t>(</a:t>
            </a:r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):(</a:t>
            </a:r>
            <a:r>
              <a:rPr lang="ru-RU" sz="4000" b="1" dirty="0" smtClean="0">
                <a:solidFill>
                  <a:srgbClr val="FF0000"/>
                </a:solidFill>
              </a:rPr>
              <a:t>+</a:t>
            </a:r>
            <a:r>
              <a:rPr lang="ru-RU" sz="4000" b="1" dirty="0" smtClean="0"/>
              <a:t>)=</a:t>
            </a:r>
            <a:r>
              <a:rPr lang="ru-RU" sz="4000" b="1" dirty="0" smtClean="0">
                <a:solidFill>
                  <a:srgbClr val="002060"/>
                </a:solidFill>
              </a:rPr>
              <a:t>- </a:t>
            </a:r>
            <a:r>
              <a:rPr lang="ru-RU" sz="4000" b="1" dirty="0" smtClean="0"/>
              <a:t>   </a:t>
            </a:r>
          </a:p>
          <a:p>
            <a:pPr marL="512064" indent="-512064" algn="ctr">
              <a:spcBef>
                <a:spcPts val="768"/>
              </a:spcBef>
            </a:pPr>
            <a:r>
              <a:rPr lang="ru-RU" sz="4000" b="1" dirty="0" smtClean="0"/>
              <a:t>(</a:t>
            </a:r>
            <a:r>
              <a:rPr lang="ru-RU" sz="4000" b="1" dirty="0" smtClean="0">
                <a:solidFill>
                  <a:srgbClr val="FF0000"/>
                </a:solidFill>
              </a:rPr>
              <a:t>+</a:t>
            </a:r>
            <a:r>
              <a:rPr lang="ru-RU" sz="4000" b="1" dirty="0" smtClean="0"/>
              <a:t>):(</a:t>
            </a:r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)=</a:t>
            </a:r>
            <a:r>
              <a:rPr lang="ru-RU" sz="4000" b="1" dirty="0" smtClean="0">
                <a:solidFill>
                  <a:srgbClr val="002060"/>
                </a:solidFill>
              </a:rPr>
              <a:t>-      </a:t>
            </a:r>
            <a:endParaRPr lang="ru-RU" sz="4000" b="1" dirty="0" smtClean="0"/>
          </a:p>
          <a:p>
            <a:pPr marL="512064" indent="-512064">
              <a:spcBef>
                <a:spcPts val="288"/>
              </a:spcBef>
            </a:pPr>
            <a:endParaRPr lang="ru-RU" sz="4000" b="1" u="sng" dirty="0" smtClean="0"/>
          </a:p>
          <a:p>
            <a:pPr marL="512064" indent="-512064">
              <a:spcBef>
                <a:spcPts val="288"/>
              </a:spcBef>
            </a:pPr>
            <a:endParaRPr lang="ru-RU" sz="4000" b="1" u="sng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5500703"/>
            <a:ext cx="2643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ru-RU" sz="4000" b="1" dirty="0" smtClean="0"/>
              <a:t>(</a:t>
            </a:r>
            <a:r>
              <a:rPr lang="en-US" sz="4000" b="1" dirty="0" smtClean="0">
                <a:solidFill>
                  <a:srgbClr val="002060"/>
                </a:solidFill>
              </a:rPr>
              <a:t>-</a:t>
            </a:r>
            <a:r>
              <a:rPr lang="ru-RU" sz="4000" b="1" dirty="0" smtClean="0"/>
              <a:t>)</a:t>
            </a:r>
            <a:r>
              <a:rPr lang="ru-RU" sz="4000" b="1" dirty="0" smtClean="0">
                <a:sym typeface="Symbol"/>
              </a:rPr>
              <a:t>:(</a:t>
            </a:r>
            <a:r>
              <a:rPr lang="ru-RU" sz="4000" b="1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ru-RU" sz="4000" b="1" dirty="0" smtClean="0">
                <a:sym typeface="Symbol"/>
              </a:rPr>
              <a:t>)=</a:t>
            </a:r>
            <a:r>
              <a:rPr lang="ru-RU" sz="4000" b="1" dirty="0" smtClean="0">
                <a:solidFill>
                  <a:srgbClr val="FF0000"/>
                </a:solidFill>
                <a:sym typeface="Symbol"/>
              </a:rPr>
              <a:t>+</a:t>
            </a:r>
          </a:p>
        </p:txBody>
      </p:sp>
      <p:sp>
        <p:nvSpPr>
          <p:cNvPr id="12" name="Rectangle 2"/>
          <p:cNvSpPr>
            <a:spLocks noGrp="1" noChangeArrowheads="1"/>
          </p:cNvSpPr>
          <p:nvPr/>
        </p:nvSpPr>
        <p:spPr bwMode="auto">
          <a:xfrm>
            <a:off x="55562" y="1143000"/>
            <a:ext cx="90328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4" grpId="0"/>
      <p:bldP spid="7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1046</TotalTime>
  <Words>610</Words>
  <Application>Microsoft Office PowerPoint</Application>
  <PresentationFormat>Экран (4:3)</PresentationFormat>
  <Paragraphs>132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Формула</vt:lpstr>
      <vt:lpstr>Опорные конспекты по теме  «Действия с рациональными числами»</vt:lpstr>
      <vt:lpstr>       Положительные, отрицательные числа</vt:lpstr>
      <vt:lpstr>Сложение отрицательных чисел.</vt:lpstr>
      <vt:lpstr>Сложение чисел с разными знаками</vt:lpstr>
      <vt:lpstr>Вычитание</vt:lpstr>
      <vt:lpstr>Умножение</vt:lpstr>
      <vt:lpstr>Деление</vt:lpstr>
      <vt:lpstr>Опоры по теме  «Действия с положительными и отрицательными числами»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Положительные и отрицательные числа</dc:title>
  <dc:creator>666</dc:creator>
  <cp:lastModifiedBy>Anna</cp:lastModifiedBy>
  <cp:revision>117</cp:revision>
  <dcterms:created xsi:type="dcterms:W3CDTF">2010-01-03T16:37:11Z</dcterms:created>
  <dcterms:modified xsi:type="dcterms:W3CDTF">2012-12-27T15:46:54Z</dcterms:modified>
</cp:coreProperties>
</file>