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3" r:id="rId7"/>
    <p:sldId id="261" r:id="rId8"/>
    <p:sldId id="262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D8B770CB-B136-4EA0-A6AD-6F99D3079B22}" type="datetimeFigureOut">
              <a:rPr lang="ru-RU" smtClean="0"/>
              <a:t>13.12.2011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76D58CF2-466F-4084-B41C-FA637CC1FA54}" type="slidenum">
              <a:rPr lang="ru-RU" smtClean="0"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642910" y="0"/>
            <a:ext cx="7929618" cy="1938992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0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Ключ к тайне фонемы</a:t>
            </a:r>
            <a:endParaRPr lang="ru-RU" sz="60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1026" name="Picture 2" descr="Картинка 7 из 15016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3132146" cy="289121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1214422"/>
          </a:xfrm>
        </p:spPr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00B0F0"/>
                </a:solidFill>
              </a:rPr>
              <a:t>Задание: найдите гласные в слабой позиции,</a:t>
            </a:r>
            <a:br>
              <a:rPr lang="ru-RU" dirty="0" smtClean="0">
                <a:solidFill>
                  <a:srgbClr val="00B0F0"/>
                </a:solidFill>
              </a:rPr>
            </a:br>
            <a:r>
              <a:rPr lang="ru-RU" dirty="0" smtClean="0">
                <a:solidFill>
                  <a:srgbClr val="00B0F0"/>
                </a:solidFill>
              </a:rPr>
              <a:t>проверьте их ударением.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6000" dirty="0" smtClean="0"/>
              <a:t>Весна, поля, сено, слониха, дом, столы, деревья, коса, палка. 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ownloads\п.jpg"/>
          <p:cNvPicPr>
            <a:picLocks noGrp="1" noChangeAspect="1" noChangeArrowheads="1"/>
          </p:cNvPicPr>
          <p:nvPr>
            <p:ph sz="quarter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357166"/>
            <a:ext cx="2666992" cy="1777995"/>
          </a:xfrm>
          <a:prstGeom prst="rect">
            <a:avLst/>
          </a:prstGeom>
          <a:noFill/>
        </p:spPr>
      </p:pic>
      <p:pic>
        <p:nvPicPr>
          <p:cNvPr id="4099" name="Picture 3" descr="C:\Users\Елена\Downloads\вз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6" y="2500306"/>
            <a:ext cx="2643206" cy="1857388"/>
          </a:xfrm>
          <a:prstGeom prst="rect">
            <a:avLst/>
          </a:prstGeom>
          <a:noFill/>
        </p:spPr>
      </p:pic>
      <p:sp>
        <p:nvSpPr>
          <p:cNvPr id="6" name="Прямоугольник 5"/>
          <p:cNvSpPr/>
          <p:nvPr/>
        </p:nvSpPr>
        <p:spPr>
          <a:xfrm>
            <a:off x="4071934" y="642918"/>
            <a:ext cx="407196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Огнеопасное</a:t>
            </a:r>
            <a:endParaRPr lang="ru-RU" sz="32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4143372" y="3000372"/>
            <a:ext cx="392909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Взрывоопасное</a:t>
            </a:r>
            <a:endParaRPr lang="ru-RU" sz="3200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428596" y="4929198"/>
            <a:ext cx="2643206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err="1" smtClean="0"/>
              <a:t>Масква</a:t>
            </a:r>
            <a:endParaRPr lang="ru-RU" sz="44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4214810" y="5143512"/>
            <a:ext cx="3929090" cy="91440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«</a:t>
            </a:r>
            <a:r>
              <a:rPr lang="ru-RU" sz="3200" dirty="0" err="1" smtClean="0"/>
              <a:t>Ошибкоопасное</a:t>
            </a:r>
            <a:r>
              <a:rPr lang="ru-RU" sz="3200" dirty="0" smtClean="0"/>
              <a:t>»</a:t>
            </a:r>
            <a:endParaRPr lang="ru-RU" sz="32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1285852" y="5214950"/>
            <a:ext cx="214314" cy="35719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>
                <a:solidFill>
                  <a:srgbClr val="C00000"/>
                </a:solidFill>
              </a:rPr>
              <a:t>о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857232"/>
          </a:xfrm>
        </p:spPr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B0F0"/>
                </a:solidFill>
              </a:rPr>
              <a:t>Отгадайте загадку</a:t>
            </a:r>
            <a:endParaRPr lang="ru-RU" sz="48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285860"/>
            <a:ext cx="8229600" cy="5357850"/>
          </a:xfrm>
        </p:spPr>
        <p:txBody>
          <a:bodyPr/>
          <a:lstStyle/>
          <a:p>
            <a:r>
              <a:rPr lang="ru-RU" dirty="0" smtClean="0"/>
              <a:t>Принялась она за дело,</a:t>
            </a:r>
          </a:p>
          <a:p>
            <a:r>
              <a:rPr lang="ru-RU" dirty="0" smtClean="0"/>
              <a:t> Завизжала и запела.</a:t>
            </a:r>
          </a:p>
          <a:p>
            <a:r>
              <a:rPr lang="ru-RU" dirty="0" smtClean="0"/>
              <a:t>Ела, ела </a:t>
            </a:r>
            <a:r>
              <a:rPr lang="ru-RU" i="1" dirty="0" smtClean="0">
                <a:solidFill>
                  <a:srgbClr val="C00000"/>
                </a:solidFill>
              </a:rPr>
              <a:t>дуб, дуб,</a:t>
            </a:r>
          </a:p>
          <a:p>
            <a:r>
              <a:rPr lang="ru-RU" dirty="0" smtClean="0"/>
              <a:t>Поломала </a:t>
            </a:r>
            <a:r>
              <a:rPr lang="ru-RU" dirty="0" smtClean="0">
                <a:solidFill>
                  <a:srgbClr val="C00000"/>
                </a:solidFill>
              </a:rPr>
              <a:t>зуб, зуб.</a:t>
            </a:r>
          </a:p>
          <a:p>
            <a:r>
              <a:rPr lang="ru-RU" dirty="0" smtClean="0"/>
              <a:t>Произнесите выделенные слова и вслушайтесь, как они звучат.</a:t>
            </a:r>
          </a:p>
          <a:p>
            <a:r>
              <a:rPr lang="ru-RU" dirty="0" smtClean="0"/>
              <a:t>Какой звук ясно слышится на конце?</a:t>
            </a:r>
          </a:p>
          <a:p>
            <a:r>
              <a:rPr lang="ru-RU" dirty="0" smtClean="0"/>
              <a:t>Звук </a:t>
            </a:r>
            <a:r>
              <a:rPr lang="en-US" dirty="0" smtClean="0">
                <a:solidFill>
                  <a:srgbClr val="C00000"/>
                </a:solidFill>
              </a:rPr>
              <a:t>[</a:t>
            </a:r>
            <a:r>
              <a:rPr lang="ru-RU" dirty="0" err="1" smtClean="0">
                <a:solidFill>
                  <a:srgbClr val="C00000"/>
                </a:solidFill>
              </a:rPr>
              <a:t>п</a:t>
            </a:r>
            <a:r>
              <a:rPr lang="en-US" dirty="0" smtClean="0">
                <a:solidFill>
                  <a:srgbClr val="C00000"/>
                </a:solidFill>
              </a:rPr>
              <a:t>]</a:t>
            </a:r>
            <a:endParaRPr lang="ru-RU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0"/>
            <a:ext cx="8534400" cy="987552"/>
          </a:xfrm>
        </p:spPr>
        <p:txBody>
          <a:bodyPr>
            <a:normAutofit fontScale="90000"/>
          </a:bodyPr>
          <a:lstStyle/>
          <a:p>
            <a:r>
              <a:rPr lang="ru-RU" sz="3600" dirty="0" smtClean="0">
                <a:solidFill>
                  <a:srgbClr val="00B0F0"/>
                </a:solidFill>
              </a:rPr>
              <a:t>Прочитайте отрывок из романа А.Пушкина «Евгений Онегин».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2400" dirty="0" smtClean="0"/>
              <a:t>Мальчишек радостный народ</a:t>
            </a:r>
          </a:p>
          <a:p>
            <a:r>
              <a:rPr lang="ru-RU" sz="2400" dirty="0" smtClean="0"/>
              <a:t>Коньками звучно режет лёд;</a:t>
            </a:r>
          </a:p>
          <a:p>
            <a:r>
              <a:rPr lang="ru-RU" sz="2400" dirty="0" smtClean="0"/>
              <a:t>На красных лапках гусь тяжёлый,</a:t>
            </a:r>
          </a:p>
          <a:p>
            <a:r>
              <a:rPr lang="ru-RU" sz="2400" dirty="0" smtClean="0"/>
              <a:t>Задумав плыть по лону вод,</a:t>
            </a:r>
          </a:p>
          <a:p>
            <a:r>
              <a:rPr lang="ru-RU" sz="2400" dirty="0" smtClean="0"/>
              <a:t>Ступает бережно на лед,</a:t>
            </a:r>
          </a:p>
          <a:p>
            <a:r>
              <a:rPr lang="ru-RU" sz="2400" dirty="0" smtClean="0"/>
              <a:t>Скользит и падает; весёлый</a:t>
            </a:r>
          </a:p>
          <a:p>
            <a:r>
              <a:rPr lang="ru-RU" sz="2400" dirty="0" smtClean="0"/>
              <a:t>Мелькает, вьётся первый снег,</a:t>
            </a:r>
          </a:p>
          <a:p>
            <a:r>
              <a:rPr lang="ru-RU" sz="2400" dirty="0" smtClean="0"/>
              <a:t>Звездами падая на брег.</a:t>
            </a:r>
          </a:p>
          <a:p>
            <a:r>
              <a:rPr lang="ru-RU" sz="2400" dirty="0" smtClean="0"/>
              <a:t>Найдите согласные, которые оглушаются на концах слов.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0" y="285728"/>
            <a:ext cx="9144000" cy="5840435"/>
          </a:xfrm>
        </p:spPr>
        <p:txBody>
          <a:bodyPr>
            <a:normAutofit/>
          </a:bodyPr>
          <a:lstStyle/>
          <a:p>
            <a:r>
              <a:rPr lang="ru-RU" sz="6000" dirty="0" smtClean="0"/>
              <a:t>Мишка  </a:t>
            </a:r>
            <a:endParaRPr lang="en-US" sz="6000" dirty="0" smtClean="0"/>
          </a:p>
          <a:p>
            <a:r>
              <a:rPr lang="ru-RU" sz="6000" dirty="0" smtClean="0">
                <a:solidFill>
                  <a:srgbClr val="C00000"/>
                </a:solidFill>
              </a:rPr>
              <a:t>ш</a:t>
            </a:r>
            <a:r>
              <a:rPr lang="ru-RU" sz="6000" dirty="0" smtClean="0"/>
              <a:t>ишка  </a:t>
            </a:r>
            <a:endParaRPr lang="en-US" sz="6000" dirty="0" smtClean="0"/>
          </a:p>
          <a:p>
            <a:r>
              <a:rPr lang="ru-RU" sz="6000" dirty="0" smtClean="0">
                <a:solidFill>
                  <a:srgbClr val="C00000"/>
                </a:solidFill>
              </a:rPr>
              <a:t>к</a:t>
            </a:r>
            <a:r>
              <a:rPr lang="ru-RU" sz="6000" dirty="0" smtClean="0"/>
              <a:t>ишка </a:t>
            </a:r>
            <a:endParaRPr lang="en-US" sz="6000" dirty="0" smtClean="0"/>
          </a:p>
          <a:p>
            <a:r>
              <a:rPr lang="ru-RU" sz="6000" dirty="0" smtClean="0"/>
              <a:t>ки</a:t>
            </a:r>
            <a:r>
              <a:rPr lang="ru-RU" sz="6000" dirty="0" smtClean="0">
                <a:solidFill>
                  <a:srgbClr val="C00000"/>
                </a:solidFill>
              </a:rPr>
              <a:t>с</a:t>
            </a:r>
            <a:r>
              <a:rPr lang="ru-RU" sz="6000" dirty="0" smtClean="0"/>
              <a:t>ка </a:t>
            </a:r>
            <a:endParaRPr lang="en-US" sz="6000" dirty="0" smtClean="0"/>
          </a:p>
          <a:p>
            <a:r>
              <a:rPr lang="ru-RU" sz="6000" dirty="0" smtClean="0"/>
              <a:t> </a:t>
            </a:r>
            <a:r>
              <a:rPr lang="ru-RU" sz="6000" dirty="0" smtClean="0">
                <a:solidFill>
                  <a:srgbClr val="C00000"/>
                </a:solidFill>
              </a:rPr>
              <a:t>м</a:t>
            </a:r>
            <a:r>
              <a:rPr lang="ru-RU" sz="6000" dirty="0" smtClean="0"/>
              <a:t>иска</a:t>
            </a:r>
            <a:endParaRPr lang="ru-RU" sz="6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dirty="0" smtClean="0">
                <a:solidFill>
                  <a:srgbClr val="00B0F0"/>
                </a:solidFill>
              </a:rPr>
              <a:t>Ключ (разгадка) тайны фонемы.</a:t>
            </a:r>
            <a:endParaRPr lang="ru-RU" sz="40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8229600" cy="5043510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Если фонема (звук) в сильной позиции, трудностей нет, если в слабой позиции, это трудное, «</a:t>
            </a:r>
            <a:r>
              <a:rPr lang="ru-RU" sz="4400" dirty="0" err="1" smtClean="0"/>
              <a:t>ошибкоопасное</a:t>
            </a:r>
            <a:r>
              <a:rPr lang="ru-RU" sz="4400" dirty="0" smtClean="0"/>
              <a:t>» место.</a:t>
            </a:r>
          </a:p>
          <a:p>
            <a:pPr>
              <a:buNone/>
            </a:pPr>
            <a:endParaRPr lang="ru-RU" sz="4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" y="5072074"/>
            <a:ext cx="457200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8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rgbClr val="FFC000"/>
                </a:solidFill>
              </a:rPr>
              <a:t>Сказка </a:t>
            </a:r>
            <a:endParaRPr lang="ru-RU" sz="8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rgbClr val="FFC000"/>
              </a:solidFill>
              <a:effectLst/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2500298" y="5786454"/>
            <a:ext cx="500066" cy="42862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5400" dirty="0" smtClean="0">
                <a:solidFill>
                  <a:srgbClr val="C00000"/>
                </a:solidFill>
              </a:rPr>
              <a:t>c</a:t>
            </a:r>
            <a:endParaRPr lang="ru-RU" sz="54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4723110" y="5072074"/>
            <a:ext cx="4420890" cy="144655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 algn="ctr"/>
            <a:r>
              <a:rPr lang="ru-RU" sz="8800" b="1" dirty="0" smtClean="0">
                <a:ln w="11430"/>
                <a:gradFill>
                  <a:gsLst>
                    <a:gs pos="0">
                      <a:schemeClr val="accent6">
                        <a:tint val="90000"/>
                        <a:satMod val="120000"/>
                      </a:schemeClr>
                    </a:gs>
                    <a:gs pos="25000">
                      <a:schemeClr val="accent6">
                        <a:tint val="93000"/>
                        <a:satMod val="120000"/>
                      </a:schemeClr>
                    </a:gs>
                    <a:gs pos="50000">
                      <a:schemeClr val="accent6">
                        <a:shade val="89000"/>
                        <a:satMod val="110000"/>
                      </a:schemeClr>
                    </a:gs>
                    <a:gs pos="75000">
                      <a:schemeClr val="accent6">
                        <a:tint val="93000"/>
                        <a:satMod val="120000"/>
                      </a:schemeClr>
                    </a:gs>
                    <a:gs pos="100000">
                      <a:schemeClr val="accent6">
                        <a:tint val="90000"/>
                        <a:satMod val="120000"/>
                      </a:schemeClr>
                    </a:gs>
                  </a:gsLst>
                  <a:lin ang="5400000"/>
                </a:gra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</a:rPr>
              <a:t>Стол </a:t>
            </a:r>
            <a:endParaRPr lang="ru-RU" sz="8800" b="1" cap="none" spc="0" dirty="0">
              <a:ln w="11430"/>
              <a:gradFill>
                <a:gsLst>
                  <a:gs pos="0">
                    <a:schemeClr val="accent6">
                      <a:tint val="90000"/>
                      <a:satMod val="120000"/>
                    </a:schemeClr>
                  </a:gs>
                  <a:gs pos="25000">
                    <a:schemeClr val="accent6">
                      <a:tint val="93000"/>
                      <a:satMod val="120000"/>
                    </a:schemeClr>
                  </a:gs>
                  <a:gs pos="50000">
                    <a:schemeClr val="accent6">
                      <a:shade val="89000"/>
                      <a:satMod val="110000"/>
                    </a:schemeClr>
                  </a:gs>
                  <a:gs pos="75000">
                    <a:schemeClr val="accent6">
                      <a:tint val="93000"/>
                      <a:satMod val="120000"/>
                    </a:schemeClr>
                  </a:gs>
                  <a:gs pos="100000">
                    <a:schemeClr val="accent6">
                      <a:tint val="90000"/>
                      <a:satMod val="120000"/>
                    </a:schemeClr>
                  </a:gs>
                </a:gsLst>
                <a:lin ang="5400000"/>
              </a:gra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Гласные и согласные</a:t>
            </a:r>
          </a:p>
          <a:p>
            <a:r>
              <a:rPr lang="ru-RU" sz="4800" dirty="0" smtClean="0"/>
              <a:t>Бывают такие опасные!</a:t>
            </a:r>
          </a:p>
          <a:p>
            <a:r>
              <a:rPr lang="ru-RU" sz="4800" dirty="0" smtClean="0"/>
              <a:t>Звук очень ясно слышится,</a:t>
            </a:r>
          </a:p>
          <a:p>
            <a:r>
              <a:rPr lang="ru-RU" sz="4800" dirty="0" smtClean="0"/>
              <a:t>А буква другая пишется.</a:t>
            </a:r>
          </a:p>
          <a:p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2844" y="0"/>
            <a:ext cx="8858312" cy="1857364"/>
          </a:xfrm>
        </p:spPr>
        <p:txBody>
          <a:bodyPr>
            <a:normAutofit/>
          </a:bodyPr>
          <a:lstStyle/>
          <a:p>
            <a:pPr algn="l"/>
            <a:r>
              <a:rPr lang="ru-RU" sz="3600" dirty="0" smtClean="0">
                <a:solidFill>
                  <a:srgbClr val="00B0F0"/>
                </a:solidFill>
              </a:rPr>
              <a:t>Задание: поищите согласные в слабой позиции «в мире животных», спишите слова и подчеркните эти согласные.</a:t>
            </a:r>
            <a:endParaRPr lang="ru-RU" sz="3600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214282" y="2357430"/>
            <a:ext cx="8715436" cy="3768733"/>
          </a:xfrm>
        </p:spPr>
        <p:txBody>
          <a:bodyPr>
            <a:normAutofit/>
          </a:bodyPr>
          <a:lstStyle/>
          <a:p>
            <a:r>
              <a:rPr lang="ru-RU" sz="4800" dirty="0" smtClean="0"/>
              <a:t>Лев, ягуар, носорог, пантера, шакал, жираф, зебра, бегемот, ехидна, утконос.</a:t>
            </a:r>
            <a:endParaRPr lang="ru-RU" sz="4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301752" y="500042"/>
            <a:ext cx="8503920" cy="5599006"/>
          </a:xfrm>
        </p:spPr>
        <p:txBody>
          <a:bodyPr>
            <a:normAutofit/>
          </a:bodyPr>
          <a:lstStyle/>
          <a:p>
            <a:r>
              <a:rPr lang="ru-RU" sz="4400" dirty="0" smtClean="0">
                <a:solidFill>
                  <a:srgbClr val="0070C0"/>
                </a:solidFill>
              </a:rPr>
              <a:t>Если гласная вызвала сомнение,</a:t>
            </a:r>
          </a:p>
          <a:p>
            <a:r>
              <a:rPr lang="ru-RU" sz="4400" dirty="0" smtClean="0">
                <a:solidFill>
                  <a:srgbClr val="0070C0"/>
                </a:solidFill>
              </a:rPr>
              <a:t>Ты её немедленно ставь под ударение!</a:t>
            </a:r>
            <a:endParaRPr lang="ru-RU" sz="4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101</TotalTime>
  <Words>250</Words>
  <Application>Microsoft Office PowerPoint</Application>
  <PresentationFormat>Экран (4:3)</PresentationFormat>
  <Paragraphs>44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Официальная</vt:lpstr>
      <vt:lpstr>Слайд 1</vt:lpstr>
      <vt:lpstr>Слайд 2</vt:lpstr>
      <vt:lpstr>Отгадайте загадку</vt:lpstr>
      <vt:lpstr>Прочитайте отрывок из романа А.Пушкина «Евгений Онегин».</vt:lpstr>
      <vt:lpstr>Слайд 5</vt:lpstr>
      <vt:lpstr>Ключ (разгадка) тайны фонемы.</vt:lpstr>
      <vt:lpstr>Слайд 7</vt:lpstr>
      <vt:lpstr>Задание: поищите согласные в слабой позиции «в мире животных», спишите слова и подчеркните эти согласные.</vt:lpstr>
      <vt:lpstr>Слайд 9</vt:lpstr>
      <vt:lpstr>Задание: найдите гласные в слабой позиции, проверьте их ударением.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11</cp:revision>
  <dcterms:created xsi:type="dcterms:W3CDTF">2011-12-13T13:30:19Z</dcterms:created>
  <dcterms:modified xsi:type="dcterms:W3CDTF">2011-12-13T15:12:08Z</dcterms:modified>
</cp:coreProperties>
</file>