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7"/>
  </p:notesMasterIdLst>
  <p:sldIdLst>
    <p:sldId id="256" r:id="rId2"/>
    <p:sldId id="257" r:id="rId3"/>
    <p:sldId id="259" r:id="rId4"/>
    <p:sldId id="267" r:id="rId5"/>
    <p:sldId id="271" r:id="rId6"/>
    <p:sldId id="272" r:id="rId7"/>
    <p:sldId id="258" r:id="rId8"/>
    <p:sldId id="269" r:id="rId9"/>
    <p:sldId id="260" r:id="rId10"/>
    <p:sldId id="261" r:id="rId11"/>
    <p:sldId id="262" r:id="rId12"/>
    <p:sldId id="263" r:id="rId13"/>
    <p:sldId id="264" r:id="rId14"/>
    <p:sldId id="265" r:id="rId15"/>
    <p:sldId id="266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49" d="100"/>
          <a:sy n="49" d="100"/>
        </p:scale>
        <p:origin x="-1134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79112E0-C799-4B9C-8B8E-6FD94DB698CC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622D94-2C1D-443B-AB70-0CCDC5A47D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622D94-2C1D-443B-AB70-0CCDC5A47D95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D3F2-B53E-49B5-91F2-2631E3E7FBBC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A130D45-641A-44A0-AC55-316A041DA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D3F2-B53E-49B5-91F2-2631E3E7FBBC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30D45-641A-44A0-AC55-316A041DA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D3F2-B53E-49B5-91F2-2631E3E7FBBC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30D45-641A-44A0-AC55-316A041DA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D3F2-B53E-49B5-91F2-2631E3E7FBBC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3A130D45-641A-44A0-AC55-316A041DA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D3F2-B53E-49B5-91F2-2631E3E7FBBC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30D45-641A-44A0-AC55-316A041DA4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D3F2-B53E-49B5-91F2-2631E3E7FBBC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30D45-641A-44A0-AC55-316A041DA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D3F2-B53E-49B5-91F2-2631E3E7FBBC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3A130D45-641A-44A0-AC55-316A041DA4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D3F2-B53E-49B5-91F2-2631E3E7FBBC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30D45-641A-44A0-AC55-316A041DA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D3F2-B53E-49B5-91F2-2631E3E7FBBC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30D45-641A-44A0-AC55-316A041DA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D3F2-B53E-49B5-91F2-2631E3E7FBBC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30D45-641A-44A0-AC55-316A041DA4C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B4D3F2-B53E-49B5-91F2-2631E3E7FBBC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A130D45-641A-44A0-AC55-316A041DA4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2B4D3F2-B53E-49B5-91F2-2631E3E7FBBC}" type="datetimeFigureOut">
              <a:rPr lang="ru-RU" smtClean="0"/>
              <a:pPr/>
              <a:t>11.04.2012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3A130D45-641A-44A0-AC55-316A041DA4C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13" Type="http://schemas.openxmlformats.org/officeDocument/2006/relationships/image" Target="../media/image17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12" Type="http://schemas.openxmlformats.org/officeDocument/2006/relationships/image" Target="../media/image16.jpe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20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png"/><Relationship Id="rId15" Type="http://schemas.openxmlformats.org/officeDocument/2006/relationships/image" Target="../media/image1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Relationship Id="rId14" Type="http://schemas.openxmlformats.org/officeDocument/2006/relationships/image" Target="../media/image18.jpeg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Картинка 12 из 4725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70104" y="642918"/>
            <a:ext cx="7448718" cy="53578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9144000" cy="6643710"/>
          </a:xfrm>
        </p:spPr>
        <p:txBody>
          <a:bodyPr>
            <a:normAutofit/>
          </a:bodyPr>
          <a:lstStyle/>
          <a:p>
            <a:r>
              <a:rPr lang="ru-RU" sz="4000" dirty="0"/>
              <a:t>1-я группа: составьте список </a:t>
            </a:r>
            <a:r>
              <a:rPr lang="ru-RU" sz="4000" dirty="0" smtClean="0"/>
              <a:t>нашей группы </a:t>
            </a:r>
          </a:p>
          <a:p>
            <a:endParaRPr lang="ru-RU" sz="4000" dirty="0" smtClean="0"/>
          </a:p>
          <a:p>
            <a:r>
              <a:rPr lang="ru-RU" sz="4000" dirty="0"/>
              <a:t>2-я группа: составьте указатель улиц нашего </a:t>
            </a:r>
            <a:r>
              <a:rPr lang="ru-RU" sz="4000" dirty="0" smtClean="0"/>
              <a:t>села</a:t>
            </a:r>
          </a:p>
          <a:p>
            <a:endParaRPr lang="ru-RU" sz="4000" dirty="0" smtClean="0"/>
          </a:p>
          <a:p>
            <a:r>
              <a:rPr lang="ru-RU" sz="4000" dirty="0"/>
              <a:t>3-я группа: помогите навести порядок в каталоге библиотеки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Елена\Downloads\яя.jpg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85720" y="214290"/>
            <a:ext cx="1428750" cy="1428750"/>
          </a:xfrm>
          <a:prstGeom prst="rect">
            <a:avLst/>
          </a:prstGeom>
          <a:noFill/>
        </p:spPr>
      </p:pic>
      <p:pic>
        <p:nvPicPr>
          <p:cNvPr id="4099" name="Picture 3" descr="C:\Users\Елена\Downloads\х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714612" y="285728"/>
            <a:ext cx="1428750" cy="1428750"/>
          </a:xfrm>
          <a:prstGeom prst="rect">
            <a:avLst/>
          </a:prstGeom>
          <a:noFill/>
        </p:spPr>
      </p:pic>
      <p:pic>
        <p:nvPicPr>
          <p:cNvPr id="4100" name="Picture 4" descr="C:\Users\Елена\Downloads\у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143504" y="285728"/>
            <a:ext cx="1143008" cy="1442831"/>
          </a:xfrm>
          <a:prstGeom prst="rect">
            <a:avLst/>
          </a:prstGeom>
          <a:noFill/>
        </p:spPr>
      </p:pic>
      <p:pic>
        <p:nvPicPr>
          <p:cNvPr id="4101" name="Picture 5" descr="C:\Users\Елена\Downloads\мм.jpg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571472" y="2500306"/>
            <a:ext cx="1428750" cy="1428750"/>
          </a:xfrm>
          <a:prstGeom prst="rect">
            <a:avLst/>
          </a:prstGeom>
          <a:noFill/>
        </p:spPr>
      </p:pic>
      <p:pic>
        <p:nvPicPr>
          <p:cNvPr id="4102" name="Picture 6" descr="C:\Users\Елена\Downloads\д.jpg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2643174" y="2214554"/>
            <a:ext cx="1785950" cy="1785950"/>
          </a:xfrm>
          <a:prstGeom prst="rect">
            <a:avLst/>
          </a:prstGeom>
          <a:noFill/>
        </p:spPr>
      </p:pic>
      <p:pic>
        <p:nvPicPr>
          <p:cNvPr id="4103" name="Picture 7" descr="C:\Users\Елена\Downloads\р.jpg"/>
          <p:cNvPicPr>
            <a:picLocks noChangeAspect="1" noChangeArrowheads="1"/>
          </p:cNvPicPr>
          <p:nvPr/>
        </p:nvPicPr>
        <p:blipFill>
          <a:blip r:embed="rId8"/>
          <a:srcRect/>
          <a:stretch>
            <a:fillRect/>
          </a:stretch>
        </p:blipFill>
        <p:spPr bwMode="auto">
          <a:xfrm>
            <a:off x="5214942" y="2071678"/>
            <a:ext cx="1419225" cy="1428750"/>
          </a:xfrm>
          <a:prstGeom prst="rect">
            <a:avLst/>
          </a:prstGeom>
          <a:noFill/>
        </p:spPr>
      </p:pic>
      <p:pic>
        <p:nvPicPr>
          <p:cNvPr id="4105" name="Picture 9" descr="http://im3-tub-ru.yandex.net/i?id=166483677-11-72"/>
          <p:cNvPicPr>
            <a:picLocks noChangeAspect="1" noChangeArrowheads="1"/>
          </p:cNvPicPr>
          <p:nvPr/>
        </p:nvPicPr>
        <p:blipFill>
          <a:blip r:embed="rId9"/>
          <a:srcRect/>
          <a:stretch>
            <a:fillRect/>
          </a:stretch>
        </p:blipFill>
        <p:spPr bwMode="auto">
          <a:xfrm>
            <a:off x="5214942" y="3857628"/>
            <a:ext cx="1428750" cy="1247775"/>
          </a:xfrm>
          <a:prstGeom prst="rect">
            <a:avLst/>
          </a:prstGeom>
          <a:noFill/>
        </p:spPr>
      </p:pic>
      <p:pic>
        <p:nvPicPr>
          <p:cNvPr id="4107" name="Picture 11" descr="http://im2-tub-ru.yandex.net/i?id=393292195-33-72"/>
          <p:cNvPicPr>
            <a:picLocks noChangeAspect="1" noChangeArrowheads="1"/>
          </p:cNvPicPr>
          <p:nvPr/>
        </p:nvPicPr>
        <p:blipFill>
          <a:blip r:embed="rId10"/>
          <a:srcRect/>
          <a:stretch>
            <a:fillRect/>
          </a:stretch>
        </p:blipFill>
        <p:spPr bwMode="auto">
          <a:xfrm>
            <a:off x="3357554" y="4071942"/>
            <a:ext cx="1428750" cy="1428750"/>
          </a:xfrm>
          <a:prstGeom prst="rect">
            <a:avLst/>
          </a:prstGeom>
          <a:noFill/>
        </p:spPr>
      </p:pic>
      <p:pic>
        <p:nvPicPr>
          <p:cNvPr id="4109" name="Picture 13" descr="http://im4-tub-ru.yandex.net/i?id=194037456-38-72"/>
          <p:cNvPicPr>
            <a:picLocks noChangeAspect="1" noChangeArrowheads="1"/>
          </p:cNvPicPr>
          <p:nvPr/>
        </p:nvPicPr>
        <p:blipFill>
          <a:blip r:embed="rId11"/>
          <a:srcRect/>
          <a:stretch>
            <a:fillRect/>
          </a:stretch>
        </p:blipFill>
        <p:spPr bwMode="auto">
          <a:xfrm>
            <a:off x="357158" y="4572008"/>
            <a:ext cx="1428750" cy="1238250"/>
          </a:xfrm>
          <a:prstGeom prst="rect">
            <a:avLst/>
          </a:prstGeom>
          <a:noFill/>
        </p:spPr>
      </p:pic>
      <p:pic>
        <p:nvPicPr>
          <p:cNvPr id="4111" name="Picture 15" descr="http://im7-tub-ru.yandex.net/i?id=394687275-41-72"/>
          <p:cNvPicPr>
            <a:picLocks noChangeAspect="1" noChangeArrowheads="1"/>
          </p:cNvPicPr>
          <p:nvPr/>
        </p:nvPicPr>
        <p:blipFill>
          <a:blip r:embed="rId12"/>
          <a:srcRect/>
          <a:stretch>
            <a:fillRect/>
          </a:stretch>
        </p:blipFill>
        <p:spPr bwMode="auto">
          <a:xfrm>
            <a:off x="7715250" y="4643446"/>
            <a:ext cx="1428750" cy="1428750"/>
          </a:xfrm>
          <a:prstGeom prst="rect">
            <a:avLst/>
          </a:prstGeom>
          <a:noFill/>
        </p:spPr>
      </p:pic>
      <p:pic>
        <p:nvPicPr>
          <p:cNvPr id="4113" name="Picture 17" descr="http://im8-tub-ru.yandex.net/i?id=392282353-63-72"/>
          <p:cNvPicPr>
            <a:picLocks noChangeAspect="1" noChangeArrowheads="1"/>
          </p:cNvPicPr>
          <p:nvPr/>
        </p:nvPicPr>
        <p:blipFill>
          <a:blip r:embed="rId13"/>
          <a:srcRect/>
          <a:stretch>
            <a:fillRect/>
          </a:stretch>
        </p:blipFill>
        <p:spPr bwMode="auto">
          <a:xfrm>
            <a:off x="7286644" y="0"/>
            <a:ext cx="1285874" cy="1285874"/>
          </a:xfrm>
          <a:prstGeom prst="rect">
            <a:avLst/>
          </a:prstGeom>
          <a:noFill/>
        </p:spPr>
      </p:pic>
      <p:pic>
        <p:nvPicPr>
          <p:cNvPr id="4115" name="Picture 19" descr="http://im6-tub-ru.yandex.net/i?id=324632288-54-72"/>
          <p:cNvPicPr>
            <a:picLocks noChangeAspect="1" noChangeArrowheads="1"/>
          </p:cNvPicPr>
          <p:nvPr/>
        </p:nvPicPr>
        <p:blipFill>
          <a:blip r:embed="rId14"/>
          <a:srcRect/>
          <a:stretch>
            <a:fillRect/>
          </a:stretch>
        </p:blipFill>
        <p:spPr bwMode="auto">
          <a:xfrm>
            <a:off x="7072330" y="2428868"/>
            <a:ext cx="1428750" cy="1428750"/>
          </a:xfrm>
          <a:prstGeom prst="rect">
            <a:avLst/>
          </a:prstGeom>
          <a:noFill/>
        </p:spPr>
      </p:pic>
      <p:pic>
        <p:nvPicPr>
          <p:cNvPr id="4117" name="Picture 21" descr="http://im2-tub-ru.yandex.net/i?id=174791807-61-72"/>
          <p:cNvPicPr>
            <a:picLocks noChangeAspect="1" noChangeArrowheads="1"/>
          </p:cNvPicPr>
          <p:nvPr/>
        </p:nvPicPr>
        <p:blipFill>
          <a:blip r:embed="rId15"/>
          <a:srcRect/>
          <a:stretch>
            <a:fillRect/>
          </a:stretch>
        </p:blipFill>
        <p:spPr bwMode="auto">
          <a:xfrm>
            <a:off x="6286512" y="5286388"/>
            <a:ext cx="1371600" cy="1428750"/>
          </a:xfrm>
          <a:prstGeom prst="rect">
            <a:avLst/>
          </a:prstGeom>
          <a:noFill/>
        </p:spPr>
      </p:pic>
      <p:pic>
        <p:nvPicPr>
          <p:cNvPr id="4119" name="Picture 23" descr="Русский алфавит в картинках буква Ш"/>
          <p:cNvPicPr>
            <a:picLocks noChangeAspect="1" noChangeArrowheads="1"/>
          </p:cNvPicPr>
          <p:nvPr/>
        </p:nvPicPr>
        <p:blipFill>
          <a:blip r:embed="rId16"/>
          <a:srcRect/>
          <a:stretch>
            <a:fillRect/>
          </a:stretch>
        </p:blipFill>
        <p:spPr bwMode="auto">
          <a:xfrm>
            <a:off x="1928794" y="4786322"/>
            <a:ext cx="1571636" cy="18754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C00000"/>
                </a:solidFill>
              </a:rPr>
              <a:t>Это интересно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2800" b="1" dirty="0"/>
              <a:t>САМЫЙ КОРОТКИЙ </a:t>
            </a:r>
            <a:r>
              <a:rPr lang="ru-RU" sz="2800" b="1" dirty="0" smtClean="0"/>
              <a:t>АЛФАВИТ</a:t>
            </a:r>
          </a:p>
          <a:p>
            <a:r>
              <a:rPr lang="ru-RU" sz="2800" b="1" i="1" dirty="0"/>
              <a:t>  В</a:t>
            </a:r>
            <a:r>
              <a:rPr lang="ru-RU" sz="2800" b="1" dirty="0"/>
              <a:t> алфавите языка </a:t>
            </a:r>
            <a:r>
              <a:rPr lang="ru-RU" sz="2800" b="1" dirty="0" err="1"/>
              <a:t>ротокас</a:t>
            </a:r>
            <a:r>
              <a:rPr lang="ru-RU" sz="2800" b="1" dirty="0"/>
              <a:t>, на котором говорят жители острова </a:t>
            </a:r>
            <a:r>
              <a:rPr lang="ru-RU" sz="2800" b="1" dirty="0" err="1"/>
              <a:t>Бугенвиль</a:t>
            </a:r>
            <a:r>
              <a:rPr lang="ru-RU" sz="2800" b="1" dirty="0"/>
              <a:t> в Тихом океане, насчитывается всего-навсего 12 букв. </a:t>
            </a:r>
            <a:endParaRPr lang="ru-RU" sz="2800" b="1" dirty="0" smtClean="0"/>
          </a:p>
          <a:p>
            <a:r>
              <a:rPr lang="ru-RU" sz="2800" dirty="0"/>
              <a:t>В настоящее время в мире используется 65 разных алфавитов. Самый богатый из них — кхмерский, в нём 72 буквы, а самый экономный — алфавит одного из языков </a:t>
            </a:r>
            <a:r>
              <a:rPr lang="ru-RU" sz="2800" dirty="0" err="1"/>
              <a:t>Папуа-Новой</a:t>
            </a:r>
            <a:r>
              <a:rPr lang="ru-RU" sz="2800" dirty="0"/>
              <a:t> Гвинеи, которому достаточно 11 букв.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9144000" cy="6858000"/>
          </a:xfrm>
        </p:spPr>
        <p:txBody>
          <a:bodyPr>
            <a:normAutofit/>
          </a:bodyPr>
          <a:lstStyle/>
          <a:p>
            <a:r>
              <a:rPr lang="ru-RU" sz="2800" dirty="0"/>
              <a:t>Самая древняя буква — «О». Она имелась ещё в финикийском алфавите примерно 3300 лет назад и с тех пор ничуть не изменилась</a:t>
            </a:r>
            <a:r>
              <a:rPr lang="ru-RU" sz="2800" dirty="0" smtClean="0"/>
              <a:t>.</a:t>
            </a:r>
          </a:p>
          <a:p>
            <a:r>
              <a:rPr lang="ru-RU" sz="2800" dirty="0"/>
              <a:t>В русском языке буква «Ы» никогда не стоит вначале слова. А вот турки ее просто обожают. Наше слово «шкаф» в Турции звучит «</a:t>
            </a:r>
            <a:r>
              <a:rPr lang="ru-RU" sz="2800" dirty="0" err="1"/>
              <a:t>ышкаф</a:t>
            </a:r>
            <a:r>
              <a:rPr lang="ru-RU" sz="2800" dirty="0"/>
              <a:t>». Ирак в Турции называют «</a:t>
            </a:r>
            <a:r>
              <a:rPr lang="ru-RU" sz="2800" dirty="0" err="1"/>
              <a:t>Ырак</a:t>
            </a:r>
            <a:r>
              <a:rPr lang="ru-RU" sz="2800" dirty="0" smtClean="0"/>
              <a:t>».</a:t>
            </a:r>
          </a:p>
          <a:p>
            <a:r>
              <a:rPr lang="ru-RU" sz="2800" dirty="0"/>
              <a:t> Самый длинный алфавит в мире — камбоджийский. В нём 74 буквы</a:t>
            </a:r>
            <a:r>
              <a:rPr lang="ru-RU" sz="2800" dirty="0" smtClean="0"/>
              <a:t>.</a:t>
            </a:r>
          </a:p>
          <a:p>
            <a:r>
              <a:rPr lang="ru-RU" sz="2800" dirty="0"/>
              <a:t>В китайском письме более 40 000 иероглифов</a:t>
            </a:r>
            <a:r>
              <a:rPr lang="ru-RU" sz="2800" dirty="0" smtClean="0"/>
              <a:t>.</a:t>
            </a:r>
          </a:p>
          <a:p>
            <a:r>
              <a:rPr lang="ru-RU" sz="2800" dirty="0"/>
              <a:t>Священники, юристы и доктора используют в своём обиходе в среднем по 15000 слов. Квалифицированные рабочие — тысяч 5–7 слов, а фермеры — около 1600.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42852"/>
            <a:ext cx="9144000" cy="6715148"/>
          </a:xfrm>
        </p:spPr>
        <p:txBody>
          <a:bodyPr>
            <a:normAutofit fontScale="85000" lnSpcReduction="20000"/>
          </a:bodyPr>
          <a:lstStyle/>
          <a:p>
            <a:r>
              <a:rPr lang="ru-RU" sz="3600" dirty="0"/>
              <a:t>Буква «твердый знак» или как его раньше называли «ер», сейчас ведет себя тихо и смирно. Но еще недавно школьники, учившиеся грамоте, – терпели от этой буквы страшные несчастья. До 1917 года в фразе «Тогда о </a:t>
            </a:r>
            <a:r>
              <a:rPr lang="ru-RU" sz="3600" dirty="0" err="1"/>
              <a:t>твердомъ</a:t>
            </a:r>
            <a:r>
              <a:rPr lang="ru-RU" sz="3600" dirty="0"/>
              <a:t> знаке </a:t>
            </a:r>
            <a:r>
              <a:rPr lang="ru-RU" sz="3600" dirty="0" err="1"/>
              <a:t>съ</a:t>
            </a:r>
            <a:r>
              <a:rPr lang="ru-RU" sz="3600" dirty="0"/>
              <a:t> </a:t>
            </a:r>
            <a:r>
              <a:rPr lang="ru-RU" sz="3600" dirty="0" err="1"/>
              <a:t>гневомъ</a:t>
            </a:r>
            <a:r>
              <a:rPr lang="ru-RU" sz="3600" dirty="0"/>
              <a:t> и </a:t>
            </a:r>
            <a:r>
              <a:rPr lang="ru-RU" sz="3600" dirty="0" err="1"/>
              <a:t>негодованiемъ</a:t>
            </a:r>
            <a:r>
              <a:rPr lang="ru-RU" sz="3600" dirty="0"/>
              <a:t> писали..» пришлось бы поставить 4 «ера». В издании «Война и мир» 1897 года на каждую страницу приходится 54–55 твердых знаков. Это 70 с лишним бесполезных страниц! Если посчитать все книги, получится, что в царской России ежегодно печаталось около восьми с половиной миллионов страниц, сверху донизу покрытых только твердыми знаками.</a:t>
            </a:r>
          </a:p>
          <a:p>
            <a:endParaRPr lang="ru-RU" sz="3600" b="1" dirty="0"/>
          </a:p>
          <a:p>
            <a:pPr>
              <a:buNone/>
            </a:pP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Домашнее задание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1.Изобразите букву русского алфавита</a:t>
            </a:r>
          </a:p>
          <a:p>
            <a:r>
              <a:rPr lang="ru-RU" dirty="0" smtClean="0"/>
              <a:t>2.Найдите интересные сведения о буквах,</a:t>
            </a:r>
            <a:r>
              <a:rPr lang="en-US" dirty="0" smtClean="0"/>
              <a:t> </a:t>
            </a:r>
            <a:r>
              <a:rPr lang="ru-RU" dirty="0" smtClean="0"/>
              <a:t>алфавите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8686800" cy="5768997"/>
          </a:xfrm>
        </p:spPr>
        <p:txBody>
          <a:bodyPr/>
          <a:lstStyle/>
          <a:p>
            <a:pPr algn="ctr">
              <a:buNone/>
            </a:pPr>
            <a:r>
              <a:rPr lang="ru-RU" sz="5400" b="1" dirty="0" smtClean="0">
                <a:solidFill>
                  <a:schemeClr val="accent2">
                    <a:lumMod val="50000"/>
                  </a:schemeClr>
                </a:solidFill>
              </a:rPr>
              <a:t>Алфавит</a:t>
            </a:r>
          </a:p>
          <a:p>
            <a:endParaRPr lang="ru-RU" b="1" dirty="0"/>
          </a:p>
          <a:p>
            <a:pPr>
              <a:buNone/>
            </a:pPr>
            <a:r>
              <a:rPr lang="ru-RU" b="1" dirty="0" smtClean="0"/>
              <a:t> Исследовательские </a:t>
            </a:r>
            <a:r>
              <a:rPr lang="ru-RU" b="1" dirty="0"/>
              <a:t>вопросы</a:t>
            </a:r>
            <a:r>
              <a:rPr lang="ru-RU" b="1" dirty="0" smtClean="0"/>
              <a:t>.</a:t>
            </a:r>
          </a:p>
          <a:p>
            <a:pPr>
              <a:buNone/>
            </a:pPr>
            <a:r>
              <a:rPr lang="ru-RU" dirty="0" smtClean="0"/>
              <a:t>1.Как </a:t>
            </a:r>
            <a:r>
              <a:rPr lang="ru-RU" dirty="0"/>
              <a:t>образовалось слово «алфавит».</a:t>
            </a:r>
          </a:p>
          <a:p>
            <a:pPr>
              <a:buNone/>
            </a:pPr>
            <a:r>
              <a:rPr lang="ru-RU" dirty="0"/>
              <a:t>2.Для чего нужен алфавит?</a:t>
            </a:r>
          </a:p>
          <a:p>
            <a:pPr>
              <a:buNone/>
            </a:pPr>
            <a:r>
              <a:rPr lang="ru-RU" dirty="0"/>
              <a:t>3.Где применяют алфавит?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/>
          </a:bodyPr>
          <a:lstStyle/>
          <a:p>
            <a:r>
              <a:rPr lang="ru-RU" sz="4400" dirty="0" smtClean="0"/>
              <a:t>Как называлась ваша первая книга?</a:t>
            </a:r>
          </a:p>
          <a:p>
            <a:r>
              <a:rPr lang="ru-RU" sz="4400" dirty="0" smtClean="0"/>
              <a:t>Почему её так назвали?</a:t>
            </a:r>
            <a:endParaRPr lang="ru-RU" sz="4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357166"/>
            <a:ext cx="8991600" cy="5722959"/>
          </a:xfrm>
        </p:spPr>
        <p:txBody>
          <a:bodyPr/>
          <a:lstStyle/>
          <a:p>
            <a:pPr>
              <a:buNone/>
            </a:pPr>
            <a:r>
              <a:rPr lang="ru-RU" sz="4000" dirty="0" smtClean="0"/>
              <a:t>Расшифруйте слова</a:t>
            </a:r>
          </a:p>
          <a:p>
            <a:pPr marL="514350" indent="-514350">
              <a:buNone/>
            </a:pPr>
            <a:r>
              <a:rPr lang="ru-RU" sz="4000" dirty="0" smtClean="0"/>
              <a:t>12    10   18    10   13    13             10   </a:t>
            </a:r>
          </a:p>
          <a:p>
            <a:pPr marL="514350" indent="-514350">
              <a:buNone/>
            </a:pPr>
            <a:r>
              <a:rPr lang="ru-RU" sz="4000" dirty="0" smtClean="0"/>
              <a:t>14    6   22   16    5    10   11</a:t>
            </a:r>
          </a:p>
          <a:p>
            <a:pPr marL="514350" indent="-514350">
              <a:buAutoNum type="arabicPlain" startAt="14"/>
            </a:pPr>
            <a:endParaRPr lang="ru-RU" dirty="0" smtClean="0"/>
          </a:p>
          <a:p>
            <a:pPr marL="514350" indent="-514350">
              <a:buAutoNum type="arabicPlain" startAt="14"/>
            </a:pPr>
            <a:endParaRPr lang="ru-RU" dirty="0" smtClean="0"/>
          </a:p>
          <a:p>
            <a:pPr marL="514350" indent="-514350">
              <a:buAutoNum type="arabicPlain" startAt="14"/>
            </a:pPr>
            <a:endParaRPr lang="ru-RU" dirty="0" smtClean="0"/>
          </a:p>
          <a:p>
            <a:pPr marL="514350" indent="-514350">
              <a:buNone/>
            </a:pPr>
            <a:r>
              <a:rPr lang="ru-RU" sz="4800" dirty="0" smtClean="0"/>
              <a:t>               Кирилл и </a:t>
            </a:r>
            <a:r>
              <a:rPr lang="ru-RU" sz="4800" dirty="0" err="1" smtClean="0"/>
              <a:t>Мефодий</a:t>
            </a:r>
            <a:endParaRPr lang="ru-RU" sz="4800" dirty="0" smtClean="0"/>
          </a:p>
          <a:p>
            <a:pPr marL="514350" indent="-514350">
              <a:buAutoNum type="arabicPlain" startAt="14"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Елена\Downloads\меф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571736" y="919768"/>
            <a:ext cx="3929058" cy="5648805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285720" y="357166"/>
            <a:ext cx="8501121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dirty="0" smtClean="0"/>
              <a:t>Памятник </a:t>
            </a:r>
            <a:r>
              <a:rPr lang="ru-RU" sz="3200" dirty="0" err="1" smtClean="0"/>
              <a:t>кириллу</a:t>
            </a:r>
            <a:r>
              <a:rPr lang="ru-RU" sz="3200" dirty="0" smtClean="0"/>
              <a:t> и </a:t>
            </a:r>
            <a:r>
              <a:rPr lang="ru-RU" sz="3200" dirty="0" err="1" smtClean="0"/>
              <a:t>мефодию</a:t>
            </a:r>
            <a:r>
              <a:rPr lang="ru-RU" sz="3200" dirty="0" smtClean="0"/>
              <a:t> </a:t>
            </a:r>
            <a:endParaRPr lang="ru-RU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800" y="0"/>
            <a:ext cx="8686800" cy="857232"/>
          </a:xfrm>
        </p:spPr>
        <p:txBody>
          <a:bodyPr/>
          <a:lstStyle/>
          <a:p>
            <a:r>
              <a:rPr lang="ru-RU" dirty="0" smtClean="0"/>
              <a:t>Кирилл и </a:t>
            </a:r>
            <a:r>
              <a:rPr lang="ru-RU" dirty="0" err="1" smtClean="0"/>
              <a:t>мефодий</a:t>
            </a:r>
            <a:r>
              <a:rPr lang="ru-RU" dirty="0" smtClean="0"/>
              <a:t> создают азбуку</a:t>
            </a:r>
            <a:endParaRPr lang="ru-RU" dirty="0"/>
          </a:p>
        </p:txBody>
      </p:sp>
      <p:pic>
        <p:nvPicPr>
          <p:cNvPr id="4" name="Picture 4" descr="Картинка 8 из 39530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28596" y="923672"/>
            <a:ext cx="8429684" cy="57934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42852"/>
            <a:ext cx="8858312" cy="6500858"/>
          </a:xfrm>
        </p:spPr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/>
              <a:t>Слово </a:t>
            </a:r>
            <a:r>
              <a:rPr lang="ru-RU" dirty="0">
                <a:solidFill>
                  <a:srgbClr val="C00000"/>
                </a:solidFill>
              </a:rPr>
              <a:t>«азбука» </a:t>
            </a:r>
            <a:r>
              <a:rPr lang="ru-RU" dirty="0"/>
              <a:t>появилось тысячу лет назад из названий двух первых русских букв. Каких? Из этих названий и получилось слово «азбука». Слово </a:t>
            </a:r>
            <a:r>
              <a:rPr lang="ru-RU" dirty="0">
                <a:solidFill>
                  <a:srgbClr val="C00000"/>
                </a:solidFill>
              </a:rPr>
              <a:t>«алфавит» </a:t>
            </a:r>
            <a:r>
              <a:rPr lang="ru-RU" dirty="0"/>
              <a:t>пришло из греческого языка. Первые буквы назывались </a:t>
            </a:r>
            <a:r>
              <a:rPr lang="ru-RU" dirty="0">
                <a:solidFill>
                  <a:srgbClr val="C00000"/>
                </a:solidFill>
              </a:rPr>
              <a:t>«альфа» </a:t>
            </a:r>
            <a:r>
              <a:rPr lang="ru-RU" dirty="0"/>
              <a:t>и </a:t>
            </a:r>
            <a:r>
              <a:rPr lang="ru-RU" dirty="0">
                <a:solidFill>
                  <a:srgbClr val="C00000"/>
                </a:solidFill>
              </a:rPr>
              <a:t>«вита». </a:t>
            </a:r>
            <a:r>
              <a:rPr lang="ru-RU" dirty="0"/>
              <a:t>Из этих двух названий получилось слово «алфавит». Так и живут у нас слова–близнецы: русское слово «азбука» и греческое слово «алфавит», а обозначают они одно и тоже; все буквы расположены в установленном порядке. Каждая буква имеет своё постоянное место и </a:t>
            </a:r>
            <a:r>
              <a:rPr lang="ru-RU" dirty="0" smtClean="0"/>
              <a:t>название.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Елена\Downloads\аз.pn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285728"/>
            <a:ext cx="8415670" cy="628326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214290"/>
            <a:ext cx="8858312" cy="642942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sz="4400" dirty="0" smtClean="0"/>
              <a:t>   Расположите слова по алфавиту</a:t>
            </a:r>
          </a:p>
          <a:p>
            <a:pPr>
              <a:buNone/>
            </a:pPr>
            <a:endParaRPr lang="ru-RU" sz="4400" dirty="0" smtClean="0"/>
          </a:p>
          <a:p>
            <a:pPr>
              <a:buNone/>
            </a:pPr>
            <a:r>
              <a:rPr lang="ru-RU" sz="4400" dirty="0" smtClean="0"/>
              <a:t>1. Нектарин</a:t>
            </a:r>
            <a:r>
              <a:rPr lang="ru-RU" sz="4400" dirty="0"/>
              <a:t>, груша, слива, апельсин, яблоко</a:t>
            </a:r>
            <a:r>
              <a:rPr lang="ru-RU" sz="4400" dirty="0" smtClean="0"/>
              <a:t>, хурма.</a:t>
            </a:r>
          </a:p>
          <a:p>
            <a:pPr>
              <a:buNone/>
            </a:pPr>
            <a:endParaRPr lang="ru-RU" sz="4400" dirty="0" smtClean="0"/>
          </a:p>
          <a:p>
            <a:pPr>
              <a:buNone/>
            </a:pPr>
            <a:r>
              <a:rPr lang="ru-RU" sz="4400" dirty="0" smtClean="0"/>
              <a:t>2. Россия, Португалия, Венгрия, Австрия, Индия, Польша, Чехословакия, Румыния, Австрия, Югославия, Эквадор, Греция.</a:t>
            </a:r>
          </a:p>
          <a:p>
            <a:endParaRPr lang="ru-RU" dirty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94</TotalTime>
  <Words>348</Words>
  <Application>Microsoft Office PowerPoint</Application>
  <PresentationFormat>Экран (4:3)</PresentationFormat>
  <Paragraphs>44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Трек</vt:lpstr>
      <vt:lpstr>Слайд 1</vt:lpstr>
      <vt:lpstr>Слайд 2</vt:lpstr>
      <vt:lpstr>Слайд 3</vt:lpstr>
      <vt:lpstr>Слайд 4</vt:lpstr>
      <vt:lpstr>Слайд 5</vt:lpstr>
      <vt:lpstr>Кирилл и мефодий создают азбуку</vt:lpstr>
      <vt:lpstr>Слайд 7</vt:lpstr>
      <vt:lpstr>Слайд 8</vt:lpstr>
      <vt:lpstr>Слайд 9</vt:lpstr>
      <vt:lpstr>Слайд 10</vt:lpstr>
      <vt:lpstr>Слайд 11</vt:lpstr>
      <vt:lpstr>Это интересно</vt:lpstr>
      <vt:lpstr>Слайд 13</vt:lpstr>
      <vt:lpstr>Слайд 14</vt:lpstr>
      <vt:lpstr>Домашнее задание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Алфавит</dc:title>
  <dc:creator>Елена</dc:creator>
  <cp:lastModifiedBy>Елена</cp:lastModifiedBy>
  <cp:revision>12</cp:revision>
  <dcterms:created xsi:type="dcterms:W3CDTF">2011-12-07T13:24:42Z</dcterms:created>
  <dcterms:modified xsi:type="dcterms:W3CDTF">2012-04-11T12:44:19Z</dcterms:modified>
</cp:coreProperties>
</file>