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510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4F774-01F0-4028-83E5-517EB18515E5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F007B-BD6C-400B-AFF9-ABA13BD40B0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4F774-01F0-4028-83E5-517EB18515E5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F007B-BD6C-400B-AFF9-ABA13BD40B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4F774-01F0-4028-83E5-517EB18515E5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F007B-BD6C-400B-AFF9-ABA13BD40B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4F774-01F0-4028-83E5-517EB18515E5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F007B-BD6C-400B-AFF9-ABA13BD40B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4F774-01F0-4028-83E5-517EB18515E5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F007B-BD6C-400B-AFF9-ABA13BD40B0E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4F774-01F0-4028-83E5-517EB18515E5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F007B-BD6C-400B-AFF9-ABA13BD40B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4F774-01F0-4028-83E5-517EB18515E5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F007B-BD6C-400B-AFF9-ABA13BD40B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4F774-01F0-4028-83E5-517EB18515E5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F007B-BD6C-400B-AFF9-ABA13BD40B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4F774-01F0-4028-83E5-517EB18515E5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F007B-BD6C-400B-AFF9-ABA13BD40B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4F774-01F0-4028-83E5-517EB18515E5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1FF007B-BD6C-400B-AFF9-ABA13BD40B0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E34F774-01F0-4028-83E5-517EB18515E5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A1FF007B-BD6C-400B-AFF9-ABA13BD40B0E}" type="slidenum">
              <a:rPr lang="ru-RU" smtClean="0"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FE34F774-01F0-4028-83E5-517EB18515E5}" type="datetimeFigureOut">
              <a:rPr lang="ru-RU" smtClean="0"/>
              <a:t>19.12.2011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A1FF007B-BD6C-400B-AFF9-ABA13BD40B0E}" type="slidenum">
              <a:rPr lang="ru-RU" smtClean="0"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3" Type="http://schemas.openxmlformats.org/officeDocument/2006/relationships/image" Target="../media/image4.jpeg"/><Relationship Id="rId7" Type="http://schemas.openxmlformats.org/officeDocument/2006/relationships/image" Target="../media/image8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jpeg"/><Relationship Id="rId11" Type="http://schemas.openxmlformats.org/officeDocument/2006/relationships/image" Target="../media/image12.jpeg"/><Relationship Id="rId5" Type="http://schemas.openxmlformats.org/officeDocument/2006/relationships/image" Target="../media/image6.jpeg"/><Relationship Id="rId10" Type="http://schemas.openxmlformats.org/officeDocument/2006/relationships/image" Target="../media/image11.jpeg"/><Relationship Id="rId4" Type="http://schemas.openxmlformats.org/officeDocument/2006/relationships/image" Target="../media/image5.jpeg"/><Relationship Id="rId9" Type="http://schemas.openxmlformats.org/officeDocument/2006/relationships/image" Target="../media/image10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2" y="285728"/>
            <a:ext cx="8750330" cy="21236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66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Опасные согласные</a:t>
            </a:r>
            <a:endParaRPr lang="ru-RU" sz="66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071670" y="3571876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т</a:t>
            </a:r>
            <a:endParaRPr lang="ru-RU" sz="7200" dirty="0"/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572132" y="4929198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г</a:t>
            </a:r>
            <a:endParaRPr lang="ru-RU" sz="72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7429520" y="3357562"/>
            <a:ext cx="914400" cy="114300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err="1" smtClean="0"/>
              <a:t>п</a:t>
            </a:r>
            <a:endParaRPr lang="ru-RU" sz="72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643438" y="3357562"/>
            <a:ext cx="914400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err="1" smtClean="0"/>
              <a:t>д</a:t>
            </a:r>
            <a:endParaRPr lang="ru-RU" sz="72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3500430" y="4786322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к</a:t>
            </a:r>
            <a:endParaRPr lang="ru-RU" sz="72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642910" y="2428868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в</a:t>
            </a:r>
            <a:endParaRPr lang="ru-RU" sz="8000" dirty="0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5715008" y="2500306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000" dirty="0" smtClean="0"/>
              <a:t>б</a:t>
            </a:r>
            <a:endParaRPr lang="ru-RU" sz="6000" dirty="0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357554" y="2643182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6600" dirty="0" smtClean="0"/>
              <a:t>с</a:t>
            </a:r>
            <a:endParaRPr lang="ru-RU" sz="6600" dirty="0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7072330" y="5643578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err="1" smtClean="0"/>
              <a:t>ш</a:t>
            </a:r>
            <a:endParaRPr lang="ru-RU" sz="7200" dirty="0"/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500166" y="5429264"/>
            <a:ext cx="914400" cy="91440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/>
              <a:t>ж</a:t>
            </a:r>
            <a:endParaRPr lang="ru-RU" sz="7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282" y="142852"/>
            <a:ext cx="8929718" cy="1000132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Где спрятались парные согласные?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14282" y="1935480"/>
            <a:ext cx="8472518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6000" dirty="0" smtClean="0">
                <a:solidFill>
                  <a:srgbClr val="0070C0"/>
                </a:solidFill>
              </a:rPr>
              <a:t>Голо. </a:t>
            </a:r>
            <a:r>
              <a:rPr lang="ru-RU" sz="6000" dirty="0" err="1" smtClean="0">
                <a:solidFill>
                  <a:srgbClr val="0070C0"/>
                </a:solidFill>
              </a:rPr>
              <a:t>ка</a:t>
            </a:r>
            <a:r>
              <a:rPr lang="ru-RU" sz="6000" dirty="0" smtClean="0">
                <a:solidFill>
                  <a:srgbClr val="0070C0"/>
                </a:solidFill>
              </a:rPr>
              <a:t>, </a:t>
            </a:r>
            <a:r>
              <a:rPr lang="ru-RU" sz="6000" dirty="0" err="1" smtClean="0">
                <a:solidFill>
                  <a:srgbClr val="0070C0"/>
                </a:solidFill>
              </a:rPr>
              <a:t>берё.ка</a:t>
            </a:r>
            <a:r>
              <a:rPr lang="ru-RU" sz="6000" dirty="0" smtClean="0">
                <a:solidFill>
                  <a:srgbClr val="0070C0"/>
                </a:solidFill>
              </a:rPr>
              <a:t>, </a:t>
            </a:r>
            <a:r>
              <a:rPr lang="ru-RU" sz="6000" dirty="0" err="1" smtClean="0">
                <a:solidFill>
                  <a:srgbClr val="0070C0"/>
                </a:solidFill>
              </a:rPr>
              <a:t>яго.ка</a:t>
            </a:r>
            <a:r>
              <a:rPr lang="ru-RU" sz="6000" dirty="0" smtClean="0">
                <a:solidFill>
                  <a:srgbClr val="0070C0"/>
                </a:solidFill>
              </a:rPr>
              <a:t>, </a:t>
            </a:r>
            <a:r>
              <a:rPr lang="ru-RU" sz="6000" dirty="0" err="1" smtClean="0">
                <a:solidFill>
                  <a:srgbClr val="0070C0"/>
                </a:solidFill>
              </a:rPr>
              <a:t>тра.ка</a:t>
            </a:r>
            <a:r>
              <a:rPr lang="ru-RU" sz="6000" dirty="0" smtClean="0">
                <a:solidFill>
                  <a:srgbClr val="0070C0"/>
                </a:solidFill>
              </a:rPr>
              <a:t> ,</a:t>
            </a:r>
            <a:r>
              <a:rPr lang="ru-RU" sz="6000" dirty="0" err="1" smtClean="0">
                <a:solidFill>
                  <a:srgbClr val="0070C0"/>
                </a:solidFill>
              </a:rPr>
              <a:t>ска.ка</a:t>
            </a:r>
            <a:r>
              <a:rPr lang="ru-RU" sz="6000" dirty="0" smtClean="0">
                <a:solidFill>
                  <a:srgbClr val="0070C0"/>
                </a:solidFill>
              </a:rPr>
              <a:t>, </a:t>
            </a:r>
            <a:r>
              <a:rPr lang="ru-RU" sz="6000" dirty="0" err="1" smtClean="0">
                <a:solidFill>
                  <a:srgbClr val="0070C0"/>
                </a:solidFill>
              </a:rPr>
              <a:t>доро.ка</a:t>
            </a:r>
            <a:r>
              <a:rPr lang="ru-RU" sz="6000" dirty="0" smtClean="0">
                <a:solidFill>
                  <a:srgbClr val="0070C0"/>
                </a:solidFill>
              </a:rPr>
              <a:t>, </a:t>
            </a:r>
            <a:r>
              <a:rPr lang="ru-RU" sz="6000" dirty="0" err="1" smtClean="0">
                <a:solidFill>
                  <a:srgbClr val="0070C0"/>
                </a:solidFill>
              </a:rPr>
              <a:t>бума.ка</a:t>
            </a:r>
            <a:r>
              <a:rPr lang="ru-RU" sz="6000" dirty="0" smtClean="0">
                <a:solidFill>
                  <a:srgbClr val="0070C0"/>
                </a:solidFill>
              </a:rPr>
              <a:t>, </a:t>
            </a:r>
            <a:r>
              <a:rPr lang="ru-RU" sz="6000" dirty="0" err="1" smtClean="0">
                <a:solidFill>
                  <a:srgbClr val="0070C0"/>
                </a:solidFill>
              </a:rPr>
              <a:t>лягу.ка</a:t>
            </a:r>
            <a:r>
              <a:rPr lang="ru-RU" sz="6000" dirty="0" smtClean="0">
                <a:solidFill>
                  <a:srgbClr val="0070C0"/>
                </a:solidFill>
              </a:rPr>
              <a:t>. </a:t>
            </a:r>
            <a:endParaRPr lang="ru-RU" sz="6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</p:spPr>
        <p:txBody>
          <a:bodyPr/>
          <a:lstStyle/>
          <a:p>
            <a:pPr algn="ctr"/>
            <a:r>
              <a:rPr lang="ru-RU" dirty="0" smtClean="0"/>
              <a:t>Проверь себя!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5400" dirty="0" smtClean="0">
                <a:solidFill>
                  <a:srgbClr val="0070C0"/>
                </a:solidFill>
              </a:rPr>
              <a:t>Голо</a:t>
            </a:r>
            <a:r>
              <a:rPr lang="ru-RU" sz="5400" dirty="0" smtClean="0">
                <a:solidFill>
                  <a:srgbClr val="C00000"/>
                </a:solidFill>
              </a:rPr>
              <a:t>в</a:t>
            </a:r>
            <a:r>
              <a:rPr lang="ru-RU" sz="5400" dirty="0" smtClean="0">
                <a:solidFill>
                  <a:srgbClr val="0070C0"/>
                </a:solidFill>
              </a:rPr>
              <a:t>ка, берё</a:t>
            </a:r>
            <a:r>
              <a:rPr lang="ru-RU" sz="5400" dirty="0" smtClean="0">
                <a:solidFill>
                  <a:srgbClr val="C00000"/>
                </a:solidFill>
              </a:rPr>
              <a:t>з</a:t>
            </a:r>
            <a:r>
              <a:rPr lang="ru-RU" sz="5400" dirty="0" smtClean="0">
                <a:solidFill>
                  <a:srgbClr val="0070C0"/>
                </a:solidFill>
              </a:rPr>
              <a:t>ка, яго</a:t>
            </a:r>
            <a:r>
              <a:rPr lang="ru-RU" sz="5400" dirty="0" smtClean="0">
                <a:solidFill>
                  <a:srgbClr val="C00000"/>
                </a:solidFill>
              </a:rPr>
              <a:t>д</a:t>
            </a:r>
            <a:r>
              <a:rPr lang="ru-RU" sz="5400" dirty="0" smtClean="0">
                <a:solidFill>
                  <a:srgbClr val="0070C0"/>
                </a:solidFill>
              </a:rPr>
              <a:t>ка, тра</a:t>
            </a:r>
            <a:r>
              <a:rPr lang="ru-RU" sz="5400" dirty="0" smtClean="0">
                <a:solidFill>
                  <a:srgbClr val="C00000"/>
                </a:solidFill>
              </a:rPr>
              <a:t>в</a:t>
            </a:r>
            <a:r>
              <a:rPr lang="ru-RU" sz="5400" dirty="0" smtClean="0">
                <a:solidFill>
                  <a:srgbClr val="0070C0"/>
                </a:solidFill>
              </a:rPr>
              <a:t>ка, ска</a:t>
            </a:r>
            <a:r>
              <a:rPr lang="ru-RU" sz="5400" dirty="0" smtClean="0">
                <a:solidFill>
                  <a:srgbClr val="C00000"/>
                </a:solidFill>
              </a:rPr>
              <a:t>з</a:t>
            </a:r>
            <a:r>
              <a:rPr lang="ru-RU" sz="5400" dirty="0" smtClean="0">
                <a:solidFill>
                  <a:srgbClr val="0070C0"/>
                </a:solidFill>
              </a:rPr>
              <a:t>ка, доро</a:t>
            </a:r>
            <a:r>
              <a:rPr lang="ru-RU" sz="5400" dirty="0" smtClean="0">
                <a:solidFill>
                  <a:srgbClr val="C00000"/>
                </a:solidFill>
              </a:rPr>
              <a:t>ж</a:t>
            </a:r>
            <a:r>
              <a:rPr lang="ru-RU" sz="5400" dirty="0" smtClean="0">
                <a:solidFill>
                  <a:srgbClr val="0070C0"/>
                </a:solidFill>
              </a:rPr>
              <a:t>ка, бума</a:t>
            </a:r>
            <a:r>
              <a:rPr lang="ru-RU" sz="5400" dirty="0" smtClean="0">
                <a:solidFill>
                  <a:srgbClr val="C00000"/>
                </a:solidFill>
              </a:rPr>
              <a:t>ж</a:t>
            </a:r>
            <a:r>
              <a:rPr lang="ru-RU" sz="5400" dirty="0" smtClean="0">
                <a:solidFill>
                  <a:srgbClr val="0070C0"/>
                </a:solidFill>
              </a:rPr>
              <a:t>ка, лягу</a:t>
            </a:r>
            <a:r>
              <a:rPr lang="ru-RU" sz="5400" dirty="0" smtClean="0">
                <a:solidFill>
                  <a:srgbClr val="C00000"/>
                </a:solidFill>
              </a:rPr>
              <a:t>ш</a:t>
            </a:r>
            <a:r>
              <a:rPr lang="ru-RU" sz="5400" dirty="0" smtClean="0">
                <a:solidFill>
                  <a:srgbClr val="0070C0"/>
                </a:solidFill>
              </a:rPr>
              <a:t>ка.</a:t>
            </a:r>
            <a:endParaRPr lang="ru-RU" sz="54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14283" y="142852"/>
            <a:ext cx="871543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Звуки - «волшебники»</a:t>
            </a:r>
            <a:endParaRPr lang="ru-RU" sz="54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285720" y="1785926"/>
            <a:ext cx="1643074" cy="13573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 smtClean="0"/>
              <a:t>[</a:t>
            </a:r>
            <a:r>
              <a:rPr lang="ru-RU" sz="7200" dirty="0" err="1" smtClean="0"/>
              <a:t>р</a:t>
            </a:r>
            <a:r>
              <a:rPr lang="en-US" sz="7200" dirty="0" smtClean="0"/>
              <a:t>]</a:t>
            </a:r>
            <a:endParaRPr lang="ru-RU" sz="7200" dirty="0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214546" y="1785926"/>
            <a:ext cx="1857388" cy="150019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 smtClean="0"/>
              <a:t>[</a:t>
            </a:r>
            <a:r>
              <a:rPr lang="ru-RU" sz="7200" dirty="0" smtClean="0"/>
              <a:t>л</a:t>
            </a:r>
            <a:r>
              <a:rPr lang="en-US" sz="7200" dirty="0" smtClean="0"/>
              <a:t>]</a:t>
            </a:r>
            <a:endParaRPr lang="ru-RU" sz="7200" dirty="0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4857752" y="1785926"/>
            <a:ext cx="1714512" cy="13573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 smtClean="0"/>
              <a:t>[</a:t>
            </a:r>
            <a:r>
              <a:rPr lang="ru-RU" sz="7200" dirty="0" smtClean="0"/>
              <a:t>м</a:t>
            </a:r>
            <a:r>
              <a:rPr lang="en-US" sz="7200" dirty="0" smtClean="0"/>
              <a:t>]</a:t>
            </a:r>
            <a:endParaRPr lang="ru-RU" sz="7200" dirty="0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358082" y="1857364"/>
            <a:ext cx="1571636" cy="12858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7200" dirty="0" smtClean="0"/>
              <a:t>[</a:t>
            </a:r>
            <a:r>
              <a:rPr lang="ru-RU" sz="7200" dirty="0" err="1" smtClean="0"/>
              <a:t>н</a:t>
            </a:r>
            <a:r>
              <a:rPr lang="en-US" sz="7200" dirty="0" smtClean="0"/>
              <a:t>]</a:t>
            </a:r>
            <a:endParaRPr lang="ru-RU" sz="7200" dirty="0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928662" y="3714752"/>
            <a:ext cx="7643866" cy="2928958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/>
              <a:t>Это звонкие согласные, или сонорные. На языке древних римлян это слово означает «звучные»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Найдите слова со звуками – «волшебниками»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 smtClean="0">
                <a:solidFill>
                  <a:srgbClr val="0070C0"/>
                </a:solidFill>
              </a:rPr>
              <a:t>Зимним холодом пахнуло</a:t>
            </a:r>
          </a:p>
          <a:p>
            <a:r>
              <a:rPr lang="ru-RU" sz="4800" dirty="0" smtClean="0">
                <a:solidFill>
                  <a:srgbClr val="0070C0"/>
                </a:solidFill>
              </a:rPr>
              <a:t>На поля и на леса.</a:t>
            </a:r>
          </a:p>
          <a:p>
            <a:r>
              <a:rPr lang="ru-RU" sz="4800" dirty="0" smtClean="0">
                <a:solidFill>
                  <a:srgbClr val="0070C0"/>
                </a:solidFill>
              </a:rPr>
              <a:t>Ярким пурпуром </a:t>
            </a:r>
            <a:r>
              <a:rPr lang="ru-RU" sz="4800" dirty="0" err="1" smtClean="0">
                <a:solidFill>
                  <a:srgbClr val="0070C0"/>
                </a:solidFill>
              </a:rPr>
              <a:t>зажглися</a:t>
            </a:r>
            <a:endParaRPr lang="ru-RU" sz="4800" dirty="0" smtClean="0">
              <a:solidFill>
                <a:srgbClr val="0070C0"/>
              </a:solidFill>
            </a:endParaRPr>
          </a:p>
          <a:p>
            <a:r>
              <a:rPr lang="ru-RU" sz="4800" dirty="0" smtClean="0">
                <a:solidFill>
                  <a:srgbClr val="0070C0"/>
                </a:solidFill>
              </a:rPr>
              <a:t>Пред закатом небеса.</a:t>
            </a:r>
            <a:endParaRPr lang="ru-RU" sz="48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600200"/>
            <a:ext cx="9144000" cy="4525963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>
              <a:buNone/>
            </a:pPr>
            <a:r>
              <a:rPr lang="ru-RU" sz="8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Б   в  </a:t>
            </a:r>
            <a:r>
              <a:rPr lang="ru-RU" sz="88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з</a:t>
            </a:r>
            <a:r>
              <a:rPr lang="ru-RU" sz="8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ж  </a:t>
            </a:r>
            <a:r>
              <a:rPr lang="ru-RU" sz="8800" b="1" cap="all" dirty="0" err="1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д</a:t>
            </a:r>
            <a:r>
              <a:rPr lang="ru-RU" sz="88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    г   </a:t>
            </a:r>
          </a:p>
          <a:p>
            <a:pPr>
              <a:buNone/>
            </a:pPr>
            <a:endParaRPr lang="ru-RU" sz="88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85720" y="0"/>
            <a:ext cx="8715436" cy="830997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cap="all" spc="0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Опасные «двойняшки»</a:t>
            </a:r>
            <a:endParaRPr lang="ru-RU" sz="4800" b="1" cap="all" spc="0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85720" y="4357694"/>
            <a:ext cx="1143008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err="1" smtClean="0"/>
              <a:t>п</a:t>
            </a:r>
            <a:endParaRPr lang="ru-RU" sz="8000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1714480" y="4286256"/>
            <a:ext cx="1000132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err="1" smtClean="0"/>
              <a:t>ф</a:t>
            </a:r>
            <a:endParaRPr lang="ru-RU" sz="8000" dirty="0"/>
          </a:p>
        </p:txBody>
      </p:sp>
      <p:sp>
        <p:nvSpPr>
          <p:cNvPr id="9" name="Прямоугольник 8"/>
          <p:cNvSpPr/>
          <p:nvPr/>
        </p:nvSpPr>
        <p:spPr>
          <a:xfrm>
            <a:off x="3143240" y="4286256"/>
            <a:ext cx="914400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с</a:t>
            </a:r>
            <a:endParaRPr lang="ru-RU" sz="80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4429124" y="4286256"/>
            <a:ext cx="1143008" cy="150019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err="1" smtClean="0"/>
              <a:t>ш</a:t>
            </a:r>
            <a:endParaRPr lang="ru-RU" sz="8000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6072198" y="4286256"/>
            <a:ext cx="1143008" cy="142876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т</a:t>
            </a:r>
            <a:endParaRPr lang="ru-RU" sz="8000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7786710" y="4357694"/>
            <a:ext cx="985838" cy="135732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/>
              <a:t>к</a:t>
            </a:r>
            <a:endParaRPr lang="ru-RU" sz="8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Елена\Downloads\1272040241_getimag1e(1).jpe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85721" y="428604"/>
            <a:ext cx="8462194" cy="614366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290"/>
            <a:ext cx="8229600" cy="1357322"/>
          </a:xfrm>
        </p:spPr>
        <p:txBody>
          <a:bodyPr>
            <a:noAutofit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Найдите звонкие и глухие  согласные в словах.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600200"/>
            <a:ext cx="8715404" cy="52578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Людоеда людоед</a:t>
            </a:r>
          </a:p>
          <a:p>
            <a:pPr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Приглашает на обед.</a:t>
            </a:r>
          </a:p>
          <a:p>
            <a:pPr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Людоед ответил: - Нет!</a:t>
            </a:r>
          </a:p>
          <a:p>
            <a:pPr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Не пойду к тебе, сосед!</a:t>
            </a:r>
          </a:p>
          <a:p>
            <a:pPr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На обед попасть не худо,</a:t>
            </a:r>
          </a:p>
          <a:p>
            <a:pPr>
              <a:buNone/>
            </a:pPr>
            <a:r>
              <a:rPr lang="ru-RU" sz="4000" dirty="0" smtClean="0">
                <a:solidFill>
                  <a:srgbClr val="0070C0"/>
                </a:solidFill>
              </a:rPr>
              <a:t>Но отнюдь не в виде блюда!</a:t>
            </a:r>
            <a:endParaRPr lang="ru-RU" sz="4000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Картинка 14 из 83330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14356"/>
            <a:ext cx="1952672" cy="1464504"/>
          </a:xfrm>
          <a:prstGeom prst="rect">
            <a:avLst/>
          </a:prstGeom>
          <a:noFill/>
        </p:spPr>
      </p:pic>
      <p:pic>
        <p:nvPicPr>
          <p:cNvPr id="1030" name="Picture 6" descr="http://im3-tub-ru.yandex.net/i?id=59751548-34-7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357818" y="785794"/>
            <a:ext cx="1095375" cy="1428750"/>
          </a:xfrm>
          <a:prstGeom prst="rect">
            <a:avLst/>
          </a:prstGeom>
          <a:noFill/>
        </p:spPr>
      </p:pic>
      <p:pic>
        <p:nvPicPr>
          <p:cNvPr id="1032" name="Picture 8" descr="http://im4-tub-ru.yandex.net/i?id=375421511-46-7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571868" y="2786058"/>
            <a:ext cx="1990729" cy="2004090"/>
          </a:xfrm>
          <a:prstGeom prst="rect">
            <a:avLst/>
          </a:prstGeom>
          <a:noFill/>
        </p:spPr>
      </p:pic>
      <p:pic>
        <p:nvPicPr>
          <p:cNvPr id="1034" name="Picture 10" descr="http://im8-tub-ru.yandex.net/i?id=220991057-12-72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6143636" y="4714884"/>
            <a:ext cx="2803577" cy="1831670"/>
          </a:xfrm>
          <a:prstGeom prst="rect">
            <a:avLst/>
          </a:prstGeom>
          <a:noFill/>
        </p:spPr>
      </p:pic>
      <p:pic>
        <p:nvPicPr>
          <p:cNvPr id="1036" name="Picture 12" descr="http://im0-tub-ru.yandex.net/i?id=437916743-70-72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6786578" y="2026878"/>
            <a:ext cx="1857388" cy="2361086"/>
          </a:xfrm>
          <a:prstGeom prst="rect">
            <a:avLst/>
          </a:prstGeom>
          <a:noFill/>
        </p:spPr>
      </p:pic>
      <p:pic>
        <p:nvPicPr>
          <p:cNvPr id="1038" name="Picture 14" descr="http://im2-tub-ru.yandex.net/i?id=314328660-50-72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714348" y="4286256"/>
            <a:ext cx="1714512" cy="2220370"/>
          </a:xfrm>
          <a:prstGeom prst="rect">
            <a:avLst/>
          </a:prstGeom>
          <a:noFill/>
        </p:spPr>
      </p:pic>
      <p:pic>
        <p:nvPicPr>
          <p:cNvPr id="1040" name="Picture 16" descr="http://im6-tub-ru.yandex.net/i?id=334500413-63-72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3500430" y="5143512"/>
            <a:ext cx="1857388" cy="1428750"/>
          </a:xfrm>
          <a:prstGeom prst="rect">
            <a:avLst/>
          </a:prstGeom>
          <a:noFill/>
        </p:spPr>
      </p:pic>
      <p:pic>
        <p:nvPicPr>
          <p:cNvPr id="1042" name="Picture 18" descr="http://im4-tub-ru.yandex.net/i?id=293186858-45-7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2786050" y="571480"/>
            <a:ext cx="2092554" cy="1576392"/>
          </a:xfrm>
          <a:prstGeom prst="rect">
            <a:avLst/>
          </a:prstGeom>
          <a:noFill/>
        </p:spPr>
      </p:pic>
      <p:pic>
        <p:nvPicPr>
          <p:cNvPr id="1044" name="Picture 20" descr="http://im8-tub-ru.yandex.net/i?id=453162093-60-7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285720" y="2285992"/>
            <a:ext cx="2071692" cy="1684976"/>
          </a:xfrm>
          <a:prstGeom prst="rect">
            <a:avLst/>
          </a:prstGeom>
          <a:noFill/>
        </p:spPr>
      </p:pic>
      <p:pic>
        <p:nvPicPr>
          <p:cNvPr id="1046" name="Picture 22" descr="http://im4-tub-ru.yandex.net/i?id=295614680-26-7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6858016" y="285728"/>
            <a:ext cx="1928816" cy="14401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4000" dirty="0" smtClean="0">
                <a:solidFill>
                  <a:srgbClr val="7030A0"/>
                </a:solidFill>
              </a:rPr>
              <a:t>Какое правило помогает нам в написании парных согласных?</a:t>
            </a:r>
            <a:endParaRPr lang="ru-RU" sz="40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800" dirty="0">
                <a:solidFill>
                  <a:srgbClr val="00B0F0"/>
                </a:solidFill>
              </a:rPr>
              <a:t>Парные согласные – самые опасные!</a:t>
            </a:r>
            <a:r>
              <a:rPr lang="ru-RU" sz="4800" dirty="0" smtClean="0">
                <a:solidFill>
                  <a:srgbClr val="00B0F0"/>
                </a:solidFill>
              </a:rPr>
              <a:t/>
            </a:r>
            <a:br>
              <a:rPr lang="ru-RU" sz="4800" dirty="0" smtClean="0">
                <a:solidFill>
                  <a:srgbClr val="00B0F0"/>
                </a:solidFill>
              </a:rPr>
            </a:br>
            <a:r>
              <a:rPr lang="ru-RU" sz="4800" dirty="0">
                <a:solidFill>
                  <a:srgbClr val="00B0F0"/>
                </a:solidFill>
              </a:rPr>
              <a:t>В корне ты их проверяй – </a:t>
            </a:r>
            <a:r>
              <a:rPr lang="ru-RU" sz="4800" dirty="0" smtClean="0">
                <a:solidFill>
                  <a:srgbClr val="00B0F0"/>
                </a:solidFill>
              </a:rPr>
              <a:t/>
            </a:r>
            <a:br>
              <a:rPr lang="ru-RU" sz="4800" dirty="0" smtClean="0">
                <a:solidFill>
                  <a:srgbClr val="00B0F0"/>
                </a:solidFill>
              </a:rPr>
            </a:br>
            <a:r>
              <a:rPr lang="ru-RU" sz="4800" dirty="0">
                <a:solidFill>
                  <a:srgbClr val="00B0F0"/>
                </a:solidFill>
              </a:rPr>
              <a:t>Рядом гласный подставляй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8229600" cy="6715148"/>
          </a:xfrm>
        </p:spPr>
        <p:txBody>
          <a:bodyPr>
            <a:normAutofit fontScale="92500" lnSpcReduction="20000"/>
          </a:bodyPr>
          <a:lstStyle/>
          <a:p>
            <a:r>
              <a:rPr lang="ru-RU" dirty="0" smtClean="0">
                <a:solidFill>
                  <a:srgbClr val="0070C0"/>
                </a:solidFill>
              </a:rPr>
              <a:t>Живут себе два брата -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Глухой и звонкий звук,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И все вокруг стараются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Их различить на слух.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Но братья друг за друга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Так прячутся порой,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Что не поймешь ни звука!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Где звонкий?! Где глухой?!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Но тут приходит гласный,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Ужасно милый звук, -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И сразу два согласных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Мы различим на слух.</a:t>
            </a:r>
          </a:p>
          <a:p>
            <a:r>
              <a:rPr lang="ru-RU" b="1" dirty="0" smtClean="0">
                <a:solidFill>
                  <a:srgbClr val="0070C0"/>
                </a:solidFill>
              </a:rPr>
              <a:t>Перед </a:t>
            </a:r>
            <a:r>
              <a:rPr lang="ru-RU" dirty="0" smtClean="0">
                <a:solidFill>
                  <a:srgbClr val="0070C0"/>
                </a:solidFill>
              </a:rPr>
              <a:t>прекрасным </a:t>
            </a:r>
            <a:r>
              <a:rPr lang="ru-RU" b="1" dirty="0" smtClean="0">
                <a:solidFill>
                  <a:srgbClr val="0070C0"/>
                </a:solidFill>
              </a:rPr>
              <a:t>гласным </a:t>
            </a:r>
            <a:r>
              <a:rPr lang="ru-RU" dirty="0" smtClean="0">
                <a:solidFill>
                  <a:srgbClr val="0070C0"/>
                </a:solidFill>
              </a:rPr>
              <a:t>-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Вот </a:t>
            </a:r>
            <a:r>
              <a:rPr lang="ru-RU" b="1" dirty="0" smtClean="0">
                <a:solidFill>
                  <a:srgbClr val="0070C0"/>
                </a:solidFill>
              </a:rPr>
              <a:t>звонкий</a:t>
            </a:r>
            <a:r>
              <a:rPr lang="ru-RU" dirty="0" smtClean="0">
                <a:solidFill>
                  <a:srgbClr val="0070C0"/>
                </a:solidFill>
              </a:rPr>
              <a:t>, вот </a:t>
            </a:r>
            <a:r>
              <a:rPr lang="ru-RU" b="1" dirty="0" smtClean="0">
                <a:solidFill>
                  <a:srgbClr val="0070C0"/>
                </a:solidFill>
              </a:rPr>
              <a:t>глухой</a:t>
            </a:r>
            <a:r>
              <a:rPr lang="ru-RU" dirty="0" smtClean="0">
                <a:solidFill>
                  <a:srgbClr val="0070C0"/>
                </a:solidFill>
              </a:rPr>
              <a:t>!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И каждый вдруг согласен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Побыть самим собой.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Превратить наш </a:t>
            </a:r>
            <a:r>
              <a:rPr lang="ru-RU" i="1" dirty="0">
                <a:solidFill>
                  <a:srgbClr val="0070C0"/>
                </a:solidFill>
              </a:rPr>
              <a:t>пруд</a:t>
            </a:r>
            <a:r>
              <a:rPr lang="ru-RU" dirty="0" smtClean="0">
                <a:solidFill>
                  <a:srgbClr val="0070C0"/>
                </a:solidFill>
              </a:rPr>
              <a:t> в </a:t>
            </a:r>
            <a:r>
              <a:rPr lang="ru-RU" i="1" dirty="0">
                <a:solidFill>
                  <a:srgbClr val="0070C0"/>
                </a:solidFill>
              </a:rPr>
              <a:t>пруды,</a:t>
            </a:r>
            <a:br>
              <a:rPr lang="ru-RU" i="1" dirty="0">
                <a:solidFill>
                  <a:srgbClr val="0070C0"/>
                </a:solidFill>
              </a:rPr>
            </a:br>
            <a:r>
              <a:rPr lang="ru-RU" i="1" dirty="0">
                <a:solidFill>
                  <a:srgbClr val="0070C0"/>
                </a:solidFill>
              </a:rPr>
              <a:t>Сад </a:t>
            </a:r>
            <a:r>
              <a:rPr lang="ru-RU" dirty="0" smtClean="0">
                <a:solidFill>
                  <a:srgbClr val="0070C0"/>
                </a:solidFill>
              </a:rPr>
              <a:t>- в </a:t>
            </a:r>
            <a:r>
              <a:rPr lang="ru-RU" i="1" dirty="0">
                <a:solidFill>
                  <a:srgbClr val="0070C0"/>
                </a:solidFill>
              </a:rPr>
              <a:t>сады</a:t>
            </a:r>
            <a:r>
              <a:rPr lang="ru-RU" dirty="0" smtClean="0">
                <a:solidFill>
                  <a:srgbClr val="0070C0"/>
                </a:solidFill>
              </a:rPr>
              <a:t>, а </a:t>
            </a:r>
            <a:r>
              <a:rPr lang="ru-RU" i="1" dirty="0">
                <a:solidFill>
                  <a:srgbClr val="0070C0"/>
                </a:solidFill>
              </a:rPr>
              <a:t>мост </a:t>
            </a:r>
            <a:r>
              <a:rPr lang="ru-RU" dirty="0" smtClean="0">
                <a:solidFill>
                  <a:srgbClr val="0070C0"/>
                </a:solidFill>
              </a:rPr>
              <a:t>- в </a:t>
            </a:r>
            <a:r>
              <a:rPr lang="ru-RU" i="1" dirty="0">
                <a:solidFill>
                  <a:srgbClr val="0070C0"/>
                </a:solidFill>
              </a:rPr>
              <a:t>мосты.</a:t>
            </a:r>
            <a:br>
              <a:rPr lang="ru-RU" i="1" dirty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Каждый рад - и все мы рады:</a:t>
            </a:r>
            <a:br>
              <a:rPr lang="ru-RU" dirty="0" smtClean="0">
                <a:solidFill>
                  <a:srgbClr val="0070C0"/>
                </a:solidFill>
              </a:rPr>
            </a:br>
            <a:r>
              <a:rPr lang="ru-RU" dirty="0" smtClean="0">
                <a:solidFill>
                  <a:srgbClr val="0070C0"/>
                </a:solidFill>
              </a:rPr>
              <a:t>Нет ошибки! Есть награда!</a:t>
            </a:r>
          </a:p>
          <a:p>
            <a:r>
              <a:rPr lang="ru-RU" dirty="0" smtClean="0">
                <a:solidFill>
                  <a:srgbClr val="0070C0"/>
                </a:solidFill>
              </a:rPr>
              <a:t>О.Соболева  «Когда правила смеются»</a:t>
            </a:r>
            <a:endParaRPr lang="ru-RU" dirty="0">
              <a:solidFill>
                <a:srgbClr val="0070C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166</TotalTime>
  <Words>188</Words>
  <Application>Microsoft Office PowerPoint</Application>
  <PresentationFormat>Экран (4:3)</PresentationFormat>
  <Paragraphs>46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Поток</vt:lpstr>
      <vt:lpstr>Слайд 1</vt:lpstr>
      <vt:lpstr>Слайд 2</vt:lpstr>
      <vt:lpstr>Найдите слова со звуками – «волшебниками»</vt:lpstr>
      <vt:lpstr>Слайд 4</vt:lpstr>
      <vt:lpstr>Слайд 5</vt:lpstr>
      <vt:lpstr>Найдите звонкие и глухие  согласные в словах.</vt:lpstr>
      <vt:lpstr>Слайд 7</vt:lpstr>
      <vt:lpstr>Какое правило помогает нам в написании парных согласных?</vt:lpstr>
      <vt:lpstr>Слайд 9</vt:lpstr>
      <vt:lpstr>Где спрятались парные согласные?</vt:lpstr>
      <vt:lpstr>Проверь себя!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Елена</dc:creator>
  <cp:lastModifiedBy>Елена</cp:lastModifiedBy>
  <cp:revision>17</cp:revision>
  <dcterms:created xsi:type="dcterms:W3CDTF">2011-12-19T12:35:19Z</dcterms:created>
  <dcterms:modified xsi:type="dcterms:W3CDTF">2011-12-19T15:21:29Z</dcterms:modified>
</cp:coreProperties>
</file>