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80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9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1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97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52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2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5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99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89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65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8414-B22F-46A0-A12A-15693BD6A0A7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04FC-4F6C-45CC-870D-EECED71F2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4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Основные нормы современного литературного произношения  в русском языке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2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Орфоэпическая норма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Правила произношения отдельных звуков, их сочетаний, отдельных слов и грамматических форм отражают свойственные языку </a:t>
            </a:r>
            <a:r>
              <a:rPr lang="ru-RU" dirty="0" smtClean="0">
                <a:solidFill>
                  <a:srgbClr val="0070C0"/>
                </a:solidFill>
              </a:rPr>
              <a:t>орфоэпические нормы.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73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Нормы произнесения гласных звуков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Гласные звуки отчетливо произносятся только под ударением.</a:t>
            </a:r>
          </a:p>
          <a:p>
            <a:r>
              <a:rPr lang="ru-RU" dirty="0" smtClean="0"/>
              <a:t>Процесс ослабления четкости звучания гласных звуков в безударном положении называется </a:t>
            </a:r>
            <a:r>
              <a:rPr lang="ru-RU" dirty="0" smtClean="0">
                <a:solidFill>
                  <a:srgbClr val="0070C0"/>
                </a:solidFill>
              </a:rPr>
              <a:t>редукцией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076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безударном положении не произносится звук</a:t>
            </a:r>
            <a:r>
              <a:rPr lang="en-US" dirty="0" smtClean="0"/>
              <a:t> [</a:t>
            </a:r>
            <a:r>
              <a:rPr lang="ru-RU" dirty="0" smtClean="0"/>
              <a:t>о</a:t>
            </a:r>
            <a:r>
              <a:rPr lang="en-US" dirty="0" smtClean="0"/>
              <a:t>]</a:t>
            </a:r>
            <a:r>
              <a:rPr lang="ru-RU" dirty="0" smtClean="0"/>
              <a:t>: </a:t>
            </a:r>
            <a:r>
              <a:rPr lang="en-US" dirty="0" smtClean="0"/>
              <a:t>[</a:t>
            </a:r>
            <a:r>
              <a:rPr lang="ru-RU" dirty="0" smtClean="0"/>
              <a:t>а</a:t>
            </a:r>
            <a:r>
              <a:rPr lang="en-US" dirty="0" smtClean="0"/>
              <a:t>]</a:t>
            </a:r>
            <a:r>
              <a:rPr lang="ru-RU" dirty="0" smtClean="0"/>
              <a:t>писание, пар</a:t>
            </a:r>
            <a:r>
              <a:rPr lang="en-US" dirty="0" smtClean="0"/>
              <a:t>[</a:t>
            </a:r>
            <a:r>
              <a:rPr lang="ru-RU" dirty="0" smtClean="0"/>
              <a:t>а</a:t>
            </a:r>
            <a:r>
              <a:rPr lang="en-US" dirty="0" smtClean="0"/>
              <a:t>]</a:t>
            </a:r>
            <a:r>
              <a:rPr lang="ru-RU" dirty="0" smtClean="0"/>
              <a:t>воз.</a:t>
            </a:r>
          </a:p>
          <a:p>
            <a:r>
              <a:rPr lang="ru-RU" dirty="0" smtClean="0"/>
              <a:t>После мягких согласных на месте гласных, обозначаемых буквами </a:t>
            </a:r>
            <a:r>
              <a:rPr lang="ru-RU" dirty="0" smtClean="0">
                <a:solidFill>
                  <a:srgbClr val="00B050"/>
                </a:solidFill>
              </a:rPr>
              <a:t>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ё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я</a:t>
            </a:r>
            <a:r>
              <a:rPr lang="ru-RU" dirty="0" smtClean="0"/>
              <a:t>, в безударном положении произносится звук, близкий к </a:t>
            </a:r>
            <a:r>
              <a:rPr lang="en-US" dirty="0" smtClean="0"/>
              <a:t>[</a:t>
            </a:r>
            <a:r>
              <a:rPr lang="ru-RU" dirty="0" smtClean="0"/>
              <a:t>и</a:t>
            </a:r>
            <a:r>
              <a:rPr lang="en-US" dirty="0" smtClean="0"/>
              <a:t>]</a:t>
            </a:r>
            <a:r>
              <a:rPr lang="ru-RU" dirty="0" smtClean="0"/>
              <a:t>: л</a:t>
            </a:r>
            <a:r>
              <a:rPr lang="en-US" dirty="0" smtClean="0"/>
              <a:t>[</a:t>
            </a:r>
            <a:r>
              <a:rPr lang="ru-RU" dirty="0" smtClean="0"/>
              <a:t>и</a:t>
            </a:r>
            <a:r>
              <a:rPr lang="en-US" dirty="0" smtClean="0"/>
              <a:t>]</a:t>
            </a:r>
            <a:r>
              <a:rPr lang="ru-RU" dirty="0" smtClean="0"/>
              <a:t>сок, </a:t>
            </a:r>
            <a:r>
              <a:rPr lang="ru-RU" dirty="0" err="1" smtClean="0"/>
              <a:t>пл</a:t>
            </a:r>
            <a:r>
              <a:rPr lang="en-US" dirty="0" smtClean="0"/>
              <a:t>[</a:t>
            </a:r>
            <a:r>
              <a:rPr lang="ru-RU" dirty="0" smtClean="0"/>
              <a:t>и</a:t>
            </a:r>
            <a:r>
              <a:rPr lang="en-US" dirty="0" smtClean="0"/>
              <a:t>]</a:t>
            </a:r>
            <a:r>
              <a:rPr lang="ru-RU" dirty="0" err="1" smtClean="0"/>
              <a:t>сать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737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Нормы произнесения согласных звуков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Согласные звуки отчетливо произносятся перед гласными, сонорными согласными (</a:t>
            </a:r>
            <a:r>
              <a:rPr lang="ru-RU" dirty="0" smtClean="0">
                <a:solidFill>
                  <a:srgbClr val="00B050"/>
                </a:solidFill>
              </a:rPr>
              <a:t>л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м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н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р</a:t>
            </a:r>
            <a:r>
              <a:rPr lang="ru-RU" dirty="0" smtClean="0"/>
              <a:t>), перед буквой </a:t>
            </a:r>
            <a:r>
              <a:rPr lang="ru-RU" dirty="0" smtClean="0">
                <a:solidFill>
                  <a:srgbClr val="00B050"/>
                </a:solidFill>
              </a:rPr>
              <a:t>в</a:t>
            </a:r>
            <a:r>
              <a:rPr lang="ru-RU" dirty="0" smtClean="0"/>
              <a:t>, перед разделительными </a:t>
            </a:r>
            <a:r>
              <a:rPr lang="ru-RU" dirty="0" smtClean="0">
                <a:solidFill>
                  <a:srgbClr val="00B050"/>
                </a:solidFill>
              </a:rPr>
              <a:t>ъ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00B050"/>
                </a:solidFill>
              </a:rPr>
              <a:t>ь</a:t>
            </a:r>
            <a:r>
              <a:rPr lang="ru-RU" dirty="0" smtClean="0"/>
              <a:t> знаками.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529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Звонкие парные согласные на конце слова или перед глухими согласными оглушаются: </a:t>
            </a:r>
            <a:r>
              <a:rPr lang="ru-RU" dirty="0" err="1" smtClean="0"/>
              <a:t>бе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ru-RU" dirty="0" err="1" smtClean="0"/>
              <a:t>ло</a:t>
            </a:r>
            <a:r>
              <a:rPr lang="en-US" dirty="0" smtClean="0"/>
              <a:t>[</a:t>
            </a:r>
            <a:r>
              <a:rPr lang="ru-RU" dirty="0" smtClean="0"/>
              <a:t>т</a:t>
            </a:r>
            <a:r>
              <a:rPr lang="en-US" dirty="0" smtClean="0"/>
              <a:t>]</a:t>
            </a:r>
            <a:r>
              <a:rPr lang="ru-RU" dirty="0" smtClean="0"/>
              <a:t>ка.</a:t>
            </a:r>
          </a:p>
          <a:p>
            <a:r>
              <a:rPr lang="ru-RU" dirty="0" smtClean="0"/>
              <a:t>Парные глухие согласные перед звонкими согласными озвончаются: про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’]</a:t>
            </a:r>
            <a:r>
              <a:rPr lang="ru-RU" dirty="0" smtClean="0"/>
              <a:t>ба.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822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600953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ого</a:t>
            </a:r>
            <a:r>
              <a:rPr lang="en-US" dirty="0"/>
              <a:t>/</a:t>
            </a:r>
            <a:r>
              <a:rPr lang="ru-RU" dirty="0" smtClean="0">
                <a:solidFill>
                  <a:srgbClr val="00B050"/>
                </a:solidFill>
              </a:rPr>
              <a:t>его</a:t>
            </a:r>
            <a:r>
              <a:rPr lang="ru-RU" dirty="0" smtClean="0"/>
              <a:t> в прилагательных, местоимениях, порядковых числительных произносится как </a:t>
            </a:r>
            <a:r>
              <a:rPr lang="en-US" dirty="0" smtClean="0"/>
              <a:t>[</a:t>
            </a:r>
            <a:r>
              <a:rPr lang="ru-RU" dirty="0" err="1" smtClean="0"/>
              <a:t>ова</a:t>
            </a:r>
            <a:r>
              <a:rPr lang="en-US" dirty="0" smtClean="0"/>
              <a:t>]/[</a:t>
            </a:r>
            <a:r>
              <a:rPr lang="ru-RU" dirty="0" smtClean="0"/>
              <a:t> </a:t>
            </a:r>
            <a:r>
              <a:rPr lang="ru-RU" dirty="0" err="1" smtClean="0"/>
              <a:t>ева</a:t>
            </a:r>
            <a:r>
              <a:rPr lang="en-US" dirty="0" smtClean="0"/>
              <a:t>]</a:t>
            </a:r>
            <a:r>
              <a:rPr lang="ru-RU" dirty="0" smtClean="0"/>
              <a:t>: втор</a:t>
            </a:r>
            <a:r>
              <a:rPr lang="en-US" dirty="0" smtClean="0"/>
              <a:t>[</a:t>
            </a:r>
            <a:r>
              <a:rPr lang="ru-RU" dirty="0" err="1" smtClean="0"/>
              <a:t>ова</a:t>
            </a:r>
            <a:r>
              <a:rPr lang="en-US" dirty="0" smtClean="0"/>
              <a:t>]</a:t>
            </a:r>
            <a:r>
              <a:rPr lang="ru-RU" dirty="0" smtClean="0"/>
              <a:t>, наш</a:t>
            </a:r>
            <a:r>
              <a:rPr lang="en-US" dirty="0" smtClean="0"/>
              <a:t>[</a:t>
            </a:r>
            <a:r>
              <a:rPr lang="ru-RU" dirty="0" err="1" smtClean="0"/>
              <a:t>ева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>
                <a:solidFill>
                  <a:srgbClr val="00B050"/>
                </a:solidFill>
              </a:rPr>
              <a:t>зж</a:t>
            </a:r>
            <a:r>
              <a:rPr lang="ru-RU" dirty="0" smtClean="0"/>
              <a:t> и </a:t>
            </a:r>
            <a:r>
              <a:rPr lang="ru-RU" dirty="0" err="1" smtClean="0">
                <a:solidFill>
                  <a:srgbClr val="00B050"/>
                </a:solidFill>
              </a:rPr>
              <a:t>сж</a:t>
            </a:r>
            <a:r>
              <a:rPr lang="ru-RU" dirty="0" smtClean="0"/>
              <a:t> на стыке морфем произносится как 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 smtClean="0"/>
              <a:t>]</a:t>
            </a:r>
            <a:r>
              <a:rPr lang="ru-RU" dirty="0" smtClean="0"/>
              <a:t>: </a:t>
            </a:r>
            <a:r>
              <a:rPr lang="ru-RU" dirty="0" err="1" smtClean="0"/>
              <a:t>ра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 smtClean="0"/>
              <a:t>]</a:t>
            </a:r>
            <a:r>
              <a:rPr lang="ru-RU" dirty="0" err="1" smtClean="0"/>
              <a:t>ечь</a:t>
            </a:r>
            <a:r>
              <a:rPr lang="ru-RU" dirty="0" smtClean="0"/>
              <a:t> (разжечь), 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/>
              <a:t>]</a:t>
            </a:r>
            <a:r>
              <a:rPr lang="ru-RU" dirty="0" err="1" smtClean="0"/>
              <a:t>атие</a:t>
            </a:r>
            <a:r>
              <a:rPr lang="ru-RU" dirty="0" smtClean="0"/>
              <a:t> (сжатие).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сч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на стыке морфем произносится как </a:t>
            </a:r>
            <a:r>
              <a:rPr lang="en-US" dirty="0" smtClean="0"/>
              <a:t>[</a:t>
            </a:r>
            <a:r>
              <a:rPr lang="ru-RU" dirty="0" smtClean="0"/>
              <a:t>щ</a:t>
            </a:r>
            <a:r>
              <a:rPr lang="en-US" dirty="0" smtClean="0"/>
              <a:t>’]</a:t>
            </a:r>
            <a:r>
              <a:rPr lang="ru-RU" dirty="0" smtClean="0"/>
              <a:t>: </a:t>
            </a:r>
            <a:r>
              <a:rPr lang="en-US" dirty="0" smtClean="0"/>
              <a:t>[</a:t>
            </a:r>
            <a:r>
              <a:rPr lang="ru-RU" dirty="0" smtClean="0"/>
              <a:t>щ</a:t>
            </a:r>
            <a:r>
              <a:rPr lang="en-US" dirty="0" smtClean="0"/>
              <a:t>’]</a:t>
            </a:r>
            <a:r>
              <a:rPr lang="ru-RU" dirty="0" err="1" smtClean="0"/>
              <a:t>ет</a:t>
            </a:r>
            <a:r>
              <a:rPr lang="ru-RU" dirty="0" smtClean="0"/>
              <a:t>(счет).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дч</a:t>
            </a:r>
            <a:r>
              <a:rPr lang="ru-RU" dirty="0" smtClean="0"/>
              <a:t> и </a:t>
            </a:r>
            <a:r>
              <a:rPr lang="ru-RU" dirty="0" err="1" smtClean="0">
                <a:solidFill>
                  <a:srgbClr val="00B050"/>
                </a:solidFill>
              </a:rPr>
              <a:t>тч</a:t>
            </a:r>
            <a:r>
              <a:rPr lang="ru-RU" dirty="0" smtClean="0"/>
              <a:t> произносятся на стыке морфем как 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’]</a:t>
            </a:r>
            <a:r>
              <a:rPr lang="ru-RU" dirty="0" smtClean="0"/>
              <a:t>: о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’]</a:t>
            </a:r>
            <a:r>
              <a:rPr lang="ru-RU" dirty="0" err="1" smtClean="0"/>
              <a:t>ет</a:t>
            </a:r>
            <a:r>
              <a:rPr lang="ru-RU" dirty="0" smtClean="0"/>
              <a:t> (отчет).</a:t>
            </a:r>
            <a:endParaRPr lang="en-US" dirty="0" smtClean="0"/>
          </a:p>
          <a:p>
            <a:r>
              <a:rPr lang="ru-RU" dirty="0" err="1">
                <a:solidFill>
                  <a:srgbClr val="00B050"/>
                </a:solidFill>
              </a:rPr>
              <a:t>тся</a:t>
            </a:r>
            <a:r>
              <a:rPr lang="ru-RU" dirty="0"/>
              <a:t> и </a:t>
            </a:r>
            <a:r>
              <a:rPr lang="ru-RU" dirty="0" err="1">
                <a:solidFill>
                  <a:srgbClr val="00B050"/>
                </a:solidFill>
              </a:rPr>
              <a:t>ться</a:t>
            </a:r>
            <a:r>
              <a:rPr lang="ru-RU" dirty="0"/>
              <a:t> произносятся как </a:t>
            </a:r>
            <a:r>
              <a:rPr lang="en-US" dirty="0"/>
              <a:t>[</a:t>
            </a:r>
            <a:r>
              <a:rPr lang="ru-RU" dirty="0" err="1"/>
              <a:t>ца</a:t>
            </a:r>
            <a:r>
              <a:rPr lang="en-US" dirty="0"/>
              <a:t>]</a:t>
            </a:r>
            <a:r>
              <a:rPr lang="ru-RU" dirty="0"/>
              <a:t>.</a:t>
            </a:r>
          </a:p>
          <a:p>
            <a:r>
              <a:rPr lang="ru-RU" dirty="0" err="1">
                <a:solidFill>
                  <a:srgbClr val="00B050"/>
                </a:solidFill>
              </a:rPr>
              <a:t>жд</a:t>
            </a:r>
            <a:r>
              <a:rPr lang="ru-RU" dirty="0"/>
              <a:t> произносится как </a:t>
            </a:r>
            <a:r>
              <a:rPr lang="en-US" dirty="0"/>
              <a:t>[</a:t>
            </a:r>
            <a:r>
              <a:rPr lang="ru-RU" dirty="0" err="1"/>
              <a:t>шт</a:t>
            </a:r>
            <a:r>
              <a:rPr lang="en-US" dirty="0"/>
              <a:t>’]</a:t>
            </a:r>
            <a:r>
              <a:rPr lang="ru-RU" dirty="0"/>
              <a:t> и </a:t>
            </a:r>
            <a:r>
              <a:rPr lang="en-US" dirty="0"/>
              <a:t>[</a:t>
            </a:r>
            <a:r>
              <a:rPr lang="ru-RU" dirty="0"/>
              <a:t>ш</a:t>
            </a:r>
            <a:r>
              <a:rPr lang="en-US" dirty="0"/>
              <a:t>]</a:t>
            </a:r>
            <a:r>
              <a:rPr lang="ru-RU" dirty="0"/>
              <a:t>: до</a:t>
            </a:r>
            <a:r>
              <a:rPr lang="en-US" dirty="0"/>
              <a:t>[</a:t>
            </a:r>
            <a:r>
              <a:rPr lang="ru-RU" dirty="0" err="1"/>
              <a:t>шт</a:t>
            </a:r>
            <a:r>
              <a:rPr lang="en-US" dirty="0"/>
              <a:t>’]</a:t>
            </a:r>
            <a:r>
              <a:rPr lang="ru-RU" dirty="0"/>
              <a:t> (дождь).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7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404664"/>
            <a:ext cx="8229600" cy="4525963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дс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00B050"/>
                </a:solidFill>
              </a:rPr>
              <a:t>тс</a:t>
            </a:r>
            <a:r>
              <a:rPr lang="ru-RU" dirty="0" smtClean="0"/>
              <a:t> перед к в прилагательных произносятся как </a:t>
            </a:r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r>
              <a:rPr lang="ru-RU" dirty="0" smtClean="0"/>
              <a:t>: </a:t>
            </a:r>
            <a:r>
              <a:rPr lang="ru-RU" dirty="0" err="1" smtClean="0"/>
              <a:t>кана</a:t>
            </a:r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r>
              <a:rPr lang="ru-RU" dirty="0" smtClean="0"/>
              <a:t>кий (канадский), </a:t>
            </a:r>
            <a:r>
              <a:rPr lang="ru-RU" dirty="0" err="1" smtClean="0"/>
              <a:t>гиган</a:t>
            </a:r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r>
              <a:rPr lang="ru-RU" dirty="0" smtClean="0"/>
              <a:t>кий (гигантский).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чн</a:t>
            </a:r>
            <a:r>
              <a:rPr lang="ru-RU" dirty="0" smtClean="0"/>
              <a:t> </a:t>
            </a:r>
            <a:r>
              <a:rPr lang="ru-RU" dirty="0" smtClean="0"/>
              <a:t>произносится в большинстве слов как </a:t>
            </a:r>
            <a:r>
              <a:rPr lang="en-US" dirty="0" smtClean="0"/>
              <a:t>[</a:t>
            </a:r>
            <a:r>
              <a:rPr lang="ru-RU" dirty="0" err="1" smtClean="0"/>
              <a:t>чн</a:t>
            </a:r>
            <a:r>
              <a:rPr lang="en-US" dirty="0" smtClean="0"/>
              <a:t>]</a:t>
            </a:r>
            <a:r>
              <a:rPr lang="ru-RU" dirty="0" smtClean="0"/>
              <a:t>: </a:t>
            </a:r>
            <a:r>
              <a:rPr lang="ru-RU" dirty="0" err="1" smtClean="0"/>
              <a:t>було</a:t>
            </a:r>
            <a:r>
              <a:rPr lang="en-US" dirty="0" smtClean="0"/>
              <a:t>[</a:t>
            </a:r>
            <a:r>
              <a:rPr lang="ru-RU" dirty="0" err="1" smtClean="0"/>
              <a:t>чн</a:t>
            </a:r>
            <a:r>
              <a:rPr lang="en-US" dirty="0" smtClean="0"/>
              <a:t>]</a:t>
            </a:r>
            <a:r>
              <a:rPr lang="ru-RU" dirty="0" err="1" smtClean="0"/>
              <a:t>ая</a:t>
            </a:r>
            <a:r>
              <a:rPr lang="ru-RU" dirty="0" smtClean="0"/>
              <a:t>, но может произноситься и как </a:t>
            </a:r>
            <a:r>
              <a:rPr lang="en-US" dirty="0" smtClean="0"/>
              <a:t>[</a:t>
            </a:r>
            <a:r>
              <a:rPr lang="ru-RU" dirty="0" err="1" smtClean="0"/>
              <a:t>шн</a:t>
            </a:r>
            <a:r>
              <a:rPr lang="en-US" dirty="0" smtClean="0"/>
              <a:t>]</a:t>
            </a:r>
            <a:r>
              <a:rPr lang="ru-RU" dirty="0" smtClean="0"/>
              <a:t>: </a:t>
            </a:r>
            <a:r>
              <a:rPr lang="ru-RU" dirty="0" err="1" smtClean="0"/>
              <a:t>ску</a:t>
            </a:r>
            <a:r>
              <a:rPr lang="en-US" dirty="0" smtClean="0"/>
              <a:t>[</a:t>
            </a:r>
            <a:r>
              <a:rPr lang="ru-RU" dirty="0" err="1" smtClean="0"/>
              <a:t>шн</a:t>
            </a:r>
            <a:r>
              <a:rPr lang="en-US" dirty="0" smtClean="0"/>
              <a:t>]</a:t>
            </a:r>
            <a:r>
              <a:rPr lang="ru-RU" dirty="0" smtClean="0"/>
              <a:t>о.</a:t>
            </a:r>
          </a:p>
          <a:p>
            <a:r>
              <a:rPr lang="ru-RU" dirty="0" err="1">
                <a:solidFill>
                  <a:srgbClr val="00B050"/>
                </a:solidFill>
              </a:rPr>
              <a:t>чт</a:t>
            </a:r>
            <a:r>
              <a:rPr lang="ru-RU" dirty="0"/>
              <a:t> произносится как </a:t>
            </a:r>
            <a:r>
              <a:rPr lang="en-US" dirty="0"/>
              <a:t>[</a:t>
            </a:r>
            <a:r>
              <a:rPr lang="ru-RU" dirty="0" err="1"/>
              <a:t>шт</a:t>
            </a:r>
            <a:r>
              <a:rPr lang="en-US" dirty="0"/>
              <a:t>]</a:t>
            </a:r>
            <a:r>
              <a:rPr lang="ru-RU" dirty="0"/>
              <a:t>:</a:t>
            </a:r>
            <a:r>
              <a:rPr lang="en-US" dirty="0"/>
              <a:t>[</a:t>
            </a:r>
            <a:r>
              <a:rPr lang="ru-RU" dirty="0" err="1"/>
              <a:t>шт</a:t>
            </a:r>
            <a:r>
              <a:rPr lang="en-US" dirty="0"/>
              <a:t>]</a:t>
            </a:r>
            <a:r>
              <a:rPr lang="ru-RU" dirty="0" err="1"/>
              <a:t>обы</a:t>
            </a:r>
            <a:r>
              <a:rPr lang="ru-RU" dirty="0"/>
              <a:t>.</a:t>
            </a:r>
          </a:p>
          <a:p>
            <a:r>
              <a:rPr lang="ru-RU" dirty="0" err="1">
                <a:solidFill>
                  <a:srgbClr val="00B050"/>
                </a:solidFill>
              </a:rPr>
              <a:t>гк</a:t>
            </a:r>
            <a:r>
              <a:rPr lang="ru-RU" dirty="0"/>
              <a:t> произносится как </a:t>
            </a:r>
            <a:r>
              <a:rPr lang="en-US" dirty="0"/>
              <a:t>[</a:t>
            </a:r>
            <a:r>
              <a:rPr lang="ru-RU" dirty="0"/>
              <a:t>х</a:t>
            </a:r>
            <a:r>
              <a:rPr lang="en-US" dirty="0"/>
              <a:t>’</a:t>
            </a:r>
            <a:r>
              <a:rPr lang="ru-RU" dirty="0"/>
              <a:t>к</a:t>
            </a:r>
            <a:r>
              <a:rPr lang="en-US" dirty="0"/>
              <a:t>’]</a:t>
            </a:r>
            <a:r>
              <a:rPr lang="ru-RU" dirty="0"/>
              <a:t>: </a:t>
            </a:r>
            <a:r>
              <a:rPr lang="ru-RU" dirty="0" err="1"/>
              <a:t>мя</a:t>
            </a:r>
            <a:r>
              <a:rPr lang="en-US" dirty="0"/>
              <a:t>[</a:t>
            </a:r>
            <a:r>
              <a:rPr lang="ru-RU" dirty="0"/>
              <a:t>х</a:t>
            </a:r>
            <a:r>
              <a:rPr lang="en-US" dirty="0"/>
              <a:t>’</a:t>
            </a:r>
            <a:r>
              <a:rPr lang="ru-RU" dirty="0"/>
              <a:t>к</a:t>
            </a:r>
            <a:r>
              <a:rPr lang="en-US" dirty="0"/>
              <a:t>’]</a:t>
            </a:r>
            <a:r>
              <a:rPr lang="ru-RU" dirty="0" err="1"/>
              <a:t>ий</a:t>
            </a:r>
            <a:r>
              <a:rPr lang="ru-RU" dirty="0"/>
              <a:t>, а </a:t>
            </a:r>
            <a:r>
              <a:rPr lang="ru-RU" dirty="0" err="1">
                <a:solidFill>
                  <a:srgbClr val="00B050"/>
                </a:solidFill>
              </a:rPr>
              <a:t>гч</a:t>
            </a:r>
            <a:r>
              <a:rPr lang="ru-RU" dirty="0"/>
              <a:t> – как </a:t>
            </a:r>
            <a:r>
              <a:rPr lang="en-US" dirty="0"/>
              <a:t>[</a:t>
            </a:r>
            <a:r>
              <a:rPr lang="ru-RU" dirty="0" err="1"/>
              <a:t>хч</a:t>
            </a:r>
            <a:r>
              <a:rPr lang="en-US" dirty="0"/>
              <a:t>’]</a:t>
            </a:r>
            <a:r>
              <a:rPr lang="ru-RU" dirty="0"/>
              <a:t>: </a:t>
            </a:r>
            <a:r>
              <a:rPr lang="ru-RU" dirty="0" err="1"/>
              <a:t>ле</a:t>
            </a:r>
            <a:r>
              <a:rPr lang="en-US" dirty="0"/>
              <a:t>[</a:t>
            </a:r>
            <a:r>
              <a:rPr lang="ru-RU" dirty="0" err="1"/>
              <a:t>хч</a:t>
            </a:r>
            <a:r>
              <a:rPr lang="en-US" dirty="0"/>
              <a:t>’]</a:t>
            </a:r>
            <a:r>
              <a:rPr lang="ru-RU" dirty="0"/>
              <a:t>е.</a:t>
            </a:r>
          </a:p>
          <a:p>
            <a:r>
              <a:rPr lang="ru-RU" dirty="0"/>
              <a:t>двойные согласные в заимствованных словах произносятся как долгий согласный звук: </a:t>
            </a:r>
            <a:r>
              <a:rPr lang="ru-RU" dirty="0">
                <a:solidFill>
                  <a:srgbClr val="FFC000"/>
                </a:solidFill>
              </a:rPr>
              <a:t>иллюстрация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14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418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Основные нормы современного литературного произношения  в русском языке</vt:lpstr>
      <vt:lpstr>Орфоэпическая норма</vt:lpstr>
      <vt:lpstr>Нормы произнесения гласных звуков</vt:lpstr>
      <vt:lpstr>Правила</vt:lpstr>
      <vt:lpstr>Нормы произнесения согласных звуков</vt:lpstr>
      <vt:lpstr>Правила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нормы современного литературного произношения  в русском языке</dc:title>
  <dc:creator>user</dc:creator>
  <cp:lastModifiedBy>user</cp:lastModifiedBy>
  <cp:revision>11</cp:revision>
  <dcterms:created xsi:type="dcterms:W3CDTF">2012-09-29T07:46:15Z</dcterms:created>
  <dcterms:modified xsi:type="dcterms:W3CDTF">2012-09-30T08:40:15Z</dcterms:modified>
</cp:coreProperties>
</file>