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notesMasterIdLst>
    <p:notesMasterId r:id="rId14"/>
  </p:notesMasterIdLst>
  <p:sldIdLst>
    <p:sldId id="256" r:id="rId2"/>
    <p:sldId id="257" r:id="rId3"/>
    <p:sldId id="261" r:id="rId4"/>
    <p:sldId id="264" r:id="rId5"/>
    <p:sldId id="266" r:id="rId6"/>
    <p:sldId id="273" r:id="rId7"/>
    <p:sldId id="269" r:id="rId8"/>
    <p:sldId id="270" r:id="rId9"/>
    <p:sldId id="271" r:id="rId10"/>
    <p:sldId id="272" r:id="rId11"/>
    <p:sldId id="282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90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939E2D-7802-498F-B5C6-6B72E8F256A1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F4F01A5-D232-4261-9C58-F79DC57B11B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3918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ru-RU" smtClean="0"/>
          </a:p>
        </p:txBody>
      </p:sp>
      <p:sp>
        <p:nvSpPr>
          <p:cNvPr id="13316" name="Номер слайда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Verdan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itchFamily="34" charset="0"/>
              </a:defRPr>
            </a:lvl9pPr>
          </a:lstStyle>
          <a:p>
            <a:pPr eaLnBrk="1" hangingPunct="1"/>
            <a:fld id="{6B1D9A7B-FE2E-499A-A105-1E006D7E4755}" type="slidenum">
              <a:rPr lang="ru-RU"/>
              <a:pPr eaLnBrk="1" hangingPunct="1"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6A9F-96BB-4BFE-BED1-240AA2072715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0105-7466-424A-8250-619C0BE5A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217561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6A9F-96BB-4BFE-BED1-240AA2072715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0105-7466-424A-8250-619C0BE5A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07642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6A9F-96BB-4BFE-BED1-240AA2072715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0105-7466-424A-8250-619C0BE5A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569811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6A9F-96BB-4BFE-BED1-240AA2072715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0105-7466-424A-8250-619C0BE5A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3777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6A9F-96BB-4BFE-BED1-240AA2072715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0105-7466-424A-8250-619C0BE5A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02415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6A9F-96BB-4BFE-BED1-240AA2072715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0105-7466-424A-8250-619C0BE5A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99682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6A9F-96BB-4BFE-BED1-240AA2072715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0105-7466-424A-8250-619C0BE5A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7987172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6A9F-96BB-4BFE-BED1-240AA2072715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0105-7466-424A-8250-619C0BE5A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2043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6A9F-96BB-4BFE-BED1-240AA2072715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0105-7466-424A-8250-619C0BE5A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57240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6A9F-96BB-4BFE-BED1-240AA2072715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0105-7466-424A-8250-619C0BE5A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848169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176A9F-96BB-4BFE-BED1-240AA2072715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38F0105-7466-424A-8250-619C0BE5A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9454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0176A9F-96BB-4BFE-BED1-240AA2072715}" type="datetimeFigureOut">
              <a:rPr lang="ru-RU" smtClean="0"/>
              <a:t>01.11.2012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8F0105-7466-424A-8250-619C0BE5A3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4531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5.gif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082"/>
            <a:ext cx="9043005" cy="684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332656"/>
            <a:ext cx="7772400" cy="1470025"/>
          </a:xfrm>
        </p:spPr>
        <p:txBody>
          <a:bodyPr>
            <a:normAutofit/>
          </a:bodyPr>
          <a:lstStyle/>
          <a:p>
            <a:r>
              <a:rPr lang="ru-RU" sz="6000" b="1" dirty="0" smtClean="0">
                <a:solidFill>
                  <a:srgbClr val="7030A0"/>
                </a:solidFill>
              </a:rPr>
              <a:t>Урок русского языка</a:t>
            </a:r>
            <a:endParaRPr lang="ru-RU" sz="6000" b="1" dirty="0">
              <a:solidFill>
                <a:srgbClr val="7030A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87624" y="2558741"/>
            <a:ext cx="6400800" cy="1752600"/>
          </a:xfrm>
        </p:spPr>
        <p:txBody>
          <a:bodyPr>
            <a:normAutofit/>
          </a:bodyPr>
          <a:lstStyle/>
          <a:p>
            <a:r>
              <a:rPr lang="ru-RU" sz="4400" b="1" dirty="0" smtClean="0">
                <a:solidFill>
                  <a:srgbClr val="0070C0"/>
                </a:solidFill>
              </a:rPr>
              <a:t>Что одному не под силу,</a:t>
            </a:r>
          </a:p>
          <a:p>
            <a:r>
              <a:rPr lang="ru-RU" sz="4400" b="1" dirty="0">
                <a:solidFill>
                  <a:srgbClr val="0070C0"/>
                </a:solidFill>
              </a:rPr>
              <a:t>т</a:t>
            </a:r>
            <a:r>
              <a:rPr lang="ru-RU" sz="4400" b="1" dirty="0" smtClean="0">
                <a:solidFill>
                  <a:srgbClr val="0070C0"/>
                </a:solidFill>
              </a:rPr>
              <a:t>о легко коллективу.</a:t>
            </a:r>
            <a:endParaRPr lang="ru-RU" sz="4400" b="1" dirty="0">
              <a:solidFill>
                <a:srgbClr val="0070C0"/>
              </a:solidFill>
            </a:endParaRPr>
          </a:p>
        </p:txBody>
      </p:sp>
      <p:pic>
        <p:nvPicPr>
          <p:cNvPr id="1027" name="Picture 3" descr="F:\документы\shkolnye_kartinki_41.2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4625412"/>
            <a:ext cx="1584176" cy="14851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519716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82"/>
            <a:ext cx="9043005" cy="684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7200" dirty="0" smtClean="0">
                <a:solidFill>
                  <a:srgbClr val="C00000"/>
                </a:solidFill>
              </a:rPr>
              <a:t>Слова для справок</a:t>
            </a:r>
            <a:endParaRPr lang="ru-RU" sz="72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37160" indent="0" algn="ctr">
              <a:buNone/>
            </a:pPr>
            <a:r>
              <a:rPr lang="ru-RU" sz="4000" b="1" dirty="0" smtClean="0"/>
              <a:t>Пришла</a:t>
            </a:r>
          </a:p>
          <a:p>
            <a:pPr marL="137160" indent="0" algn="ctr">
              <a:buNone/>
            </a:pPr>
            <a:r>
              <a:rPr lang="ru-RU" sz="4000" b="1" dirty="0" smtClean="0"/>
              <a:t> наступила</a:t>
            </a:r>
          </a:p>
          <a:p>
            <a:pPr marL="137160" indent="0" algn="ctr">
              <a:buNone/>
            </a:pPr>
            <a:r>
              <a:rPr lang="ru-RU" sz="4000" b="1" dirty="0" smtClean="0"/>
              <a:t> припекать</a:t>
            </a:r>
          </a:p>
          <a:p>
            <a:pPr marL="137160" indent="0" algn="ctr">
              <a:buNone/>
            </a:pPr>
            <a:r>
              <a:rPr lang="ru-RU" sz="4000" b="1" dirty="0" smtClean="0"/>
              <a:t> пригревать</a:t>
            </a:r>
          </a:p>
          <a:p>
            <a:pPr marL="137160" indent="0" algn="ctr">
              <a:buNone/>
            </a:pPr>
            <a:r>
              <a:rPr lang="ru-RU" sz="4000" b="1" dirty="0" smtClean="0"/>
              <a:t> набухли</a:t>
            </a:r>
          </a:p>
          <a:p>
            <a:pPr marL="137160" indent="0" algn="ctr">
              <a:buNone/>
            </a:pPr>
            <a:r>
              <a:rPr lang="ru-RU" sz="4000" b="1" dirty="0" smtClean="0"/>
              <a:t> появилась</a:t>
            </a:r>
            <a:endParaRPr lang="ru-RU" sz="4000" b="1" dirty="0"/>
          </a:p>
        </p:txBody>
      </p:sp>
    </p:spTree>
    <p:extLst>
      <p:ext uri="{BB962C8B-B14F-4D97-AF65-F5344CB8AC3E}">
        <p14:creationId xmlns:p14="http://schemas.microsoft.com/office/powerpoint/2010/main" val="16565638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82"/>
            <a:ext cx="9043005" cy="684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  <a:t>Оцени свою работу на уроке</a:t>
            </a:r>
            <a:br>
              <a:rPr lang="ru-RU" kern="10" dirty="0">
                <a:ln w="19050">
                  <a:solidFill>
                    <a:srgbClr val="99CCFF"/>
                  </a:solidFill>
                  <a:round/>
                  <a:headEnd/>
                  <a:tailEnd/>
                </a:ln>
                <a:solidFill>
                  <a:srgbClr val="0066CC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Impact"/>
              </a:rPr>
            </a:br>
            <a:endParaRPr lang="ru-RU" dirty="0"/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539552" y="2564904"/>
            <a:ext cx="7366000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2400" b="1" dirty="0">
                <a:solidFill>
                  <a:srgbClr val="C00000"/>
                </a:solidFill>
              </a:rPr>
              <a:t>Если было интересно, легко на </a:t>
            </a:r>
            <a:r>
              <a:rPr lang="ru-RU" sz="2400" b="1" dirty="0" smtClean="0">
                <a:solidFill>
                  <a:srgbClr val="C00000"/>
                </a:solidFill>
              </a:rPr>
              <a:t>уроке,</a:t>
            </a:r>
          </a:p>
          <a:p>
            <a:pPr>
              <a:spcBef>
                <a:spcPct val="50000"/>
              </a:spcBef>
            </a:pPr>
            <a:r>
              <a:rPr lang="ru-RU" sz="2400" b="1" dirty="0" smtClean="0">
                <a:solidFill>
                  <a:srgbClr val="C00000"/>
                </a:solidFill>
              </a:rPr>
              <a:t>во </a:t>
            </a:r>
            <a:r>
              <a:rPr lang="ru-RU" sz="2400" b="1" dirty="0">
                <a:solidFill>
                  <a:srgbClr val="C00000"/>
                </a:solidFill>
              </a:rPr>
              <a:t>всем разобрались  </a:t>
            </a:r>
            <a:endParaRPr lang="ru-RU" dirty="0">
              <a:solidFill>
                <a:srgbClr val="C00000"/>
              </a:solidFill>
            </a:endParaRPr>
          </a:p>
        </p:txBody>
      </p:sp>
      <p:sp>
        <p:nvSpPr>
          <p:cNvPr id="31750" name="Oval 6"/>
          <p:cNvSpPr>
            <a:spLocks noChangeArrowheads="1"/>
          </p:cNvSpPr>
          <p:nvPr/>
        </p:nvSpPr>
        <p:spPr bwMode="auto">
          <a:xfrm>
            <a:off x="6552406" y="2562084"/>
            <a:ext cx="935037" cy="863600"/>
          </a:xfrm>
          <a:prstGeom prst="ellipse">
            <a:avLst/>
          </a:prstGeom>
          <a:solidFill>
            <a:srgbClr val="FF000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 dirty="0">
              <a:solidFill>
                <a:srgbClr val="FF0066"/>
              </a:solidFill>
            </a:endParaRPr>
          </a:p>
        </p:txBody>
      </p:sp>
      <p:sp>
        <p:nvSpPr>
          <p:cNvPr id="31752" name="Rectangle 8"/>
          <p:cNvSpPr>
            <a:spLocks noChangeArrowheads="1"/>
          </p:cNvSpPr>
          <p:nvPr/>
        </p:nvSpPr>
        <p:spPr bwMode="auto">
          <a:xfrm>
            <a:off x="447512" y="4149080"/>
            <a:ext cx="5622758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70C0"/>
                </a:solidFill>
              </a:rPr>
              <a:t>Если иногда были трудности, сомнения, </a:t>
            </a:r>
          </a:p>
          <a:p>
            <a:r>
              <a:rPr lang="ru-RU" sz="2400" b="1" dirty="0">
                <a:solidFill>
                  <a:srgbClr val="0070C0"/>
                </a:solidFill>
              </a:rPr>
              <a:t>не совсем понравилась работа  </a:t>
            </a:r>
          </a:p>
        </p:txBody>
      </p:sp>
      <p:sp>
        <p:nvSpPr>
          <p:cNvPr id="31753" name="Oval 9"/>
          <p:cNvSpPr>
            <a:spLocks noChangeArrowheads="1"/>
          </p:cNvSpPr>
          <p:nvPr/>
        </p:nvSpPr>
        <p:spPr bwMode="auto">
          <a:xfrm>
            <a:off x="6559966" y="3933056"/>
            <a:ext cx="935037" cy="863600"/>
          </a:xfrm>
          <a:prstGeom prst="ellipse">
            <a:avLst/>
          </a:prstGeom>
          <a:solidFill>
            <a:srgbClr val="00B0F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  <p:sp>
        <p:nvSpPr>
          <p:cNvPr id="31754" name="Text Box 10"/>
          <p:cNvSpPr txBox="1">
            <a:spLocks noChangeArrowheads="1"/>
          </p:cNvSpPr>
          <p:nvPr/>
        </p:nvSpPr>
        <p:spPr bwMode="auto">
          <a:xfrm>
            <a:off x="466241" y="5340116"/>
            <a:ext cx="3978140" cy="8309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b="1" dirty="0">
                <a:solidFill>
                  <a:srgbClr val="00B050"/>
                </a:solidFill>
              </a:rPr>
              <a:t>Если не разобрались в теме,</a:t>
            </a:r>
          </a:p>
          <a:p>
            <a:r>
              <a:rPr lang="ru-RU" sz="2400" b="1" dirty="0">
                <a:solidFill>
                  <a:srgbClr val="00B050"/>
                </a:solidFill>
              </a:rPr>
              <a:t> было не очень интересно</a:t>
            </a:r>
          </a:p>
        </p:txBody>
      </p:sp>
      <p:sp>
        <p:nvSpPr>
          <p:cNvPr id="31755" name="Oval 11"/>
          <p:cNvSpPr>
            <a:spLocks noChangeArrowheads="1"/>
          </p:cNvSpPr>
          <p:nvPr/>
        </p:nvSpPr>
        <p:spPr bwMode="auto">
          <a:xfrm>
            <a:off x="6660232" y="5307513"/>
            <a:ext cx="935038" cy="863600"/>
          </a:xfrm>
          <a:prstGeom prst="ellipse">
            <a:avLst/>
          </a:prstGeom>
          <a:solidFill>
            <a:srgbClr val="00B050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endParaRPr lang="ru-RU">
              <a:solidFill>
                <a:srgbClr val="FF0066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73167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20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2000" fill="hold"/>
                                        <p:tgtEl>
                                          <p:spTgt spid="3174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20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2000" fill="hold"/>
                                        <p:tgtEl>
                                          <p:spTgt spid="3174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2000" fill="hold"/>
                                        <p:tgtEl>
                                          <p:spTgt spid="317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2000" fill="hold"/>
                                        <p:tgtEl>
                                          <p:spTgt spid="317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17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2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2000" fill="hold"/>
                                        <p:tgtEl>
                                          <p:spTgt spid="317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2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2000" fill="hold"/>
                                        <p:tgtEl>
                                          <p:spTgt spid="317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50" grpId="0" animBg="1"/>
      <p:bldP spid="31752" grpId="0"/>
      <p:bldP spid="31753" grpId="0" animBg="1"/>
      <p:bldP spid="31754" grpId="0"/>
      <p:bldP spid="31755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82"/>
            <a:ext cx="9043005" cy="684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r>
              <a:rPr lang="ru-RU" sz="3600" dirty="0" smtClean="0"/>
              <a:t> </a:t>
            </a: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  <a:p>
            <a:pPr marL="0" indent="0" algn="ctr">
              <a:buNone/>
            </a:pPr>
            <a:endParaRPr lang="ru-RU" dirty="0" smtClean="0"/>
          </a:p>
          <a:p>
            <a:pPr marL="0" indent="0" algn="ctr">
              <a:buNone/>
            </a:pPr>
            <a:endParaRPr lang="ru-RU" dirty="0"/>
          </a:p>
        </p:txBody>
      </p:sp>
      <p:pic>
        <p:nvPicPr>
          <p:cNvPr id="3075" name="Picture 3" descr="F:\документы\80180500_64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88840"/>
            <a:ext cx="6428855" cy="3989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документы\0a4190d06d1f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2843808" cy="21328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45165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82"/>
            <a:ext cx="9043005" cy="684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620688"/>
            <a:ext cx="8435280" cy="4032448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4800" b="1" i="1" dirty="0" smtClean="0">
                <a:solidFill>
                  <a:srgbClr val="C00000"/>
                </a:solidFill>
              </a:rPr>
              <a:t>Прозвенел</a:t>
            </a:r>
            <a:r>
              <a:rPr lang="ru-RU" sz="4800" dirty="0" smtClean="0">
                <a:solidFill>
                  <a:srgbClr val="7030A0"/>
                </a:solidFill>
              </a:rPr>
              <a:t> </a:t>
            </a:r>
            <a:r>
              <a:rPr lang="ru-RU" sz="4800" dirty="0">
                <a:solidFill>
                  <a:srgbClr val="7030A0"/>
                </a:solidFill>
              </a:rPr>
              <a:t>звонок весёлый. </a:t>
            </a:r>
          </a:p>
          <a:p>
            <a:pPr marL="137160" indent="0">
              <a:buNone/>
            </a:pPr>
            <a:r>
              <a:rPr lang="ru-RU" sz="4800" dirty="0">
                <a:solidFill>
                  <a:srgbClr val="7030A0"/>
                </a:solidFill>
              </a:rPr>
              <a:t>Мы </a:t>
            </a:r>
            <a:r>
              <a:rPr lang="ru-RU" sz="4800" b="1" i="1" dirty="0">
                <a:solidFill>
                  <a:srgbClr val="C00000"/>
                </a:solidFill>
              </a:rPr>
              <a:t>начать</a:t>
            </a:r>
            <a:r>
              <a:rPr lang="ru-RU" sz="4800" dirty="0">
                <a:solidFill>
                  <a:srgbClr val="7030A0"/>
                </a:solidFill>
              </a:rPr>
              <a:t> урок готовы.      </a:t>
            </a:r>
          </a:p>
          <a:p>
            <a:pPr marL="137160" indent="0">
              <a:buNone/>
            </a:pPr>
            <a:r>
              <a:rPr lang="ru-RU" sz="4800" dirty="0">
                <a:solidFill>
                  <a:srgbClr val="7030A0"/>
                </a:solidFill>
              </a:rPr>
              <a:t>Готовы</a:t>
            </a:r>
            <a:r>
              <a:rPr lang="ru-RU" sz="4800" b="1" dirty="0">
                <a:solidFill>
                  <a:srgbClr val="7030A0"/>
                </a:solidFill>
              </a:rPr>
              <a:t> </a:t>
            </a:r>
            <a:r>
              <a:rPr lang="ru-RU" sz="4800" b="1" i="1" dirty="0">
                <a:solidFill>
                  <a:srgbClr val="C00000"/>
                </a:solidFill>
              </a:rPr>
              <a:t>слушать,</a:t>
            </a:r>
            <a:r>
              <a:rPr lang="ru-RU" sz="4800" b="1" dirty="0">
                <a:solidFill>
                  <a:srgbClr val="7030A0"/>
                </a:solidFill>
              </a:rPr>
              <a:t> </a:t>
            </a:r>
            <a:r>
              <a:rPr lang="ru-RU" sz="4800" b="1" i="1" dirty="0">
                <a:solidFill>
                  <a:srgbClr val="C00000"/>
                </a:solidFill>
              </a:rPr>
              <a:t>рассуждать</a:t>
            </a:r>
            <a:r>
              <a:rPr lang="ru-RU" sz="4800" dirty="0">
                <a:solidFill>
                  <a:srgbClr val="C00000"/>
                </a:solidFill>
              </a:rPr>
              <a:t> </a:t>
            </a:r>
            <a:r>
              <a:rPr lang="ru-RU" sz="4800" dirty="0">
                <a:solidFill>
                  <a:srgbClr val="7030A0"/>
                </a:solidFill>
              </a:rPr>
              <a:t>  и  друг другу </a:t>
            </a:r>
            <a:r>
              <a:rPr lang="ru-RU" sz="4800" b="1" i="1" dirty="0">
                <a:solidFill>
                  <a:srgbClr val="C00000"/>
                </a:solidFill>
              </a:rPr>
              <a:t>помогать</a:t>
            </a:r>
            <a:r>
              <a:rPr lang="ru-RU" sz="4800" i="1" dirty="0">
                <a:solidFill>
                  <a:srgbClr val="C00000"/>
                </a:solidFill>
              </a:rPr>
              <a:t>. </a:t>
            </a:r>
          </a:p>
          <a:p>
            <a:pPr marL="0" indent="0">
              <a:buNone/>
            </a:pPr>
            <a:endParaRPr lang="ru-RU" sz="5400" dirty="0">
              <a:solidFill>
                <a:srgbClr val="7030A0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78472" y="3951296"/>
            <a:ext cx="2286016" cy="2286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583315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82"/>
            <a:ext cx="9043005" cy="684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8000" b="1" dirty="0" smtClean="0">
                <a:solidFill>
                  <a:srgbClr val="C00000"/>
                </a:solidFill>
              </a:rPr>
              <a:t>Глагол</a:t>
            </a:r>
            <a:endParaRPr lang="ru-RU" sz="8000" b="1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ru-RU" sz="5400" b="1" dirty="0" smtClean="0"/>
              <a:t>1.Часть речи.</a:t>
            </a:r>
          </a:p>
          <a:p>
            <a:pPr marL="0" indent="0">
              <a:buNone/>
            </a:pPr>
            <a:r>
              <a:rPr lang="ru-RU" sz="5400" b="1" dirty="0" smtClean="0"/>
              <a:t>2.Что делать? Что сделать?</a:t>
            </a:r>
          </a:p>
          <a:p>
            <a:pPr marL="0" indent="0">
              <a:buNone/>
            </a:pPr>
            <a:r>
              <a:rPr lang="ru-RU" sz="5400" b="1" dirty="0" smtClean="0"/>
              <a:t>3.Действие предмета.</a:t>
            </a:r>
          </a:p>
          <a:p>
            <a:pPr marL="0" indent="0">
              <a:buNone/>
            </a:pPr>
            <a:r>
              <a:rPr lang="ru-RU" sz="5400" b="1" dirty="0" smtClean="0"/>
              <a:t>4. Число и время.</a:t>
            </a:r>
          </a:p>
          <a:p>
            <a:pPr marL="0" indent="0">
              <a:buNone/>
            </a:pPr>
            <a:r>
              <a:rPr lang="ru-RU" sz="5400" b="1" dirty="0"/>
              <a:t>5</a:t>
            </a:r>
            <a:r>
              <a:rPr lang="ru-RU" sz="5400" b="1" dirty="0" smtClean="0"/>
              <a:t>.Сказуемое.</a:t>
            </a:r>
            <a:endParaRPr lang="ru-RU" sz="5400" b="1" dirty="0"/>
          </a:p>
        </p:txBody>
      </p:sp>
    </p:spTree>
    <p:extLst>
      <p:ext uri="{BB962C8B-B14F-4D97-AF65-F5344CB8AC3E}">
        <p14:creationId xmlns:p14="http://schemas.microsoft.com/office/powerpoint/2010/main" val="36323058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82"/>
            <a:ext cx="9043005" cy="684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88640"/>
            <a:ext cx="8435280" cy="6336704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5400" dirty="0" smtClean="0">
                <a:solidFill>
                  <a:srgbClr val="C00000"/>
                </a:solidFill>
              </a:rPr>
              <a:t>Проверка</a:t>
            </a:r>
          </a:p>
          <a:p>
            <a:pPr marL="0" indent="0">
              <a:buNone/>
            </a:pPr>
            <a:r>
              <a:rPr lang="ru-RU" sz="4800" b="1" dirty="0" smtClean="0">
                <a:solidFill>
                  <a:srgbClr val="0070C0"/>
                </a:solidFill>
              </a:rPr>
              <a:t>Прозвенел – ед.ч.,</a:t>
            </a:r>
            <a:r>
              <a:rPr lang="ru-RU" sz="4800" b="1" dirty="0" err="1" smtClean="0">
                <a:solidFill>
                  <a:srgbClr val="0070C0"/>
                </a:solidFill>
              </a:rPr>
              <a:t>п.в</a:t>
            </a:r>
            <a:r>
              <a:rPr lang="ru-RU" sz="4800" b="1" dirty="0" smtClean="0">
                <a:solidFill>
                  <a:srgbClr val="0070C0"/>
                </a:solidFill>
              </a:rPr>
              <a:t>.</a:t>
            </a:r>
          </a:p>
          <a:p>
            <a:pPr marL="0" indent="0">
              <a:buNone/>
            </a:pPr>
            <a:r>
              <a:rPr lang="ru-RU" sz="4800" b="1" dirty="0" smtClean="0"/>
              <a:t>начать – ???</a:t>
            </a:r>
          </a:p>
          <a:p>
            <a:pPr marL="0" indent="0">
              <a:buNone/>
            </a:pPr>
            <a:r>
              <a:rPr lang="ru-RU" sz="4800" b="1" dirty="0"/>
              <a:t>с</a:t>
            </a:r>
            <a:r>
              <a:rPr lang="ru-RU" sz="4800" b="1" dirty="0" smtClean="0"/>
              <a:t>лушать –???</a:t>
            </a:r>
          </a:p>
          <a:p>
            <a:pPr marL="0" indent="0">
              <a:buNone/>
            </a:pPr>
            <a:r>
              <a:rPr lang="ru-RU" sz="4800" b="1" dirty="0"/>
              <a:t>р</a:t>
            </a:r>
            <a:r>
              <a:rPr lang="ru-RU" sz="4800" b="1" dirty="0" smtClean="0"/>
              <a:t>ассуждать –??? </a:t>
            </a:r>
          </a:p>
          <a:p>
            <a:pPr marL="0" indent="0">
              <a:buNone/>
            </a:pPr>
            <a:r>
              <a:rPr lang="ru-RU" sz="4800" b="1" dirty="0"/>
              <a:t>п</a:t>
            </a:r>
            <a:r>
              <a:rPr lang="ru-RU" sz="4800" b="1" dirty="0" smtClean="0"/>
              <a:t>омогать -  ???</a:t>
            </a:r>
          </a:p>
        </p:txBody>
      </p:sp>
    </p:spTree>
    <p:extLst>
      <p:ext uri="{BB962C8B-B14F-4D97-AF65-F5344CB8AC3E}">
        <p14:creationId xmlns:p14="http://schemas.microsoft.com/office/powerpoint/2010/main" val="2180392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" y="-99392"/>
            <a:ext cx="9043005" cy="684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2"/>
          <p:cNvSpPr>
            <a:spLocks noGrp="1"/>
          </p:cNvSpPr>
          <p:nvPr>
            <p:ph type="title"/>
          </p:nvPr>
        </p:nvSpPr>
        <p:spPr>
          <a:prstGeom prst="rect">
            <a:avLst/>
          </a:prstGeom>
          <a:ln w="6350" cap="rnd">
            <a:noFill/>
          </a:ln>
        </p:spPr>
        <p:txBody>
          <a:bodyPr vert="horz" rtlCol="0" anchor="b" anchorCtr="0">
            <a:noAutofit/>
          </a:bodyPr>
          <a:lstStyle>
            <a:lvl1pPr algn="l" rtl="0" eaLnBrk="1" latinLnBrk="0" hangingPunct="1">
              <a:spcBef>
                <a:spcPct val="0"/>
              </a:spcBef>
              <a:buNone/>
              <a:defRPr kumimoji="0" lang="en-US" sz="4200" b="0" kern="1200" spc="-100" baseline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prstClr val="black">
                      <a:alpha val="70000"/>
                    </a:prstClr>
                  </a:innerShdw>
                </a:effectLst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ru-RU" sz="8000" dirty="0" smtClean="0">
                <a:solidFill>
                  <a:srgbClr val="00B050"/>
                </a:solidFill>
              </a:rPr>
              <a:t>Тема урока</a:t>
            </a:r>
            <a:endParaRPr lang="ru-RU" sz="8000" dirty="0">
              <a:solidFill>
                <a:srgbClr val="00B050"/>
              </a:solidFill>
            </a:endParaRPr>
          </a:p>
        </p:txBody>
      </p:sp>
      <p:sp>
        <p:nvSpPr>
          <p:cNvPr id="4" name="Содержимое 1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525963"/>
          </a:xfrm>
          <a:prstGeom prst="rect">
            <a:avLst/>
          </a:prstGeom>
        </p:spPr>
        <p:txBody>
          <a:bodyPr vert="horz">
            <a:noAutofit/>
          </a:bodyPr>
          <a:lstStyle>
            <a:lvl1pPr marL="274320" indent="-274320" algn="l" rtl="0" eaLnBrk="1" latinLnBrk="0" hangingPunct="1">
              <a:spcBef>
                <a:spcPts val="600"/>
              </a:spcBef>
              <a:buClr>
                <a:schemeClr val="accent2"/>
              </a:buClr>
              <a:buSzPct val="85000"/>
              <a:buFont typeface="Wingdings 2"/>
              <a:buChar char="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/>
              <a:buChar char=""/>
              <a:defRPr kumimoji="0" sz="24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1005840" indent="-228600" algn="l" rtl="0" eaLnBrk="1" latinLnBrk="0" hangingPunct="1">
              <a:spcBef>
                <a:spcPts val="300"/>
              </a:spcBef>
              <a:buClr>
                <a:schemeClr val="accent2">
                  <a:shade val="50000"/>
                </a:schemeClr>
              </a:buClr>
              <a:buSzPct val="85000"/>
              <a:buFont typeface="Wingdings 2"/>
              <a:buChar char=""/>
              <a:defRPr kumimoji="0" sz="2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280160" indent="-228600" algn="l" rtl="0" eaLnBrk="1" latinLnBrk="0" hangingPunct="1">
              <a:spcBef>
                <a:spcPts val="30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55448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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828800" indent="-22860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1168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60320" indent="-182880" algn="l" rtl="0" eaLnBrk="1" latinLnBrk="0" hangingPunct="1">
              <a:spcBef>
                <a:spcPts val="340"/>
              </a:spcBef>
              <a:buClr>
                <a:schemeClr val="accent2">
                  <a:shade val="75000"/>
                </a:schemeClr>
              </a:buClr>
              <a:buSzPct val="85000"/>
              <a:buFont typeface="Wingdings 2" pitchFamily="18" charset="2"/>
              <a:buChar char="?"/>
              <a:defRPr kumimoji="0" sz="1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ru-RU" sz="4400" b="1" dirty="0" smtClean="0">
                <a:solidFill>
                  <a:srgbClr val="7030A0"/>
                </a:solidFill>
              </a:rPr>
              <a:t>Неопределённая форма глагола</a:t>
            </a:r>
          </a:p>
          <a:p>
            <a:pPr marL="0" indent="0" algn="ctr">
              <a:buNone/>
            </a:pPr>
            <a:endParaRPr lang="ru-RU" sz="3600" b="1" i="1" u="sng" dirty="0" smtClean="0"/>
          </a:p>
          <a:p>
            <a:pPr marL="0" indent="0" algn="ctr">
              <a:buNone/>
            </a:pPr>
            <a:r>
              <a:rPr lang="ru-RU" sz="3600" b="1" i="1" u="sng" dirty="0" smtClean="0"/>
              <a:t>Учиться определять глаголы в неопределённой форме.</a:t>
            </a:r>
          </a:p>
        </p:txBody>
      </p:sp>
    </p:spTree>
    <p:extLst>
      <p:ext uri="{BB962C8B-B14F-4D97-AF65-F5344CB8AC3E}">
        <p14:creationId xmlns:p14="http://schemas.microsoft.com/office/powerpoint/2010/main" val="299246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17519"/>
            <a:ext cx="9144000" cy="6922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ru-RU" dirty="0" smtClean="0"/>
              <a:t> </a:t>
            </a:r>
            <a:r>
              <a:rPr lang="ru-RU" b="1" dirty="0" smtClean="0">
                <a:solidFill>
                  <a:srgbClr val="C00000"/>
                </a:solidFill>
              </a:rPr>
              <a:t>Неопределенная форма глагола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cxnSp>
        <p:nvCxnSpPr>
          <p:cNvPr id="6" name="Прямая со стрелкой 5"/>
          <p:cNvCxnSpPr/>
          <p:nvPr/>
        </p:nvCxnSpPr>
        <p:spPr>
          <a:xfrm>
            <a:off x="4211960" y="1196752"/>
            <a:ext cx="2232248" cy="2016224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 стрелкой 8"/>
          <p:cNvCxnSpPr/>
          <p:nvPr/>
        </p:nvCxnSpPr>
        <p:spPr>
          <a:xfrm flipH="1">
            <a:off x="2051720" y="1196752"/>
            <a:ext cx="2160240" cy="2160240"/>
          </a:xfrm>
          <a:prstGeom prst="straightConnector1">
            <a:avLst/>
          </a:prstGeom>
          <a:ln w="57150">
            <a:solidFill>
              <a:schemeClr val="accent2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Овал 10"/>
          <p:cNvSpPr/>
          <p:nvPr/>
        </p:nvSpPr>
        <p:spPr>
          <a:xfrm>
            <a:off x="4796408" y="3212976"/>
            <a:ext cx="3600400" cy="111575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Что сделать?</a:t>
            </a:r>
            <a:endParaRPr lang="ru-RU" sz="3600" b="1" dirty="0">
              <a:solidFill>
                <a:srgbClr val="0070C0"/>
              </a:solidFill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67544" y="3356992"/>
            <a:ext cx="3600400" cy="1115756"/>
          </a:xfrm>
          <a:prstGeom prst="ellipse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3600" b="1" dirty="0" smtClean="0">
                <a:solidFill>
                  <a:srgbClr val="0070C0"/>
                </a:solidFill>
              </a:rPr>
              <a:t>Что делать?</a:t>
            </a:r>
            <a:endParaRPr lang="ru-RU" sz="3600" b="1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6804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82"/>
            <a:ext cx="9043005" cy="684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539552" y="260648"/>
            <a:ext cx="8229600" cy="968646"/>
          </a:xfrm>
        </p:spPr>
        <p:txBody>
          <a:bodyPr>
            <a:noAutofit/>
          </a:bodyPr>
          <a:lstStyle/>
          <a:p>
            <a:r>
              <a:rPr lang="ru-RU" sz="7200" b="1" dirty="0" smtClean="0">
                <a:solidFill>
                  <a:srgbClr val="7030A0"/>
                </a:solidFill>
              </a:rPr>
              <a:t>Упр. 565</a:t>
            </a:r>
            <a:endParaRPr lang="ru-RU" sz="7200" b="1" dirty="0">
              <a:solidFill>
                <a:srgbClr val="7030A0"/>
              </a:solidFill>
            </a:endParaRPr>
          </a:p>
        </p:txBody>
      </p:sp>
      <p:sp>
        <p:nvSpPr>
          <p:cNvPr id="5" name="Объект 4"/>
          <p:cNvSpPr>
            <a:spLocks noGrp="1"/>
          </p:cNvSpPr>
          <p:nvPr>
            <p:ph sz="half" idx="1"/>
          </p:nvPr>
        </p:nvSpPr>
        <p:spPr>
          <a:xfrm>
            <a:off x="457200" y="2132856"/>
            <a:ext cx="4038600" cy="4536504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1 вариант</a:t>
            </a:r>
          </a:p>
          <a:p>
            <a:pPr marL="137160" indent="0">
              <a:buNone/>
            </a:pPr>
            <a:r>
              <a:rPr lang="ru-RU" sz="3600" b="1" dirty="0" smtClean="0">
                <a:solidFill>
                  <a:srgbClr val="7030A0"/>
                </a:solidFill>
              </a:rPr>
              <a:t>(Что делать?)</a:t>
            </a:r>
            <a:endParaRPr lang="ru-RU" sz="3600" b="1" dirty="0">
              <a:solidFill>
                <a:srgbClr val="7030A0"/>
              </a:solidFill>
            </a:endParaRPr>
          </a:p>
          <a:p>
            <a:pPr marL="137160" indent="0">
              <a:buNone/>
            </a:pPr>
            <a:r>
              <a:rPr lang="ru-RU" sz="3500" b="1" dirty="0" smtClean="0"/>
              <a:t>Шить</a:t>
            </a:r>
          </a:p>
          <a:p>
            <a:pPr marL="137160" indent="0">
              <a:buNone/>
            </a:pPr>
            <a:r>
              <a:rPr lang="ru-RU" sz="3500" b="1" dirty="0"/>
              <a:t>п</a:t>
            </a:r>
            <a:r>
              <a:rPr lang="ru-RU" sz="3500" b="1" dirty="0" smtClean="0"/>
              <a:t>рыгать</a:t>
            </a:r>
          </a:p>
          <a:p>
            <a:pPr marL="137160" indent="0">
              <a:buNone/>
            </a:pPr>
            <a:r>
              <a:rPr lang="ru-RU" sz="3500" b="1" dirty="0"/>
              <a:t>к</a:t>
            </a:r>
            <a:r>
              <a:rPr lang="ru-RU" sz="3500" b="1" dirty="0" smtClean="0"/>
              <a:t>ричать</a:t>
            </a:r>
          </a:p>
          <a:p>
            <a:pPr marL="137160" indent="0">
              <a:buNone/>
            </a:pPr>
            <a:r>
              <a:rPr lang="ru-RU" sz="3500" b="1" dirty="0"/>
              <a:t>в</a:t>
            </a:r>
            <a:r>
              <a:rPr lang="ru-RU" sz="3500" b="1" dirty="0" smtClean="0"/>
              <a:t>ерить</a:t>
            </a:r>
          </a:p>
          <a:p>
            <a:pPr marL="137160" indent="0">
              <a:buNone/>
            </a:pPr>
            <a:r>
              <a:rPr lang="ru-RU" sz="3500" b="1" dirty="0"/>
              <a:t>у</a:t>
            </a:r>
            <a:r>
              <a:rPr lang="ru-RU" sz="3500" b="1" dirty="0" smtClean="0"/>
              <a:t>чить</a:t>
            </a:r>
          </a:p>
          <a:p>
            <a:pPr marL="137160" indent="0">
              <a:buNone/>
            </a:pPr>
            <a:r>
              <a:rPr lang="ru-RU" sz="3500" b="1" dirty="0" smtClean="0"/>
              <a:t>прилетать</a:t>
            </a:r>
            <a:endParaRPr lang="ru-RU" sz="3500" b="1" dirty="0"/>
          </a:p>
        </p:txBody>
      </p:sp>
      <p:sp>
        <p:nvSpPr>
          <p:cNvPr id="6" name="Объект 5"/>
          <p:cNvSpPr>
            <a:spLocks noGrp="1"/>
          </p:cNvSpPr>
          <p:nvPr>
            <p:ph sz="half" idx="2"/>
          </p:nvPr>
        </p:nvSpPr>
        <p:spPr>
          <a:xfrm>
            <a:off x="4716016" y="2153047"/>
            <a:ext cx="4038600" cy="4565104"/>
          </a:xfrm>
        </p:spPr>
        <p:txBody>
          <a:bodyPr>
            <a:normAutofit fontScale="92500" lnSpcReduction="10000"/>
          </a:bodyPr>
          <a:lstStyle/>
          <a:p>
            <a:pPr marL="137160" indent="0">
              <a:buNone/>
            </a:pPr>
            <a:r>
              <a:rPr lang="ru-RU" sz="3900" b="1" dirty="0" smtClean="0">
                <a:solidFill>
                  <a:srgbClr val="7030A0"/>
                </a:solidFill>
              </a:rPr>
              <a:t>2 вариант</a:t>
            </a:r>
          </a:p>
          <a:p>
            <a:pPr marL="137160" indent="0">
              <a:buNone/>
            </a:pPr>
            <a:r>
              <a:rPr lang="ru-RU" sz="3900" b="1" dirty="0" smtClean="0">
                <a:solidFill>
                  <a:srgbClr val="7030A0"/>
                </a:solidFill>
              </a:rPr>
              <a:t>(Что сделать?)</a:t>
            </a:r>
          </a:p>
          <a:p>
            <a:pPr marL="137160" indent="0">
              <a:buNone/>
            </a:pPr>
            <a:r>
              <a:rPr lang="ru-RU" sz="3200" b="1" dirty="0" smtClean="0"/>
              <a:t>Прыгнуть</a:t>
            </a:r>
          </a:p>
          <a:p>
            <a:pPr marL="137160" indent="0">
              <a:buNone/>
            </a:pPr>
            <a:r>
              <a:rPr lang="ru-RU" sz="3200" b="1" dirty="0"/>
              <a:t>с</a:t>
            </a:r>
            <a:r>
              <a:rPr lang="ru-RU" sz="3200" b="1" dirty="0" smtClean="0"/>
              <a:t>шить</a:t>
            </a:r>
          </a:p>
          <a:p>
            <a:pPr marL="137160" indent="0">
              <a:buNone/>
            </a:pPr>
            <a:r>
              <a:rPr lang="ru-RU" sz="3200" b="1" dirty="0"/>
              <a:t>к</a:t>
            </a:r>
            <a:r>
              <a:rPr lang="ru-RU" sz="3200" b="1" dirty="0" smtClean="0"/>
              <a:t>рикнуть</a:t>
            </a:r>
          </a:p>
          <a:p>
            <a:pPr marL="137160" indent="0">
              <a:buNone/>
            </a:pPr>
            <a:r>
              <a:rPr lang="ru-RU" sz="3200" b="1" dirty="0"/>
              <a:t>п</a:t>
            </a:r>
            <a:r>
              <a:rPr lang="ru-RU" sz="3200" b="1" dirty="0" smtClean="0"/>
              <a:t>оверить</a:t>
            </a:r>
          </a:p>
          <a:p>
            <a:pPr marL="137160" indent="0">
              <a:buNone/>
            </a:pPr>
            <a:r>
              <a:rPr lang="ru-RU" sz="3200" b="1" dirty="0" smtClean="0"/>
              <a:t>выучить</a:t>
            </a:r>
          </a:p>
          <a:p>
            <a:pPr marL="137160" indent="0">
              <a:buNone/>
            </a:pPr>
            <a:r>
              <a:rPr lang="ru-RU" sz="3200" b="1" dirty="0" smtClean="0"/>
              <a:t>прилететь</a:t>
            </a:r>
            <a:endParaRPr lang="ru-RU" sz="3200" b="1" dirty="0"/>
          </a:p>
        </p:txBody>
      </p:sp>
      <p:sp>
        <p:nvSpPr>
          <p:cNvPr id="3" name="TextBox 2"/>
          <p:cNvSpPr txBox="1"/>
          <p:nvPr/>
        </p:nvSpPr>
        <p:spPr>
          <a:xfrm>
            <a:off x="3059832" y="1206860"/>
            <a:ext cx="2562753" cy="76944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400" b="1" dirty="0" smtClean="0">
                <a:solidFill>
                  <a:srgbClr val="C00000"/>
                </a:solidFill>
              </a:rPr>
              <a:t>Проверка</a:t>
            </a:r>
            <a:endParaRPr lang="ru-RU" sz="4400" b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78070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1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1000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4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600" dirty="0" smtClean="0">
                <a:solidFill>
                  <a:srgbClr val="C00000"/>
                </a:solidFill>
              </a:rPr>
              <a:t>Проверка</a:t>
            </a:r>
            <a:endParaRPr lang="ru-RU" sz="6600" dirty="0">
              <a:solidFill>
                <a:srgbClr val="C0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07503" y="1600200"/>
            <a:ext cx="4248473" cy="4525963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3200" b="1" dirty="0"/>
              <a:t>н</a:t>
            </a:r>
            <a:r>
              <a:rPr lang="ru-RU" sz="3200" b="1" dirty="0" smtClean="0"/>
              <a:t>ак</a:t>
            </a:r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r>
              <a:rPr lang="ru-RU" sz="3200" b="1" dirty="0" smtClean="0"/>
              <a:t>рмить-к</a:t>
            </a:r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r>
              <a:rPr lang="ru-RU" sz="3200" b="1" dirty="0" smtClean="0"/>
              <a:t>рм</a:t>
            </a:r>
          </a:p>
          <a:p>
            <a:pPr marL="137160" indent="0">
              <a:buNone/>
            </a:pPr>
            <a:r>
              <a:rPr lang="ru-RU" sz="3200" b="1" dirty="0" smtClean="0"/>
              <a:t>д</a:t>
            </a:r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r>
              <a:rPr lang="ru-RU" sz="3200" b="1" dirty="0" smtClean="0"/>
              <a:t>ждливый – д</a:t>
            </a:r>
            <a:r>
              <a:rPr lang="ru-RU" sz="3200" b="1" dirty="0" smtClean="0">
                <a:solidFill>
                  <a:srgbClr val="FF0000"/>
                </a:solidFill>
              </a:rPr>
              <a:t>о</a:t>
            </a:r>
            <a:r>
              <a:rPr lang="ru-RU" sz="3200" b="1" dirty="0" smtClean="0"/>
              <a:t>ждь</a:t>
            </a:r>
          </a:p>
          <a:p>
            <a:pPr marL="137160" indent="0">
              <a:buNone/>
            </a:pPr>
            <a:r>
              <a:rPr lang="ru-RU" sz="3200" b="1" dirty="0" smtClean="0"/>
              <a:t>вещ</a:t>
            </a:r>
            <a:r>
              <a:rPr lang="ru-RU" sz="3200" b="1" dirty="0" smtClean="0">
                <a:solidFill>
                  <a:srgbClr val="FF0000"/>
                </a:solidFill>
              </a:rPr>
              <a:t>ь </a:t>
            </a:r>
            <a:r>
              <a:rPr lang="ru-RU" sz="3200" b="1" dirty="0" smtClean="0"/>
              <a:t>– ед.ч.,</a:t>
            </a:r>
            <a:r>
              <a:rPr lang="ru-RU" sz="3200" b="1" dirty="0" err="1" smtClean="0"/>
              <a:t>ж.р</a:t>
            </a:r>
            <a:r>
              <a:rPr lang="ru-RU" sz="3200" b="1" dirty="0" smtClean="0"/>
              <a:t>.</a:t>
            </a:r>
          </a:p>
          <a:p>
            <a:pPr marL="137160" indent="0">
              <a:buNone/>
            </a:pPr>
            <a:r>
              <a:rPr lang="ru-RU" sz="3200" b="1" dirty="0" smtClean="0"/>
              <a:t>борщ</a:t>
            </a:r>
            <a:r>
              <a:rPr lang="ru-RU" sz="3200" b="1" dirty="0" smtClean="0">
                <a:solidFill>
                  <a:srgbClr val="FF0000"/>
                </a:solidFill>
              </a:rPr>
              <a:t>  </a:t>
            </a:r>
            <a:r>
              <a:rPr lang="ru-RU" sz="3200" b="1" dirty="0" smtClean="0"/>
              <a:t>- ед.ч.,</a:t>
            </a:r>
            <a:r>
              <a:rPr lang="ru-RU" sz="3200" b="1" dirty="0" err="1" smtClean="0"/>
              <a:t>м.р</a:t>
            </a:r>
            <a:r>
              <a:rPr lang="ru-RU" sz="3200" b="1" dirty="0" smtClean="0"/>
              <a:t>.</a:t>
            </a:r>
          </a:p>
          <a:p>
            <a:pPr marL="137160" indent="0">
              <a:buNone/>
            </a:pPr>
            <a:r>
              <a:rPr lang="ru-RU" sz="3200" b="1" dirty="0" smtClean="0"/>
              <a:t>чес</a:t>
            </a:r>
            <a:r>
              <a:rPr lang="ru-RU" sz="3200" b="1" dirty="0" smtClean="0">
                <a:solidFill>
                  <a:srgbClr val="FF0000"/>
                </a:solidFill>
              </a:rPr>
              <a:t>т</a:t>
            </a:r>
            <a:r>
              <a:rPr lang="ru-RU" sz="3200" b="1" dirty="0" smtClean="0"/>
              <a:t>ный - чес</a:t>
            </a:r>
            <a:r>
              <a:rPr lang="ru-RU" sz="3200" b="1" dirty="0" smtClean="0">
                <a:solidFill>
                  <a:srgbClr val="FF0000"/>
                </a:solidFill>
              </a:rPr>
              <a:t>т</a:t>
            </a:r>
            <a:r>
              <a:rPr lang="ru-RU" sz="3200" b="1" dirty="0" smtClean="0"/>
              <a:t>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427984" y="1600200"/>
            <a:ext cx="4615020" cy="4525963"/>
          </a:xfrm>
        </p:spPr>
        <p:txBody>
          <a:bodyPr>
            <a:normAutofit/>
          </a:bodyPr>
          <a:lstStyle/>
          <a:p>
            <a:pPr marL="137160" indent="0">
              <a:buNone/>
            </a:pPr>
            <a:r>
              <a:rPr lang="ru-RU" sz="3200" b="1" dirty="0"/>
              <a:t>прелес</a:t>
            </a:r>
            <a:r>
              <a:rPr lang="ru-RU" sz="3200" b="1" dirty="0">
                <a:solidFill>
                  <a:srgbClr val="FF0000"/>
                </a:solidFill>
              </a:rPr>
              <a:t>т</a:t>
            </a:r>
            <a:r>
              <a:rPr lang="ru-RU" sz="3200" b="1" dirty="0"/>
              <a:t>ный- прелес</a:t>
            </a:r>
            <a:r>
              <a:rPr lang="ru-RU" sz="3200" b="1" dirty="0">
                <a:solidFill>
                  <a:srgbClr val="FF0000"/>
                </a:solidFill>
              </a:rPr>
              <a:t>т</a:t>
            </a:r>
            <a:r>
              <a:rPr lang="ru-RU" sz="3200" b="1" dirty="0"/>
              <a:t>ь</a:t>
            </a:r>
          </a:p>
          <a:p>
            <a:pPr marL="137160" indent="0">
              <a:buNone/>
            </a:pPr>
            <a:r>
              <a:rPr lang="ru-RU" sz="3200" b="1" dirty="0" smtClean="0"/>
              <a:t>в</a:t>
            </a:r>
            <a:r>
              <a:rPr lang="ru-RU" sz="3200" b="1" dirty="0" smtClean="0">
                <a:solidFill>
                  <a:srgbClr val="FF0000"/>
                </a:solidFill>
              </a:rPr>
              <a:t>ъ</a:t>
            </a:r>
            <a:r>
              <a:rPr lang="ru-RU" sz="3200" b="1" dirty="0" smtClean="0"/>
              <a:t>ехать </a:t>
            </a:r>
            <a:r>
              <a:rPr lang="ru-RU" sz="3200" b="1" dirty="0"/>
              <a:t>– в-приставка</a:t>
            </a:r>
          </a:p>
          <a:p>
            <a:pPr marL="137160" indent="0">
              <a:buNone/>
            </a:pPr>
            <a:r>
              <a:rPr lang="ru-RU" sz="3200" b="1" dirty="0" smtClean="0"/>
              <a:t>об</a:t>
            </a:r>
            <a:r>
              <a:rPr lang="ru-RU" sz="3200" b="1" dirty="0" smtClean="0">
                <a:solidFill>
                  <a:srgbClr val="FF0000"/>
                </a:solidFill>
              </a:rPr>
              <a:t>ъ</a:t>
            </a:r>
            <a:r>
              <a:rPr lang="ru-RU" sz="3200" b="1" dirty="0" smtClean="0"/>
              <a:t>явить–об- </a:t>
            </a:r>
            <a:r>
              <a:rPr lang="ru-RU" b="1" dirty="0"/>
              <a:t>приставка</a:t>
            </a:r>
          </a:p>
          <a:p>
            <a:pPr marL="137160" indent="0">
              <a:buNone/>
            </a:pPr>
            <a:r>
              <a:rPr lang="ru-RU" sz="3200" b="1" dirty="0" smtClean="0"/>
              <a:t>подви</a:t>
            </a:r>
            <a:r>
              <a:rPr lang="ru-RU" sz="3200" b="1" dirty="0" smtClean="0">
                <a:solidFill>
                  <a:srgbClr val="FF0000"/>
                </a:solidFill>
              </a:rPr>
              <a:t>г </a:t>
            </a:r>
            <a:r>
              <a:rPr lang="ru-RU" sz="3200" b="1" dirty="0"/>
              <a:t>– подви</a:t>
            </a:r>
            <a:r>
              <a:rPr lang="ru-RU" sz="3200" b="1" dirty="0">
                <a:solidFill>
                  <a:srgbClr val="FF0000"/>
                </a:solidFill>
              </a:rPr>
              <a:t>г</a:t>
            </a:r>
            <a:r>
              <a:rPr lang="ru-RU" sz="3200" b="1" dirty="0"/>
              <a:t>и</a:t>
            </a:r>
          </a:p>
          <a:p>
            <a:pPr marL="137160" indent="0">
              <a:buNone/>
            </a:pPr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</a:rPr>
              <a:t>ме</a:t>
            </a:r>
            <a:r>
              <a:rPr lang="ru-RU" sz="3200" b="1" dirty="0" smtClean="0">
                <a:solidFill>
                  <a:srgbClr val="FF0000"/>
                </a:solidFill>
              </a:rPr>
              <a:t>т</a:t>
            </a:r>
            <a:r>
              <a:rPr lang="ru-RU" sz="3200" b="1" dirty="0" smtClean="0">
                <a:solidFill>
                  <a:schemeClr val="tx1">
                    <a:lumMod val="95000"/>
                  </a:schemeClr>
                </a:solidFill>
              </a:rPr>
              <a:t>кий </a:t>
            </a:r>
            <a:r>
              <a:rPr lang="ru-RU" sz="3200" b="1" dirty="0">
                <a:solidFill>
                  <a:schemeClr val="tx1">
                    <a:lumMod val="95000"/>
                  </a:schemeClr>
                </a:solidFill>
              </a:rPr>
              <a:t>- ме</a:t>
            </a:r>
            <a:r>
              <a:rPr lang="ru-RU" sz="3200" b="1" dirty="0">
                <a:solidFill>
                  <a:srgbClr val="FF0000"/>
                </a:solidFill>
              </a:rPr>
              <a:t>т</a:t>
            </a:r>
            <a:r>
              <a:rPr lang="ru-RU" sz="3200" b="1" dirty="0">
                <a:solidFill>
                  <a:schemeClr val="tx1">
                    <a:lumMod val="95000"/>
                  </a:schemeClr>
                </a:solidFill>
              </a:rPr>
              <a:t>ок</a:t>
            </a:r>
          </a:p>
          <a:p>
            <a:pPr marL="137160" indent="0">
              <a:buNone/>
            </a:pPr>
            <a:endParaRPr lang="ru-RU" sz="3200" b="1" dirty="0"/>
          </a:p>
        </p:txBody>
      </p:sp>
      <p:pic>
        <p:nvPicPr>
          <p:cNvPr id="2050" name="Picture 2" descr="F:\документы\0_8e973_78d7739a_ori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908720"/>
            <a:ext cx="6628035" cy="48965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F:\документы\74358822_ZDOROVO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4653136"/>
            <a:ext cx="3019184" cy="19693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532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xit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arn(inVertical)">
                                      <p:cBhvr>
                                        <p:cTn id="6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7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8" dur="500" fill="hold"/>
                                        <p:tgtEl>
                                          <p:spTgt spid="20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12082"/>
            <a:ext cx="9043005" cy="68459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6000" b="1" i="1" dirty="0" smtClean="0">
                <a:solidFill>
                  <a:schemeClr val="accent3">
                    <a:lumMod val="50000"/>
                  </a:schemeClr>
                </a:solidFill>
              </a:rPr>
              <a:t>Разбор предложения</a:t>
            </a:r>
            <a:endParaRPr lang="ru-RU" sz="6000" b="1" i="1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107504" y="1600200"/>
            <a:ext cx="8935500" cy="4525963"/>
          </a:xfrm>
        </p:spPr>
        <p:txBody>
          <a:bodyPr>
            <a:normAutofit fontScale="92500" lnSpcReduction="20000"/>
          </a:bodyPr>
          <a:lstStyle/>
          <a:p>
            <a:pPr marL="651510" indent="-514350">
              <a:buAutoNum type="arabicPeriod"/>
            </a:pPr>
            <a:r>
              <a:rPr lang="ru-RU" b="1" dirty="0" smtClean="0"/>
              <a:t>Подлежащее</a:t>
            </a:r>
          </a:p>
          <a:p>
            <a:pPr marL="137160" indent="0">
              <a:buNone/>
            </a:pPr>
            <a:r>
              <a:rPr lang="ru-RU" b="1" dirty="0" smtClean="0"/>
              <a:t>2.  Сказуемое  	</a:t>
            </a:r>
          </a:p>
          <a:p>
            <a:pPr marL="137160" indent="0">
              <a:buNone/>
            </a:pPr>
            <a:r>
              <a:rPr lang="ru-RU" b="1" dirty="0" smtClean="0"/>
              <a:t>3.  Второстепенные члены</a:t>
            </a:r>
          </a:p>
          <a:p>
            <a:pPr marL="137160" indent="0">
              <a:buNone/>
            </a:pPr>
            <a:r>
              <a:rPr lang="ru-RU" b="1" dirty="0" smtClean="0"/>
              <a:t>4.  </a:t>
            </a:r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Характеристика предложения</a:t>
            </a:r>
          </a:p>
          <a:p>
            <a:pPr marL="137160" indent="0">
              <a:buNone/>
            </a:pPr>
            <a:r>
              <a:rPr lang="ru-RU" b="1" dirty="0">
                <a:solidFill>
                  <a:srgbClr val="00B050"/>
                </a:solidFill>
              </a:rPr>
              <a:t>-</a:t>
            </a:r>
            <a:r>
              <a:rPr lang="ru-RU" b="1" dirty="0" smtClean="0">
                <a:solidFill>
                  <a:srgbClr val="00B050"/>
                </a:solidFill>
              </a:rPr>
              <a:t>повествовательное,  побудительное,</a:t>
            </a:r>
          </a:p>
          <a:p>
            <a:pPr marL="137160" indent="0">
              <a:buNone/>
            </a:pPr>
            <a:r>
              <a:rPr lang="ru-RU" b="1" dirty="0" smtClean="0">
                <a:solidFill>
                  <a:srgbClr val="00B050"/>
                </a:solidFill>
              </a:rPr>
              <a:t>  вопросительное</a:t>
            </a:r>
          </a:p>
          <a:p>
            <a:pPr marL="137160" indent="0">
              <a:buNone/>
            </a:pPr>
            <a:r>
              <a:rPr lang="ru-RU" b="1" dirty="0" smtClean="0"/>
              <a:t>-</a:t>
            </a:r>
            <a:r>
              <a:rPr lang="ru-RU" b="1" dirty="0" smtClean="0">
                <a:solidFill>
                  <a:schemeClr val="accent3">
                    <a:lumMod val="50000"/>
                  </a:schemeClr>
                </a:solidFill>
              </a:rPr>
              <a:t>восклицательное,  невосклицательное</a:t>
            </a:r>
          </a:p>
          <a:p>
            <a:pPr marL="137160" indent="0">
              <a:buNone/>
            </a:pPr>
            <a:r>
              <a:rPr lang="ru-RU" b="1" dirty="0" smtClean="0">
                <a:solidFill>
                  <a:schemeClr val="accent4">
                    <a:lumMod val="50000"/>
                  </a:schemeClr>
                </a:solidFill>
              </a:rPr>
              <a:t>-простое,  сложное</a:t>
            </a:r>
          </a:p>
          <a:p>
            <a:pPr marL="137160" indent="0">
              <a:buNone/>
            </a:pPr>
            <a:r>
              <a:rPr lang="ru-RU" b="1" dirty="0" smtClean="0"/>
              <a:t>-</a:t>
            </a:r>
            <a:r>
              <a:rPr lang="ru-RU" b="1" dirty="0" smtClean="0">
                <a:solidFill>
                  <a:srgbClr val="002060"/>
                </a:solidFill>
              </a:rPr>
              <a:t>распространённое,  нераспространённое </a:t>
            </a:r>
            <a:endParaRPr lang="ru-RU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05211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389</TotalTime>
  <Words>212</Words>
  <Application>Microsoft Office PowerPoint</Application>
  <PresentationFormat>Экран (4:3)</PresentationFormat>
  <Paragraphs>83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Урок русского языка</vt:lpstr>
      <vt:lpstr>Презентация PowerPoint</vt:lpstr>
      <vt:lpstr>Глагол</vt:lpstr>
      <vt:lpstr>Презентация PowerPoint</vt:lpstr>
      <vt:lpstr>Тема урока</vt:lpstr>
      <vt:lpstr> Неопределенная форма глагола</vt:lpstr>
      <vt:lpstr>Упр. 565</vt:lpstr>
      <vt:lpstr>Проверка</vt:lpstr>
      <vt:lpstr>Разбор предложения</vt:lpstr>
      <vt:lpstr>Слова для справок</vt:lpstr>
      <vt:lpstr>Оцени свою работу на уроке </vt:lpstr>
      <vt:lpstr>Презентация PowerPoint</vt:lpstr>
    </vt:vector>
  </TitlesOfParts>
  <Company>*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 русского языка</dc:title>
  <dc:creator>Lena</dc:creator>
  <cp:lastModifiedBy>user</cp:lastModifiedBy>
  <cp:revision>35</cp:revision>
  <dcterms:created xsi:type="dcterms:W3CDTF">2012-04-19T18:52:15Z</dcterms:created>
  <dcterms:modified xsi:type="dcterms:W3CDTF">2012-11-01T12:34:54Z</dcterms:modified>
</cp:coreProperties>
</file>