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81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82" r:id="rId23"/>
    <p:sldId id="280" r:id="rId24"/>
    <p:sldId id="283" r:id="rId25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2C16"/>
    <a:srgbClr val="0C788E"/>
    <a:srgbClr val="006666"/>
    <a:srgbClr val="0099CC"/>
    <a:srgbClr val="660066"/>
    <a:srgbClr val="003300"/>
    <a:srgbClr val="996633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23" autoAdjust="0"/>
    <p:restoredTop sz="94652" autoAdjust="0"/>
  </p:normalViewPr>
  <p:slideViewPr>
    <p:cSldViewPr>
      <p:cViewPr varScale="1">
        <p:scale>
          <a:sx n="103" d="100"/>
          <a:sy n="103" d="100"/>
        </p:scale>
        <p:origin x="-13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BB7C58-0094-4C77-9547-C331E6A10FD8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009992-973B-4CC8-94A1-2CDCD0A21528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CD011C-5485-481D-A14B-78FD9310DF97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783641-07F8-4EE4-8A8E-8E41A273EEFC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F1F1E5-0935-4C6C-862E-2AC8B8F130A9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5E9AA1-8979-4125-B4E6-035A6F91855B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19DDB4-0A7A-441D-970F-55FD09F67B1E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2D1B05-F293-4C87-BDB4-0F90607C121C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F31183-0137-49DB-B450-0CDD38851DE0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733179-85FC-4A46-9270-FDF9C2102AC8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D966E3-835C-4A1B-A9AD-4ABC907FB70F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423AC82-2EFD-44DB-87BD-83FFD58E6E5B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6572272"/>
            <a:ext cx="2071670" cy="2857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Prezentacii.com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83568" y="332656"/>
            <a:ext cx="792088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dirty="0" smtClean="0"/>
              <a:t>Афганистан- трагические страницы нашей истории</a:t>
            </a:r>
          </a:p>
          <a:p>
            <a:pPr algn="r"/>
            <a:r>
              <a:rPr lang="ru-RU" dirty="0" smtClean="0"/>
              <a:t>Выполнила :воспитатель ГПД</a:t>
            </a:r>
          </a:p>
          <a:p>
            <a:pPr algn="r"/>
            <a:r>
              <a:rPr lang="ru-RU" dirty="0" smtClean="0"/>
              <a:t> </a:t>
            </a:r>
            <a:r>
              <a:rPr lang="ru-RU" dirty="0" err="1" smtClean="0"/>
              <a:t>Клементейкинского</a:t>
            </a:r>
            <a:r>
              <a:rPr lang="ru-RU" dirty="0" smtClean="0"/>
              <a:t> филиала </a:t>
            </a:r>
          </a:p>
          <a:p>
            <a:pPr algn="r"/>
            <a:r>
              <a:rPr lang="ru-RU" dirty="0" smtClean="0"/>
              <a:t>МБОУ «</a:t>
            </a:r>
            <a:r>
              <a:rPr lang="ru-RU" dirty="0" err="1" smtClean="0"/>
              <a:t>Сиренькинская</a:t>
            </a:r>
            <a:r>
              <a:rPr lang="ru-RU" dirty="0" smtClean="0"/>
              <a:t> СОШ»</a:t>
            </a:r>
          </a:p>
          <a:p>
            <a:pPr algn="r"/>
            <a:r>
              <a:rPr lang="ru-RU" dirty="0" err="1" smtClean="0"/>
              <a:t>Альметьевсого</a:t>
            </a:r>
            <a:r>
              <a:rPr lang="ru-RU" dirty="0" smtClean="0"/>
              <a:t> района РТ</a:t>
            </a:r>
          </a:p>
          <a:p>
            <a:pPr algn="r"/>
            <a:r>
              <a:rPr lang="ru-RU" dirty="0" smtClean="0"/>
              <a:t> </a:t>
            </a:r>
            <a:r>
              <a:rPr lang="ru-RU" dirty="0" err="1" smtClean="0"/>
              <a:t>Уливанова</a:t>
            </a:r>
            <a:r>
              <a:rPr lang="ru-RU" dirty="0" smtClean="0"/>
              <a:t> Элина Геннадьевна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88641"/>
            <a:ext cx="6984776" cy="864095"/>
          </a:xfrm>
        </p:spPr>
        <p:txBody>
          <a:bodyPr/>
          <a:lstStyle/>
          <a:p>
            <a:r>
              <a:rPr lang="ru-RU" dirty="0" smtClean="0"/>
              <a:t>Готовность №1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C:\Users\ком2\Pictures\фото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43038"/>
            <a:ext cx="7632848" cy="5010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73767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88640"/>
            <a:ext cx="7772400" cy="1470025"/>
          </a:xfrm>
        </p:spPr>
        <p:txBody>
          <a:bodyPr/>
          <a:lstStyle/>
          <a:p>
            <a:r>
              <a:rPr lang="ru-RU" dirty="0" smtClean="0"/>
              <a:t>«Духи»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48064" y="1772816"/>
            <a:ext cx="3528392" cy="4752528"/>
          </a:xfrm>
        </p:spPr>
        <p:txBody>
          <a:bodyPr/>
          <a:lstStyle/>
          <a:p>
            <a:pPr algn="l"/>
            <a:r>
              <a:rPr lang="ru-RU" sz="2000" dirty="0" smtClean="0"/>
              <a:t>Именно в ту пору все узнали, как опасна профессия вертолетчика, что слово «дух» означает не только что- то возвышенное, но и немытое, бородатое существо с автоматом Калашникова наперевес.</a:t>
            </a:r>
          </a:p>
          <a:p>
            <a:pPr algn="l"/>
            <a:r>
              <a:rPr lang="ru-RU" sz="2000" dirty="0" smtClean="0"/>
              <a:t>Военный жаргон обогатился новыми терминами: «зелёнка», «вертушка», «груз- 300», «груз – 200»</a:t>
            </a:r>
            <a:endParaRPr lang="ru-RU" sz="2000" dirty="0"/>
          </a:p>
        </p:txBody>
      </p:sp>
      <p:pic>
        <p:nvPicPr>
          <p:cNvPr id="9218" name="Picture 2" descr="C:\Users\ком2\Pictures\фото13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2816"/>
            <a:ext cx="4608512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5153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414592" cy="1008111"/>
          </a:xfrm>
        </p:spPr>
        <p:txBody>
          <a:bodyPr/>
          <a:lstStyle/>
          <a:p>
            <a:r>
              <a:rPr lang="ru-RU" dirty="0" smtClean="0"/>
              <a:t>Сбитая «духами» «вертушка»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 descr="C:\Users\ком2\Pictures\фото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28799"/>
            <a:ext cx="7620000" cy="4824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63138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88641"/>
            <a:ext cx="7556376" cy="936103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sz="4000" dirty="0" smtClean="0"/>
              <a:t>Колонна сопровождения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652120" y="1412776"/>
            <a:ext cx="3384376" cy="5112568"/>
          </a:xfrm>
        </p:spPr>
        <p:txBody>
          <a:bodyPr/>
          <a:lstStyle/>
          <a:p>
            <a:pPr algn="l"/>
            <a:r>
              <a:rPr lang="ru-RU" sz="2000" dirty="0" smtClean="0"/>
              <a:t>Для </a:t>
            </a:r>
            <a:r>
              <a:rPr lang="ru-RU" sz="2000" dirty="0"/>
              <a:t>охраны маршрутов при проводке </a:t>
            </a:r>
            <a:r>
              <a:rPr lang="ru-RU" sz="2000" dirty="0" smtClean="0"/>
              <a:t>транспортных </a:t>
            </a:r>
            <a:r>
              <a:rPr lang="ru-RU" sz="2000" dirty="0"/>
              <a:t>колонн с материальными средствами через территорию, контролируемую отрядами противника, выделялись боевые подразделения советских и афганских войск, артиллерии и авиации. Боевые подразделения блокировали участки дорог и пропускали по ним автотранспорт. </a:t>
            </a:r>
          </a:p>
          <a:p>
            <a:endParaRPr lang="ru-RU" dirty="0"/>
          </a:p>
          <a:p>
            <a:endParaRPr lang="ru-RU" sz="1100" dirty="0"/>
          </a:p>
        </p:txBody>
      </p:sp>
      <p:pic>
        <p:nvPicPr>
          <p:cNvPr id="11266" name="Picture 2" descr="C:\Users\ком2\Pictures\фото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26" y="1628800"/>
            <a:ext cx="5213593" cy="4536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01731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88641"/>
            <a:ext cx="7272808" cy="864095"/>
          </a:xfrm>
        </p:spPr>
        <p:txBody>
          <a:bodyPr/>
          <a:lstStyle/>
          <a:p>
            <a:r>
              <a:rPr lang="ru-RU" sz="3600" dirty="0" smtClean="0"/>
              <a:t>СМИ на полях сражений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12160" y="1700808"/>
            <a:ext cx="2880320" cy="4608511"/>
          </a:xfrm>
        </p:spPr>
        <p:txBody>
          <a:bodyPr/>
          <a:lstStyle/>
          <a:p>
            <a:r>
              <a:rPr lang="ru-RU" sz="2000" dirty="0" smtClean="0"/>
              <a:t>Вместе с советскими войсками, рискуя своей жизнью, в боевых действиях принимали участие и военные корреспонденты. Их задачей было рассказать всему миру о том, что происходит в этой стране, для чего здесь советские войска и какие у них функции.</a:t>
            </a:r>
            <a:endParaRPr lang="ru-RU" sz="2000" dirty="0"/>
          </a:p>
        </p:txBody>
      </p:sp>
      <p:pic>
        <p:nvPicPr>
          <p:cNvPr id="12290" name="Picture 2" descr="C:\Users\ком2\Pictures\фото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700809"/>
            <a:ext cx="5522272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80927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054552" cy="648071"/>
          </a:xfrm>
        </p:spPr>
        <p:txBody>
          <a:bodyPr/>
          <a:lstStyle/>
          <a:p>
            <a:r>
              <a:rPr lang="ru-RU" sz="3200" dirty="0" smtClean="0"/>
              <a:t>«Вооруженные до зубов» 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24128" y="1484784"/>
            <a:ext cx="3168352" cy="5256584"/>
          </a:xfrm>
        </p:spPr>
        <p:txBody>
          <a:bodyPr/>
          <a:lstStyle/>
          <a:p>
            <a:pPr algn="l"/>
            <a:r>
              <a:rPr lang="ru-RU" sz="1600" dirty="0"/>
              <a:t> </a:t>
            </a:r>
            <a:r>
              <a:rPr lang="ru-RU" sz="1600" dirty="0" err="1"/>
              <a:t>Душманы</a:t>
            </a:r>
            <a:r>
              <a:rPr lang="ru-RU" sz="1600" dirty="0"/>
              <a:t>  старались воевать с четверга на пятницу, считалось, что если он погибнет в этот день, его душа вознесется на небеса. А в пятницу, в священный день, боевые действия не велись.  А боевые рейды, проводимые нашими подразделениями по пятницам, только ещё больше раздражали </a:t>
            </a:r>
            <a:r>
              <a:rPr lang="ru-RU" sz="1600" dirty="0" err="1"/>
              <a:t>душманов</a:t>
            </a:r>
            <a:r>
              <a:rPr lang="ru-RU" sz="1600" dirty="0"/>
              <a:t>, вызывали их озлобленность, ожесточенность сопротивления и позволяли им в дальнейшем более эффективно использовать мусульманскую идеологию против нашего воинского контингента</a:t>
            </a:r>
          </a:p>
        </p:txBody>
      </p:sp>
      <p:pic>
        <p:nvPicPr>
          <p:cNvPr id="13314" name="Picture 2" descr="C:\Users\ком2\Pictures\фото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95" y="1628800"/>
            <a:ext cx="5361149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52929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1080119"/>
          </a:xfrm>
        </p:spPr>
        <p:txBody>
          <a:bodyPr/>
          <a:lstStyle/>
          <a:p>
            <a:r>
              <a:rPr lang="ru-RU" sz="4000" dirty="0" smtClean="0"/>
              <a:t>Мы держим  высоту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38" name="Picture 2" descr="C:\Users\ком2\Pictures\фото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8800"/>
            <a:ext cx="7560840" cy="487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57712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1080119"/>
          </a:xfrm>
        </p:spPr>
        <p:txBody>
          <a:bodyPr/>
          <a:lstStyle/>
          <a:p>
            <a:r>
              <a:rPr lang="ru-RU" dirty="0" smtClean="0"/>
              <a:t>Дымовая завеса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2" name="Picture 2" descr="C:\Users\ком2\Pictures\фото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56792"/>
            <a:ext cx="7620000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81980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88641"/>
            <a:ext cx="7772400" cy="1080119"/>
          </a:xfrm>
        </p:spPr>
        <p:txBody>
          <a:bodyPr/>
          <a:lstStyle/>
          <a:p>
            <a:r>
              <a:rPr lang="ru-RU" dirty="0" smtClean="0"/>
              <a:t>Жара Афганистана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386" name="Picture 2" descr="C:\Users\ком2\Pictures\фото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44824"/>
            <a:ext cx="7416824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37081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88641"/>
            <a:ext cx="7772400" cy="1152128"/>
          </a:xfrm>
        </p:spPr>
        <p:txBody>
          <a:bodyPr/>
          <a:lstStyle/>
          <a:p>
            <a:r>
              <a:rPr lang="ru-RU" dirty="0" smtClean="0"/>
              <a:t>Воин- интернационалист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64088" y="1484784"/>
            <a:ext cx="3456384" cy="5184576"/>
          </a:xfrm>
        </p:spPr>
        <p:txBody>
          <a:bodyPr/>
          <a:lstStyle/>
          <a:p>
            <a:r>
              <a:rPr lang="ru-RU" sz="1800" dirty="0"/>
              <a:t>Я приеду, мама! Ты лишь верь, </a:t>
            </a:r>
          </a:p>
          <a:p>
            <a:r>
              <a:rPr lang="ru-RU" sz="1800" dirty="0"/>
              <a:t>Я вернусь и радостный и взрослый! </a:t>
            </a:r>
          </a:p>
          <a:p>
            <a:r>
              <a:rPr lang="ru-RU" sz="1800" dirty="0"/>
              <a:t>Как там </a:t>
            </a:r>
            <a:r>
              <a:rPr lang="ru-RU" sz="1800" dirty="0" err="1"/>
              <a:t>ясенек</a:t>
            </a:r>
            <a:r>
              <a:rPr lang="ru-RU" sz="1800" dirty="0"/>
              <a:t> мой? Он теперь, </a:t>
            </a:r>
          </a:p>
          <a:p>
            <a:r>
              <a:rPr lang="ru-RU" sz="1800" dirty="0"/>
              <a:t>Стал, наверно, как братишка, рослым? </a:t>
            </a:r>
          </a:p>
          <a:p>
            <a:r>
              <a:rPr lang="ru-RU" sz="1800" dirty="0"/>
              <a:t>Я войду в уютный, старый дом, </a:t>
            </a:r>
          </a:p>
          <a:p>
            <a:r>
              <a:rPr lang="ru-RU" sz="1800" dirty="0"/>
              <a:t>Древний, как история планеты, </a:t>
            </a:r>
          </a:p>
          <a:p>
            <a:r>
              <a:rPr lang="ru-RU" sz="1800" dirty="0"/>
              <a:t>Он любой мне мелочью знаком, </a:t>
            </a:r>
          </a:p>
          <a:p>
            <a:r>
              <a:rPr lang="ru-RU" sz="1800" dirty="0"/>
              <a:t>Мне известны все его секреты…</a:t>
            </a:r>
            <a:r>
              <a:rPr lang="ru-RU" dirty="0"/>
              <a:t> </a:t>
            </a:r>
          </a:p>
        </p:txBody>
      </p:sp>
      <p:pic>
        <p:nvPicPr>
          <p:cNvPr id="17410" name="Picture 2" descr="C:\Users\ком2\Pictures\фото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71" y="1772817"/>
            <a:ext cx="4897693" cy="4536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1660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1440159"/>
          </a:xfrm>
        </p:spPr>
        <p:txBody>
          <a:bodyPr/>
          <a:lstStyle/>
          <a:p>
            <a:r>
              <a:rPr lang="ru-RU" dirty="0" smtClean="0"/>
              <a:t>Как все начиналось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56176" y="2492895"/>
            <a:ext cx="2448272" cy="4032447"/>
          </a:xfrm>
        </p:spPr>
        <p:txBody>
          <a:bodyPr/>
          <a:lstStyle/>
          <a:p>
            <a:r>
              <a:rPr lang="ru-RU" sz="2000" dirty="0" smtClean="0"/>
              <a:t>25 декабря 1979года в 15.00 начался ввод ограниченного контингента советских войск на территорию Афганистана, через Кушку – на Герат и Кандагар, а дальше на Кабул</a:t>
            </a:r>
            <a:endParaRPr lang="ru-RU" sz="2000" dirty="0"/>
          </a:p>
        </p:txBody>
      </p:sp>
      <p:pic>
        <p:nvPicPr>
          <p:cNvPr id="1026" name="Picture 2" descr="C:\Users\ком2\Pictures\фото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76872"/>
            <a:ext cx="5413610" cy="4032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430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88641"/>
            <a:ext cx="7537371" cy="864095"/>
          </a:xfrm>
        </p:spPr>
        <p:txBody>
          <a:bodyPr/>
          <a:lstStyle/>
          <a:p>
            <a:r>
              <a:rPr lang="ru-RU" dirty="0" smtClean="0"/>
              <a:t>На посту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8434" name="Picture 2" descr="C:\Users\ком2\Pictures\фото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56792"/>
            <a:ext cx="7776863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01056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799" y="188641"/>
            <a:ext cx="7558609" cy="1080119"/>
          </a:xfrm>
        </p:spPr>
        <p:txBody>
          <a:bodyPr/>
          <a:lstStyle/>
          <a:p>
            <a:r>
              <a:rPr lang="ru-RU" dirty="0" smtClean="0"/>
              <a:t>Воздушная атака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482" name="Picture 2" descr="C:\Users\ком2\Pictures\фото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12776"/>
            <a:ext cx="7344816" cy="517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06552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188641"/>
            <a:ext cx="6912768" cy="1080119"/>
          </a:xfrm>
        </p:spPr>
        <p:txBody>
          <a:bodyPr/>
          <a:lstStyle/>
          <a:p>
            <a:r>
              <a:rPr lang="ru-RU" sz="3600" dirty="0" smtClean="0"/>
              <a:t>Афганская война в цифрах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556792"/>
            <a:ext cx="7232848" cy="5112568"/>
          </a:xfrm>
        </p:spPr>
        <p:txBody>
          <a:bodyPr/>
          <a:lstStyle/>
          <a:p>
            <a:pPr marL="457200" indent="-457200" algn="l">
              <a:buFont typeface="Wingdings" pitchFamily="2" charset="2"/>
              <a:buChar char="Ø"/>
            </a:pPr>
            <a:r>
              <a:rPr lang="ru-RU" sz="2000" dirty="0"/>
              <a:t>к</a:t>
            </a:r>
            <a:r>
              <a:rPr lang="ru-RU" sz="2000" dirty="0" smtClean="0"/>
              <a:t>аждый день погибало 4 человека</a:t>
            </a:r>
          </a:p>
          <a:p>
            <a:pPr marL="457200" indent="-457200" algn="l">
              <a:buFont typeface="Wingdings" pitchFamily="2" charset="2"/>
              <a:buChar char="Ø"/>
            </a:pPr>
            <a:r>
              <a:rPr lang="ru-RU" sz="2000" dirty="0"/>
              <a:t>в</a:t>
            </a:r>
            <a:r>
              <a:rPr lang="ru-RU" sz="2000" dirty="0" smtClean="0"/>
              <a:t> боях было сбито 333 вертолета, 118 самолетов, автомобилей и бензовозов- более11 тысяч единиц</a:t>
            </a:r>
          </a:p>
          <a:p>
            <a:pPr marL="457200" indent="-457200" algn="l">
              <a:buFont typeface="Wingdings" pitchFamily="2" charset="2"/>
              <a:buChar char="Ø"/>
            </a:pPr>
            <a:r>
              <a:rPr lang="ru-RU" sz="2000" dirty="0"/>
              <a:t>в</a:t>
            </a:r>
            <a:r>
              <a:rPr lang="ru-RU" sz="2000" dirty="0" smtClean="0"/>
              <a:t>сего в боевых действиях приняли участие 546 255 солдат и офицеров</a:t>
            </a:r>
          </a:p>
          <a:p>
            <a:pPr marL="457200" indent="-457200" algn="l">
              <a:buFont typeface="Wingdings" pitchFamily="2" charset="2"/>
              <a:buChar char="Ø"/>
            </a:pPr>
            <a:r>
              <a:rPr lang="ru-RU" sz="2000" dirty="0" smtClean="0"/>
              <a:t>Награждено орденами и медалями более200 тыс. человек</a:t>
            </a:r>
          </a:p>
          <a:p>
            <a:pPr marL="457200" indent="-457200" algn="l">
              <a:buFont typeface="Wingdings" pitchFamily="2" charset="2"/>
              <a:buChar char="Ø"/>
            </a:pPr>
            <a:r>
              <a:rPr lang="ru-RU" sz="2000" dirty="0" smtClean="0"/>
              <a:t>71 воин стал Героем Советского Союза</a:t>
            </a:r>
          </a:p>
          <a:p>
            <a:pPr marL="457200" indent="-457200" algn="l">
              <a:buFont typeface="Wingdings" pitchFamily="2" charset="2"/>
              <a:buChar char="Ø"/>
            </a:pPr>
            <a:r>
              <a:rPr lang="ru-RU" sz="2000" dirty="0" smtClean="0"/>
              <a:t>25 получили звание посмертно</a:t>
            </a:r>
          </a:p>
          <a:p>
            <a:pPr marL="457200" indent="-457200" algn="l">
              <a:buFont typeface="Wingdings" pitchFamily="2" charset="2"/>
              <a:buChar char="Ø"/>
            </a:pPr>
            <a:r>
              <a:rPr lang="ru-RU" sz="2000" dirty="0"/>
              <a:t>у</a:t>
            </a:r>
            <a:r>
              <a:rPr lang="ru-RU" sz="2000" dirty="0" smtClean="0"/>
              <a:t>бито, умерло от ран- 13833человека</a:t>
            </a:r>
          </a:p>
          <a:p>
            <a:pPr marL="457200" indent="-457200" algn="l">
              <a:buFont typeface="Wingdings" pitchFamily="2" charset="2"/>
              <a:buChar char="Ø"/>
            </a:pPr>
            <a:r>
              <a:rPr lang="ru-RU" sz="2000" dirty="0"/>
              <a:t>р</a:t>
            </a:r>
            <a:r>
              <a:rPr lang="ru-RU" sz="2000" dirty="0" smtClean="0"/>
              <a:t>анено 49985 человек</a:t>
            </a:r>
          </a:p>
          <a:p>
            <a:pPr marL="457200" indent="-457200" algn="l">
              <a:buFont typeface="Wingdings" pitchFamily="2" charset="2"/>
              <a:buChar char="Ø"/>
            </a:pPr>
            <a:r>
              <a:rPr lang="ru-RU" sz="2000" dirty="0"/>
              <a:t>с</a:t>
            </a:r>
            <a:r>
              <a:rPr lang="ru-RU" sz="2000" dirty="0" smtClean="0"/>
              <a:t>тали  инвалидами</a:t>
            </a:r>
          </a:p>
          <a:p>
            <a:pPr marL="457200" indent="-457200" algn="l">
              <a:buFont typeface="Wingdings" pitchFamily="2" charset="2"/>
              <a:buChar char="Ø"/>
            </a:pPr>
            <a:r>
              <a:rPr lang="ru-RU" sz="2000" dirty="0"/>
              <a:t>н</a:t>
            </a:r>
            <a:r>
              <a:rPr lang="ru-RU" sz="2000" dirty="0" smtClean="0"/>
              <a:t>аходятся в розыске 330</a:t>
            </a:r>
          </a:p>
          <a:p>
            <a:pPr marL="457200" indent="-457200" algn="l">
              <a:buFont typeface="Wingdings" pitchFamily="2" charset="2"/>
              <a:buChar char="Ø"/>
            </a:pPr>
            <a:r>
              <a:rPr lang="ru-RU" sz="2000" dirty="0"/>
              <a:t>и</a:t>
            </a:r>
            <a:r>
              <a:rPr lang="ru-RU" sz="2000" dirty="0" smtClean="0"/>
              <a:t>з них пропали без вести 312 человек</a:t>
            </a:r>
          </a:p>
          <a:p>
            <a:pPr marL="457200" indent="-457200" algn="l">
              <a:buFont typeface="Wingdings" pitchFamily="2" charset="2"/>
              <a:buChar char="Ø"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9808385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67519" y="116632"/>
            <a:ext cx="7556376" cy="1080120"/>
          </a:xfrm>
        </p:spPr>
        <p:txBody>
          <a:bodyPr/>
          <a:lstStyle/>
          <a:p>
            <a:r>
              <a:rPr lang="ru-RU" sz="3600" dirty="0" smtClean="0"/>
              <a:t>Февраль 1989года – вывод наших войск из Афганистана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3554" name="Picture 2" descr="C:\Users\ком2\Pictures\фото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56792"/>
            <a:ext cx="7560840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20484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116633"/>
            <a:ext cx="6912768" cy="1008111"/>
          </a:xfrm>
        </p:spPr>
        <p:txBody>
          <a:bodyPr/>
          <a:lstStyle/>
          <a:p>
            <a:r>
              <a:rPr lang="ru-RU" sz="3600" dirty="0" smtClean="0"/>
              <a:t>Героям Афганцам посвящается…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1628800"/>
            <a:ext cx="7416824" cy="4896544"/>
          </a:xfrm>
        </p:spPr>
        <p:txBody>
          <a:bodyPr/>
          <a:lstStyle/>
          <a:p>
            <a:pPr algn="l"/>
            <a:r>
              <a:rPr lang="ru-RU" sz="2800" dirty="0" smtClean="0"/>
              <a:t>Уже идет короткая весна</a:t>
            </a:r>
          </a:p>
          <a:p>
            <a:pPr algn="l"/>
            <a:r>
              <a:rPr lang="ru-RU" sz="2800" dirty="0" smtClean="0"/>
              <a:t>Без свиста пуль в афганской круговерти.</a:t>
            </a:r>
          </a:p>
          <a:p>
            <a:pPr algn="l"/>
            <a:r>
              <a:rPr lang="ru-RU" sz="2800" dirty="0" smtClean="0"/>
              <a:t>Но горы вновь ко мне приходят в снах,</a:t>
            </a:r>
          </a:p>
          <a:p>
            <a:pPr algn="l"/>
            <a:r>
              <a:rPr lang="ru-RU" sz="2800" dirty="0" smtClean="0"/>
              <a:t>Те горы, на которых море смерти…</a:t>
            </a:r>
          </a:p>
          <a:p>
            <a:pPr algn="l"/>
            <a:r>
              <a:rPr lang="ru-RU" sz="2800" dirty="0" smtClean="0"/>
              <a:t>Пусть десять или двадцать лет пройдет,</a:t>
            </a:r>
          </a:p>
          <a:p>
            <a:pPr algn="l"/>
            <a:r>
              <a:rPr lang="ru-RU" sz="2800" dirty="0" smtClean="0"/>
              <a:t>И время врачевать умеет раны,</a:t>
            </a:r>
          </a:p>
          <a:p>
            <a:pPr algn="l"/>
            <a:r>
              <a:rPr lang="ru-RU" sz="2800" dirty="0" smtClean="0"/>
              <a:t>Давайте помнить тех, кто не придет, </a:t>
            </a:r>
          </a:p>
          <a:p>
            <a:pPr algn="l"/>
            <a:r>
              <a:rPr lang="ru-RU" sz="2800" dirty="0" smtClean="0"/>
              <a:t>Нельзя нам забывать Афганистана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109513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76672"/>
            <a:ext cx="7630616" cy="578495"/>
          </a:xfrm>
        </p:spPr>
        <p:txBody>
          <a:bodyPr/>
          <a:lstStyle/>
          <a:p>
            <a:r>
              <a:rPr lang="ru-RU" sz="2400" dirty="0" smtClean="0"/>
              <a:t>Четыре этапа боевой деятельности советских войск  в Афганистане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484784"/>
            <a:ext cx="8352928" cy="5184576"/>
          </a:xfrm>
        </p:spPr>
        <p:txBody>
          <a:bodyPr/>
          <a:lstStyle/>
          <a:p>
            <a:pPr marL="342900" indent="-342900" algn="l">
              <a:buFont typeface="Wingdings" pitchFamily="2" charset="2"/>
              <a:buChar char="Ø"/>
            </a:pPr>
            <a:r>
              <a:rPr lang="ru-RU" sz="2000" dirty="0" smtClean="0"/>
              <a:t>Первый этап: декабрь 1979г. –февраль 1980г..Ввод советских войск в Афганистан, размещение их по гарнизонам, организация охраны пунктов дислокации и различных объектов.</a:t>
            </a:r>
          </a:p>
          <a:p>
            <a:pPr marL="342900" indent="-342900" algn="l">
              <a:buFont typeface="Wingdings" pitchFamily="2" charset="2"/>
              <a:buChar char="Ø"/>
            </a:pPr>
            <a:r>
              <a:rPr lang="ru-RU" sz="2000" dirty="0" smtClean="0"/>
              <a:t>Второй этап: март 1980 г.- апрель 1985г. Ведение активных боевых действий, в том числе широкомасштабных, совместно с афганскими соединениями и частями. Работа по реорганизации и укреплению вооруженных сил Афганистана.</a:t>
            </a:r>
          </a:p>
          <a:p>
            <a:pPr marL="342900" indent="-342900" algn="l">
              <a:buFont typeface="Wingdings" pitchFamily="2" charset="2"/>
              <a:buChar char="Ø"/>
            </a:pPr>
            <a:r>
              <a:rPr lang="ru-RU" sz="2000" dirty="0" smtClean="0"/>
              <a:t>Третий этап: май 1085г.- декабрь 1986г.Переход от активных боевых действий преимущественно к поддержке действий афганских войск. Подразделения спецназначения вели борьбу по пресечению доставки оружия и боеприпасов из-за рубежа. Состоялся вывод 6 советских полков на Родину.</a:t>
            </a:r>
          </a:p>
          <a:p>
            <a:pPr marL="342900" indent="-342900" algn="l">
              <a:buFont typeface="Wingdings" pitchFamily="2" charset="2"/>
              <a:buChar char="Ø"/>
            </a:pPr>
            <a:r>
              <a:rPr lang="ru-RU" sz="2000" dirty="0" smtClean="0"/>
              <a:t>Январь 1087г. – февраль 1989г. Участие советских войск в проведении афганским руководством политики национального примирения. Подготовка советских войск к возвращению на Родину и осуществление полного их вывода.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0664107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1224135"/>
          </a:xfrm>
        </p:spPr>
        <p:txBody>
          <a:bodyPr/>
          <a:lstStyle/>
          <a:p>
            <a:r>
              <a:rPr lang="ru-RU" dirty="0" smtClean="0"/>
              <a:t>Далекий и близкий 1979 год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652120" y="1700808"/>
            <a:ext cx="3312368" cy="4680520"/>
          </a:xfrm>
        </p:spPr>
        <p:txBody>
          <a:bodyPr/>
          <a:lstStyle/>
          <a:p>
            <a:r>
              <a:rPr lang="ru-RU" sz="2400" dirty="0" smtClean="0"/>
              <a:t>Всего лишь час для вылета нам дан,</a:t>
            </a:r>
          </a:p>
          <a:p>
            <a:r>
              <a:rPr lang="ru-RU" sz="2400" dirty="0" smtClean="0"/>
              <a:t>Всего лишь час последней передышки.</a:t>
            </a:r>
          </a:p>
          <a:p>
            <a:r>
              <a:rPr lang="ru-RU" sz="2400" dirty="0" smtClean="0"/>
              <a:t>Сказали нам: летим а Афганистан.</a:t>
            </a:r>
          </a:p>
          <a:p>
            <a:r>
              <a:rPr lang="ru-RU" sz="2400" dirty="0" smtClean="0"/>
              <a:t>В Кабул летят вчерашние мальчишки.</a:t>
            </a:r>
          </a:p>
          <a:p>
            <a:pPr algn="l"/>
            <a:endParaRPr lang="ru-RU" sz="1600" dirty="0"/>
          </a:p>
        </p:txBody>
      </p:sp>
      <p:pic>
        <p:nvPicPr>
          <p:cNvPr id="2050" name="Picture 2" descr="C:\Users\ком2\Pictures\фото 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00808"/>
            <a:ext cx="5402959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75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88641"/>
            <a:ext cx="7272808" cy="1008111"/>
          </a:xfrm>
        </p:spPr>
        <p:txBody>
          <a:bodyPr/>
          <a:lstStyle/>
          <a:p>
            <a:r>
              <a:rPr lang="ru-RU" dirty="0" smtClean="0"/>
              <a:t>Афганская земля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652120" y="1412776"/>
            <a:ext cx="3240360" cy="5328592"/>
          </a:xfrm>
        </p:spPr>
        <p:txBody>
          <a:bodyPr/>
          <a:lstStyle/>
          <a:p>
            <a:pPr algn="l"/>
            <a:r>
              <a:rPr lang="ru-RU" sz="2000" dirty="0" smtClean="0"/>
              <a:t>Суровая земля Афганистан, </a:t>
            </a:r>
          </a:p>
          <a:p>
            <a:pPr algn="l"/>
            <a:r>
              <a:rPr lang="ru-RU" sz="2000" dirty="0" smtClean="0"/>
              <a:t>Долины, кручи, горные отроги.</a:t>
            </a:r>
          </a:p>
          <a:p>
            <a:pPr algn="l"/>
            <a:r>
              <a:rPr lang="ru-RU" sz="2000" dirty="0" smtClean="0"/>
              <a:t>Ночной поход – коротенький привал, Тяжелые военные дороги.</a:t>
            </a:r>
          </a:p>
          <a:p>
            <a:pPr algn="l"/>
            <a:r>
              <a:rPr lang="ru-RU" sz="2000" dirty="0" smtClean="0"/>
              <a:t>Мы выполняем свой солдатский долг,</a:t>
            </a:r>
          </a:p>
          <a:p>
            <a:pPr algn="l"/>
            <a:r>
              <a:rPr lang="ru-RU" sz="2000" dirty="0" smtClean="0"/>
              <a:t>Соленый пот глаза нам застилает,</a:t>
            </a:r>
          </a:p>
          <a:p>
            <a:pPr algn="l"/>
            <a:r>
              <a:rPr lang="ru-RU" sz="2000" dirty="0" smtClean="0"/>
              <a:t>Но пусть увидит враг и пусть поймет,</a:t>
            </a:r>
          </a:p>
          <a:p>
            <a:pPr algn="l"/>
            <a:r>
              <a:rPr lang="ru-RU" sz="2000" dirty="0" smtClean="0"/>
              <a:t>Как русские живут и умирают</a:t>
            </a:r>
          </a:p>
          <a:p>
            <a:pPr algn="l"/>
            <a:endParaRPr lang="ru-RU" sz="2000" dirty="0"/>
          </a:p>
        </p:txBody>
      </p:sp>
      <p:pic>
        <p:nvPicPr>
          <p:cNvPr id="3074" name="Picture 2" descr="C:\Users\ком2\Pictures\фото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00" y="1988840"/>
            <a:ext cx="5410261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281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88641"/>
            <a:ext cx="6912768" cy="936103"/>
          </a:xfrm>
        </p:spPr>
        <p:txBody>
          <a:bodyPr/>
          <a:lstStyle/>
          <a:p>
            <a:r>
              <a:rPr lang="ru-RU" dirty="0" smtClean="0"/>
              <a:t>Боевые действия на чужой земле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12160" y="1484784"/>
            <a:ext cx="2808312" cy="5112568"/>
          </a:xfrm>
        </p:spPr>
        <p:txBody>
          <a:bodyPr/>
          <a:lstStyle/>
          <a:p>
            <a:pPr algn="l"/>
            <a:r>
              <a:rPr lang="ru-RU" sz="2000" dirty="0" smtClean="0"/>
              <a:t>Они, рискуя собственной жизнью, спасают афганских стариков и детей от рук бандитов. Совершают подвиги, достойные славы своего Отечества.</a:t>
            </a:r>
          </a:p>
          <a:p>
            <a:pPr algn="l"/>
            <a:endParaRPr lang="ru-RU" sz="2000" dirty="0" smtClean="0"/>
          </a:p>
          <a:p>
            <a:pPr algn="l"/>
            <a:r>
              <a:rPr lang="ru-RU" sz="2000" dirty="0" smtClean="0"/>
              <a:t>Их все «афганцами» зовут, </a:t>
            </a:r>
          </a:p>
          <a:p>
            <a:pPr algn="l"/>
            <a:r>
              <a:rPr lang="ru-RU" sz="2000" dirty="0"/>
              <a:t>П</a:t>
            </a:r>
            <a:r>
              <a:rPr lang="ru-RU" sz="2000" dirty="0" smtClean="0"/>
              <a:t>арней из той войны.</a:t>
            </a:r>
          </a:p>
          <a:p>
            <a:pPr algn="l"/>
            <a:r>
              <a:rPr lang="ru-RU" sz="2000" dirty="0" smtClean="0"/>
              <a:t>Их люди сразу узнают, </a:t>
            </a:r>
          </a:p>
          <a:p>
            <a:pPr algn="l"/>
            <a:r>
              <a:rPr lang="ru-RU" sz="2000" dirty="0" smtClean="0"/>
              <a:t>Они просты, скромны.</a:t>
            </a:r>
            <a:endParaRPr lang="ru-RU" sz="2000" dirty="0"/>
          </a:p>
        </p:txBody>
      </p:sp>
      <p:pic>
        <p:nvPicPr>
          <p:cNvPr id="4098" name="Picture 2" descr="C:\Users\ком2\Pictures\фото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695" y="1628800"/>
            <a:ext cx="5729607" cy="446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956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16632"/>
            <a:ext cx="7772400" cy="1470025"/>
          </a:xfrm>
        </p:spPr>
        <p:txBody>
          <a:bodyPr/>
          <a:lstStyle/>
          <a:p>
            <a:r>
              <a:rPr lang="ru-RU" dirty="0" smtClean="0"/>
              <a:t>Передышка в ущелье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652120" y="1556792"/>
            <a:ext cx="3240360" cy="4896544"/>
          </a:xfrm>
        </p:spPr>
        <p:txBody>
          <a:bodyPr/>
          <a:lstStyle/>
          <a:p>
            <a:pPr algn="l"/>
            <a:r>
              <a:rPr lang="ru-RU" sz="2000" dirty="0" smtClean="0"/>
              <a:t>В короткой меж боями передышке,</a:t>
            </a:r>
          </a:p>
          <a:p>
            <a:pPr algn="l"/>
            <a:r>
              <a:rPr lang="ru-RU" sz="2000" dirty="0" smtClean="0"/>
              <a:t> Достает помятую тетрадь,</a:t>
            </a:r>
          </a:p>
          <a:p>
            <a:pPr algn="l"/>
            <a:r>
              <a:rPr lang="ru-RU" sz="2000" dirty="0" smtClean="0"/>
              <a:t>Опаленный порохом мальчишка,</a:t>
            </a:r>
          </a:p>
          <a:p>
            <a:pPr algn="l"/>
            <a:r>
              <a:rPr lang="ru-RU" sz="2000" dirty="0" smtClean="0"/>
              <a:t>Сердцем хочет песню написать.</a:t>
            </a:r>
          </a:p>
          <a:p>
            <a:pPr algn="l"/>
            <a:r>
              <a:rPr lang="ru-RU" sz="2000" dirty="0" smtClean="0"/>
              <a:t>Написать об огненных атаках, </a:t>
            </a:r>
          </a:p>
          <a:p>
            <a:pPr algn="l"/>
            <a:r>
              <a:rPr lang="ru-RU" sz="2000" dirty="0" smtClean="0"/>
              <a:t>О заветной радостной мечте, </a:t>
            </a:r>
          </a:p>
          <a:p>
            <a:pPr algn="l"/>
            <a:r>
              <a:rPr lang="ru-RU" sz="2000" dirty="0" smtClean="0"/>
              <a:t>О друзьях товарищах солдатах,</a:t>
            </a:r>
          </a:p>
          <a:p>
            <a:pPr algn="l"/>
            <a:r>
              <a:rPr lang="ru-RU" sz="2000" dirty="0" smtClean="0"/>
              <a:t>И с боем взятой высоте</a:t>
            </a:r>
          </a:p>
          <a:p>
            <a:pPr algn="l"/>
            <a:endParaRPr lang="ru-RU" sz="2000" dirty="0" smtClean="0"/>
          </a:p>
          <a:p>
            <a:pPr algn="l"/>
            <a:endParaRPr lang="ru-RU" sz="2000" dirty="0"/>
          </a:p>
        </p:txBody>
      </p:sp>
      <p:pic>
        <p:nvPicPr>
          <p:cNvPr id="5122" name="Picture 2" descr="C:\Users\ком2\Pictures\фото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8" y="1916832"/>
            <a:ext cx="5365147" cy="4392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74812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1224136"/>
          </a:xfrm>
        </p:spPr>
        <p:txBody>
          <a:bodyPr/>
          <a:lstStyle/>
          <a:p>
            <a:r>
              <a:rPr lang="ru-RU" dirty="0" smtClean="0"/>
              <a:t>Идем на высоту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060848"/>
            <a:ext cx="6400800" cy="357795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ком2\Pictures\фото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20" y="1484784"/>
            <a:ext cx="7620000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37042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486600" cy="792087"/>
          </a:xfrm>
        </p:spPr>
        <p:txBody>
          <a:bodyPr/>
          <a:lstStyle/>
          <a:p>
            <a:r>
              <a:rPr lang="ru-RU" dirty="0" smtClean="0"/>
              <a:t>Перед боем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868144" y="1484784"/>
            <a:ext cx="2952328" cy="5112568"/>
          </a:xfrm>
        </p:spPr>
        <p:txBody>
          <a:bodyPr/>
          <a:lstStyle/>
          <a:p>
            <a:r>
              <a:rPr lang="ru-RU" sz="1800" dirty="0"/>
              <a:t>Нам говорили: "Сорок лет без войн!" </a:t>
            </a:r>
          </a:p>
          <a:p>
            <a:r>
              <a:rPr lang="ru-RU" sz="1800" dirty="0"/>
              <a:t>А в это время в огненной стране </a:t>
            </a:r>
          </a:p>
          <a:p>
            <a:r>
              <a:rPr lang="ru-RU" sz="1800" dirty="0"/>
              <a:t>Мальчишки наши шли в жестокий бой </a:t>
            </a:r>
          </a:p>
          <a:p>
            <a:r>
              <a:rPr lang="ru-RU" sz="1800" dirty="0"/>
              <a:t>И гибли - на войне, как на войне... </a:t>
            </a:r>
          </a:p>
          <a:p>
            <a:r>
              <a:rPr lang="ru-RU" sz="1800" dirty="0"/>
              <a:t>Мы радовались: "Ах, как хорошо! </a:t>
            </a:r>
          </a:p>
          <a:p>
            <a:r>
              <a:rPr lang="ru-RU" sz="1800" dirty="0"/>
              <a:t>Уж сколько лет не бьем в бою врагов!" </a:t>
            </a:r>
          </a:p>
          <a:p>
            <a:r>
              <a:rPr lang="ru-RU" sz="1800" dirty="0"/>
              <a:t>А сколько было впереди еще </a:t>
            </a:r>
          </a:p>
          <a:p>
            <a:r>
              <a:rPr lang="ru-RU" sz="1800" dirty="0"/>
              <a:t>"Тюльпанов", сколько цинковых гробов... </a:t>
            </a:r>
          </a:p>
          <a:p>
            <a:endParaRPr lang="ru-RU" sz="1800" dirty="0"/>
          </a:p>
        </p:txBody>
      </p:sp>
      <p:pic>
        <p:nvPicPr>
          <p:cNvPr id="7170" name="Picture 2" descr="C:\Users\ком2\Pictures\фото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56792"/>
            <a:ext cx="5688632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5030648"/>
      </p:ext>
    </p:extLst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5227</TotalTime>
  <Words>891</Words>
  <Application>Microsoft Office PowerPoint</Application>
  <PresentationFormat>Экран (4:3)</PresentationFormat>
  <Paragraphs>100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Diseño predeterminado</vt:lpstr>
      <vt:lpstr>Презентация PowerPoint</vt:lpstr>
      <vt:lpstr>Как все начиналось</vt:lpstr>
      <vt:lpstr>Четыре этапа боевой деятельности советских войск  в Афганистане</vt:lpstr>
      <vt:lpstr>Далекий и близкий 1979 год</vt:lpstr>
      <vt:lpstr>Афганская земля</vt:lpstr>
      <vt:lpstr>Боевые действия на чужой земле</vt:lpstr>
      <vt:lpstr>Передышка в ущелье</vt:lpstr>
      <vt:lpstr>Идем на высоту</vt:lpstr>
      <vt:lpstr>Перед боем</vt:lpstr>
      <vt:lpstr>Готовность №1</vt:lpstr>
      <vt:lpstr>«Духи»</vt:lpstr>
      <vt:lpstr>Сбитая «духами» «вертушка»</vt:lpstr>
      <vt:lpstr> Колонна сопровождения</vt:lpstr>
      <vt:lpstr>СМИ на полях сражений</vt:lpstr>
      <vt:lpstr>«Вооруженные до зубов» </vt:lpstr>
      <vt:lpstr>Мы держим  высоту</vt:lpstr>
      <vt:lpstr>Дымовая завеса</vt:lpstr>
      <vt:lpstr>Жара Афганистана</vt:lpstr>
      <vt:lpstr>Воин- интернационалист</vt:lpstr>
      <vt:lpstr>На посту</vt:lpstr>
      <vt:lpstr>Воздушная атака </vt:lpstr>
      <vt:lpstr>Афганская война в цифрах</vt:lpstr>
      <vt:lpstr>Февраль 1989года – вывод наших войск из Афганистана</vt:lpstr>
      <vt:lpstr>Героям Афганцам посвящается…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ком2</cp:lastModifiedBy>
  <cp:revision>766</cp:revision>
  <dcterms:created xsi:type="dcterms:W3CDTF">2010-05-23T14:28:12Z</dcterms:created>
  <dcterms:modified xsi:type="dcterms:W3CDTF">2014-03-26T05:41:55Z</dcterms:modified>
</cp:coreProperties>
</file>