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6" r:id="rId13"/>
    <p:sldId id="275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232897-E926-4B31-BADD-7A6C9F08B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74BE-247C-4336-B713-8E4A27C0B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9014-B93F-4E67-A300-86F6B6E93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5381-B765-471A-89BA-341705FA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CA39A-29D2-40C4-B464-4FB58FE11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4CCD8-46B3-497E-8422-655813B45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FD35-2EB4-4EC5-84FB-4DD652D80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063E-CB1B-43DE-A28F-61292E5F4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107B-ACA8-43B7-BAE3-420CE05D6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5F17-8996-406E-B6A7-157923DAE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C52A-B4F2-424B-9769-83ACA2E0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C3939-7A28-4F13-8EEF-66510AC0C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61374-DD32-4CEC-B40C-E883F721C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DB549-5C0B-48D0-8840-720BB7D48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3E4445E-31CD-44F7-BF34-89E4745DF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ki-clan.ucoz.ru/Zagolovki/Bibliotek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vostok/65-1.files/image00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austnew_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0983938">
            <a:off x="91341" y="777475"/>
            <a:ext cx="9144000" cy="467995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1" i="1" dirty="0" smtClean="0">
                <a:solidFill>
                  <a:schemeClr val="folHlink"/>
                </a:solidFill>
                <a:latin typeface="French Script MT" pitchFamily="66" charset="0"/>
              </a:rPr>
              <a:t>История</a:t>
            </a:r>
            <a:br>
              <a:rPr lang="ru-RU" sz="9600" b="1" i="1" dirty="0" smtClean="0">
                <a:solidFill>
                  <a:schemeClr val="folHlink"/>
                </a:solidFill>
                <a:latin typeface="French Script MT" pitchFamily="66" charset="0"/>
              </a:rPr>
            </a:br>
            <a:r>
              <a:rPr lang="ru-RU" sz="9600" b="1" i="1" dirty="0" smtClean="0">
                <a:solidFill>
                  <a:schemeClr val="folHlink"/>
                </a:solidFill>
                <a:latin typeface="French Script MT" pitchFamily="66" charset="0"/>
              </a:rPr>
              <a:t> библиотеки</a:t>
            </a:r>
            <a:br>
              <a:rPr lang="ru-RU" sz="9600" b="1" i="1" dirty="0" smtClean="0">
                <a:solidFill>
                  <a:schemeClr val="folHlink"/>
                </a:solidFill>
                <a:latin typeface="French Script MT" pitchFamily="66" charset="0"/>
              </a:rPr>
            </a:br>
            <a:endParaRPr lang="ru-RU" sz="9600" b="1" i="1" dirty="0" smtClean="0">
              <a:solidFill>
                <a:schemeClr val="folHlink"/>
              </a:solidFill>
              <a:latin typeface="French Script MT" pitchFamily="66" charset="0"/>
            </a:endParaRPr>
          </a:p>
        </p:txBody>
      </p:sp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813"/>
            <a:ext cx="4859338" cy="5691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latin typeface="Century Schoolbook" pitchFamily="18" charset="0"/>
              </a:rPr>
              <a:t>      </a:t>
            </a:r>
            <a:r>
              <a:rPr lang="ru-RU" sz="2400" i="1" smtClean="0">
                <a:solidFill>
                  <a:schemeClr val="folHlink"/>
                </a:solidFill>
                <a:latin typeface="Century Schoolbook" pitchFamily="18" charset="0"/>
              </a:rPr>
              <a:t>Первая известная историкам библиотека Древней Руси была основана в 1037 Ярославом Мудрым при Софийском соборе в Киеве. В 11—12 вв. библиотеки возникают при монастырях и соборах в Новгороде, Чернигове, Владимире. В 15—17 вв. в Москве появляются Патриаршья библиотека, библиотека Посольского и Аптекарского приказов, дворцовые библиотеки, частные книжные коллекции крупных бояр, расширяются библиотеки Троице-Сергиева, Соловецкого, Белозерского монастырей. </a:t>
            </a:r>
          </a:p>
        </p:txBody>
      </p:sp>
      <p:pic>
        <p:nvPicPr>
          <p:cNvPr id="1331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476250"/>
            <a:ext cx="3960812" cy="2736850"/>
          </a:xfrm>
        </p:spPr>
      </p:pic>
      <p:pic>
        <p:nvPicPr>
          <p:cNvPr id="13316" name="Picture 11" descr="i?id=8366042&amp;tov=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492500"/>
            <a:ext cx="3959225" cy="2676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Проверь себя: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/>
              <a:t>Где находилась самая известная библиотека древности?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solidFill>
                  <a:schemeClr val="hlink"/>
                </a:solidFill>
                <a:hlinkClick r:id="rId2" action="ppaction://hlinksldjump"/>
              </a:rPr>
              <a:t>Др. Египет</a:t>
            </a:r>
            <a:endParaRPr lang="ru-RU" sz="2000" smtClean="0">
              <a:solidFill>
                <a:schemeClr val="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solidFill>
                  <a:schemeClr val="hlink"/>
                </a:solidFill>
                <a:hlinkClick r:id="rId3" action="ppaction://hlinksldjump"/>
              </a:rPr>
              <a:t>Др. Греция</a:t>
            </a:r>
            <a:endParaRPr lang="ru-RU" sz="2000" smtClean="0">
              <a:solidFill>
                <a:schemeClr val="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/>
              <a:t>Кому она принадлежала?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u="sng" smtClean="0">
                <a:solidFill>
                  <a:schemeClr val="folHlink"/>
                </a:solidFill>
                <a:hlinkClick r:id="rId2" action="ppaction://hlinksldjump"/>
              </a:rPr>
              <a:t>Рамзес </a:t>
            </a:r>
            <a:r>
              <a:rPr lang="en-US" sz="2000" u="sng" smtClean="0">
                <a:solidFill>
                  <a:schemeClr val="folHlink"/>
                </a:solidFill>
                <a:hlinkClick r:id="rId2" action="ppaction://hlinksldjump"/>
              </a:rPr>
              <a:t>II</a:t>
            </a:r>
            <a:endParaRPr lang="ru-RU" sz="2000" u="sng" smtClean="0">
              <a:solidFill>
                <a:schemeClr val="fol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solidFill>
                  <a:schemeClr val="folHlink"/>
                </a:solidFill>
                <a:hlinkClick r:id="rId3" action="ppaction://hlinksldjump"/>
              </a:rPr>
              <a:t>Хеопс</a:t>
            </a:r>
            <a:endParaRPr lang="ru-RU" sz="20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/>
              <a:t>Какие книги хранились в библиотеке Ашшурбанипала?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hlinkClick r:id="rId3" action="ppaction://hlinksldjump"/>
              </a:rPr>
              <a:t>Деревянные</a:t>
            </a:r>
            <a:endParaRPr lang="ru-RU" sz="20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hlinkClick r:id="rId2" action="ppaction://hlinksldjump"/>
              </a:rPr>
              <a:t>Глиняные</a:t>
            </a:r>
            <a:endParaRPr lang="ru-RU" sz="20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/>
              <a:t>Какие корни имеет слово «библиотека»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hlinkClick r:id="rId3" action="ppaction://hlinksldjump"/>
              </a:rPr>
              <a:t>Шумерские</a:t>
            </a:r>
            <a:endParaRPr lang="ru-RU" sz="20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hlinkClick r:id="rId2" action="ppaction://hlinksldjump"/>
              </a:rPr>
              <a:t>Греческие</a:t>
            </a:r>
            <a:endParaRPr lang="ru-RU" sz="20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/>
              <a:t>Кем и когда была основана первая библиотека Древней Руси?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hlinkClick r:id="rId2" action="ppaction://hlinksldjump"/>
              </a:rPr>
              <a:t>Ярославом Мудрым - в Киеве</a:t>
            </a:r>
            <a:endParaRPr lang="ru-RU" sz="20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>
                <a:hlinkClick r:id="rId3" action="ppaction://hlinksldjump"/>
              </a:rPr>
              <a:t>Иваном Грозным - в Москве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439862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u="sng" smtClean="0"/>
              <a:t>Правильно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24525" y="5084763"/>
            <a:ext cx="316865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771775" y="2205038"/>
            <a:ext cx="3313113" cy="3240087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39862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smtClean="0">
                <a:hlinkClick r:id="rId2" action="ppaction://hlinksldjump"/>
              </a:rPr>
              <a:t>Неправильно</a:t>
            </a:r>
            <a:endParaRPr lang="ru-RU" sz="72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625" y="5516563"/>
            <a:ext cx="3448050" cy="1104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771775" y="2349500"/>
            <a:ext cx="3240088" cy="3240088"/>
          </a:xfrm>
          <a:prstGeom prst="smileyFace">
            <a:avLst>
              <a:gd name="adj" fmla="val -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Главный вывод: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7610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chemeClr val="tx2"/>
                </a:solidFill>
                <a:latin typeface="Century Schoolbook" pitchFamily="18" charset="0"/>
              </a:rPr>
              <a:t>   Вся история развития человеческого разума связана с книгой,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chemeClr val="tx2"/>
                </a:solidFill>
                <a:latin typeface="Century Schoolbook" pitchFamily="18" charset="0"/>
              </a:rPr>
              <a:t>с библиотекой.</a:t>
            </a: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hlink"/>
                </a:solidFill>
                <a:latin typeface="Century Schoolbook" pitchFamily="18" charset="0"/>
              </a:rPr>
              <a:t>Значение библиотек, которые были и просветительскими учреждениями, и книжными мастерскими, и ”книгохранилищами” огромно: они сберегли, сохранили для нас ценнейшие памятники человеческой культуры.</a:t>
            </a:r>
            <a:r>
              <a:rPr lang="ru-RU" i="1" smtClean="0">
                <a:solidFill>
                  <a:schemeClr val="hlink"/>
                </a:solidFill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Источники: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495800"/>
          </a:xfrm>
        </p:spPr>
        <p:txBody>
          <a:bodyPr/>
          <a:lstStyle/>
          <a:p>
            <a:pPr marL="2209800" lvl="4" indent="-381000" eaLnBrk="1" hangingPunct="1">
              <a:buFont typeface="Wingdings" pitchFamily="2" charset="2"/>
              <a:buAutoNum type="arabicPeriod"/>
              <a:defRPr/>
            </a:pPr>
            <a:r>
              <a:rPr lang="ru-RU" dirty="0" err="1" smtClean="0">
                <a:solidFill>
                  <a:schemeClr val="hlink"/>
                </a:solidFill>
              </a:rPr>
              <a:t>Глухов</a:t>
            </a:r>
            <a:r>
              <a:rPr lang="ru-RU" dirty="0" smtClean="0">
                <a:solidFill>
                  <a:schemeClr val="hlink"/>
                </a:solidFill>
              </a:rPr>
              <a:t> А.Г. Судьбы древних библиотек.- М., 1992</a:t>
            </a:r>
          </a:p>
          <a:p>
            <a:pPr marL="2209800" lvl="4" indent="-381000" eaLnBrk="1" hangingPunct="1">
              <a:buFont typeface="Wingdings" pitchFamily="2" charset="2"/>
              <a:buAutoNum type="arabicPeriod"/>
              <a:defRPr/>
            </a:pPr>
            <a:r>
              <a:rPr lang="ru-RU" dirty="0" err="1" smtClean="0">
                <a:solidFill>
                  <a:schemeClr val="hlink"/>
                </a:solidFill>
              </a:rPr>
              <a:t>Кашурникова</a:t>
            </a:r>
            <a:r>
              <a:rPr lang="ru-RU" dirty="0" smtClean="0">
                <a:solidFill>
                  <a:schemeClr val="hlink"/>
                </a:solidFill>
              </a:rPr>
              <a:t> Т.М. Чудо. Имя которому – книга. – М., 2006</a:t>
            </a:r>
          </a:p>
          <a:p>
            <a:pPr marL="2209800" lvl="4" indent="-381000" eaLnBrk="1" hangingPunct="1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chemeClr val="hlink"/>
                </a:solidFill>
              </a:rPr>
              <a:t>Энциклопедия для детей. Т.5. Ч.2. История России. – М., 1997.</a:t>
            </a:r>
          </a:p>
          <a:p>
            <a:pPr marL="2209800" lvl="4" indent="-381000" eaLnBrk="1" hangingPunct="1"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435975" cy="3095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>
                <a:latin typeface="Century Schoolbook" pitchFamily="18" charset="0"/>
              </a:rPr>
              <a:t>       </a:t>
            </a:r>
            <a:r>
              <a:rPr lang="ru-RU" sz="2800" b="1" i="1" smtClean="0">
                <a:solidFill>
                  <a:schemeClr val="tx2"/>
                </a:solidFill>
                <a:latin typeface="Century Schoolbook" pitchFamily="18" charset="0"/>
              </a:rPr>
              <a:t>История не сохранила подробных сведений о древних библиотеках, но по тем небольшим отрывкам, которыми располагают современные ученые, можно составить представление о древнейших книжных собраниях.</a:t>
            </a:r>
          </a:p>
        </p:txBody>
      </p:sp>
      <p:pic>
        <p:nvPicPr>
          <p:cNvPr id="5123" name="i-main-pic" descr="Картинка 7 из 2538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051050" y="3429000"/>
            <a:ext cx="4826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2425" y="0"/>
            <a:ext cx="2274888" cy="6858000"/>
          </a:xfrm>
          <a:ln>
            <a:solidFill>
              <a:schemeClr val="folHlink"/>
            </a:solidFill>
          </a:ln>
        </p:spPr>
      </p:pic>
      <p:sp>
        <p:nvSpPr>
          <p:cNvPr id="3789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2771775" y="188913"/>
            <a:ext cx="6121400" cy="6335712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>
                <a:latin typeface="Century Schoolbook" pitchFamily="18" charset="0"/>
              </a:rPr>
              <a:t>             </a:t>
            </a:r>
            <a:r>
              <a:rPr lang="ru-RU" sz="2400" b="1" i="1" smtClean="0">
                <a:solidFill>
                  <a:schemeClr val="hlink"/>
                </a:solidFill>
                <a:latin typeface="Century Schoolbook" pitchFamily="18" charset="0"/>
              </a:rPr>
              <a:t>Известно, что впервые произведения письменности начали собирать в Древнем Египте, где свыше 3500 лет тому назад существовало хранилище папирусов</a:t>
            </a:r>
            <a:r>
              <a:rPr lang="ru-RU" sz="2400" i="1" smtClean="0">
                <a:solidFill>
                  <a:schemeClr val="hlink"/>
                </a:solidFill>
                <a:latin typeface="Century Schoolbook" pitchFamily="18" charset="0"/>
              </a:rPr>
              <a:t>.</a:t>
            </a:r>
            <a:r>
              <a:rPr lang="ru-RU" sz="2400" i="1" smtClean="0">
                <a:latin typeface="Century Schoolbook" pitchFamily="18" charset="0"/>
              </a:rPr>
              <a:t> </a:t>
            </a:r>
            <a:r>
              <a:rPr lang="ru-RU" sz="2400" i="1" smtClean="0">
                <a:solidFill>
                  <a:schemeClr val="folHlink"/>
                </a:solidFill>
                <a:latin typeface="Century Schoolbook" pitchFamily="18" charset="0"/>
              </a:rPr>
              <a:t>Существовали библиотеки при храмах, а стены храма нередко служили своеобразным библиотечным каталогом: на них записывался перечень книг (папирусных свитков), которые имела храмовая библиотека.</a:t>
            </a:r>
            <a:r>
              <a:rPr lang="ru-RU" sz="2400" i="1" smtClean="0">
                <a:latin typeface="Century Schoolbook" pitchFamily="18" charset="0"/>
              </a:rPr>
              <a:t> </a:t>
            </a:r>
            <a:r>
              <a:rPr lang="ru-RU" sz="2400" i="1" smtClean="0">
                <a:solidFill>
                  <a:schemeClr val="hlink"/>
                </a:solidFill>
                <a:latin typeface="Century Schoolbook" pitchFamily="18" charset="0"/>
              </a:rPr>
              <a:t>Обычно при храме вместе с библиотекой располагались школы писцов и мастерские по переписке книг.</a:t>
            </a:r>
            <a:r>
              <a:rPr lang="ru-RU" sz="2400" smtClean="0">
                <a:solidFill>
                  <a:schemeClr val="hlink"/>
                </a:solidFill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68863"/>
            <a:ext cx="8459788" cy="1584325"/>
          </a:xfrm>
        </p:spPr>
        <p:txBody>
          <a:bodyPr/>
          <a:lstStyle/>
          <a:p>
            <a:pPr lvl="3" eaLnBrk="1" hangingPunct="1">
              <a:lnSpc>
                <a:spcPct val="80000"/>
              </a:lnSpc>
              <a:buFontTx/>
              <a:buNone/>
              <a:defRPr/>
            </a:pPr>
            <a:r>
              <a:rPr lang="ru-RU" sz="800" b="1" i="1" smtClean="0"/>
              <a:t> </a:t>
            </a:r>
            <a:r>
              <a:rPr lang="ru-RU" sz="2400" b="1" i="1" smtClean="0">
                <a:solidFill>
                  <a:schemeClr val="folHlink"/>
                </a:solidFill>
                <a:latin typeface="Century Schoolbook" pitchFamily="18" charset="0"/>
              </a:rPr>
              <a:t>Самая известная древнеегипетская библиотека принадлежала фараону Рамсесу II, называлась она «Аптека для души»</a:t>
            </a:r>
            <a:r>
              <a:rPr lang="ru-RU" sz="2400" i="1" smtClean="0">
                <a:solidFill>
                  <a:schemeClr val="folHlink"/>
                </a:solidFill>
                <a:latin typeface="Century Schoolbook" pitchFamily="18" charset="0"/>
              </a:rPr>
              <a:t>.</a:t>
            </a:r>
            <a:r>
              <a:rPr lang="ru-RU" sz="2400" smtClean="0">
                <a:solidFill>
                  <a:schemeClr val="folHlink"/>
                </a:solidFill>
                <a:latin typeface="Century Schoolbook" pitchFamily="18" charset="0"/>
              </a:rPr>
              <a:t/>
            </a:r>
            <a:br>
              <a:rPr lang="ru-RU" sz="2400" smtClean="0">
                <a:solidFill>
                  <a:schemeClr val="folHlink"/>
                </a:solidFill>
                <a:latin typeface="Century Schoolbook" pitchFamily="18" charset="0"/>
              </a:rPr>
            </a:br>
            <a:r>
              <a:rPr lang="ru-RU" sz="2400" smtClean="0">
                <a:latin typeface="Century Schoolbook" pitchFamily="18" charset="0"/>
              </a:rPr>
              <a:t/>
            </a:r>
            <a:br>
              <a:rPr lang="ru-RU" sz="2400" smtClean="0">
                <a:latin typeface="Century Schoolbook" pitchFamily="18" charset="0"/>
              </a:rPr>
            </a:br>
            <a:endParaRPr lang="ru-RU" sz="2400" smtClean="0">
              <a:latin typeface="Century Schoolbook" pitchFamily="18" charset="0"/>
            </a:endParaRPr>
          </a:p>
        </p:txBody>
      </p:sp>
      <p:pic>
        <p:nvPicPr>
          <p:cNvPr id="7171" name="Picture 7" descr="140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88913"/>
            <a:ext cx="6264275" cy="41767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9" y="548680"/>
            <a:ext cx="4032448" cy="56911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  <a:latin typeface="Century Schoolbook" pitchFamily="18" charset="0"/>
              </a:rPr>
              <a:t>Большая библиотека была найдена при раскопках города НИППУРА (территория современного Ирака) — древнейшем религиозном центре шумеров. Храмовая библиотека располагалась в 62 комнатах, где были найдены более ста тысяч глиняных табличек. </a:t>
            </a:r>
          </a:p>
        </p:txBody>
      </p:sp>
      <p:pic>
        <p:nvPicPr>
          <p:cNvPr id="8196" name="Picture 7" descr="14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052736"/>
            <a:ext cx="4679950" cy="3805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33375"/>
            <a:ext cx="4752975" cy="6335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b="1" dirty="0" smtClean="0"/>
              <a:t>       </a:t>
            </a:r>
            <a:r>
              <a:rPr lang="ru-RU" sz="2400" b="1" i="1" dirty="0" smtClean="0">
                <a:solidFill>
                  <a:schemeClr val="folHlink"/>
                </a:solidFill>
                <a:latin typeface="Century Schoolbook" pitchFamily="18" charset="0"/>
              </a:rPr>
              <a:t>Часть табличек, найденных в шумерских библиотеках, хранились в закрытых ящиках или корзинах.</a:t>
            </a:r>
            <a:r>
              <a:rPr lang="ru-RU" sz="2400" i="1" dirty="0" smtClean="0">
                <a:solidFill>
                  <a:schemeClr val="folHlink"/>
                </a:solidFill>
                <a:latin typeface="Century Schoolbook" pitchFamily="18" charset="0"/>
              </a:rPr>
              <a:t> </a:t>
            </a:r>
            <a:r>
              <a:rPr lang="ru-RU" sz="2400" b="1" i="1" dirty="0" smtClean="0">
                <a:solidFill>
                  <a:schemeClr val="folHlink"/>
                </a:solidFill>
                <a:latin typeface="Century Schoolbook" pitchFamily="18" charset="0"/>
              </a:rPr>
              <a:t>На каждой из них имелись этикетки с надписями о </a:t>
            </a:r>
            <a:r>
              <a:rPr lang="ru-RU" sz="2400" i="1" dirty="0" smtClean="0">
                <a:solidFill>
                  <a:schemeClr val="folHlink"/>
                </a:solidFill>
                <a:latin typeface="Century Schoolbook" pitchFamily="18" charset="0"/>
              </a:rPr>
              <a:t>характере</a:t>
            </a:r>
            <a:r>
              <a:rPr lang="ru-RU" sz="2400" b="1" i="1" dirty="0" smtClean="0">
                <a:solidFill>
                  <a:schemeClr val="folHlink"/>
                </a:solidFill>
                <a:latin typeface="Century Schoolbook" pitchFamily="18" charset="0"/>
              </a:rPr>
              <a:t> содержащихся в них материалов: «Медицина», «История», «Статистика», «Документы, касающиеся сада», «Посылка рабочих» и другие.</a:t>
            </a:r>
            <a:r>
              <a:rPr lang="ru-RU" sz="2400" i="1" dirty="0" smtClean="0">
                <a:solidFill>
                  <a:schemeClr val="folHlink"/>
                </a:solidFill>
                <a:latin typeface="Century Schoolbook" pitchFamily="18" charset="0"/>
              </a:rPr>
              <a:t/>
            </a:r>
            <a:br>
              <a:rPr lang="ru-RU" sz="2400" i="1" dirty="0" smtClean="0">
                <a:solidFill>
                  <a:schemeClr val="folHlink"/>
                </a:solidFill>
                <a:latin typeface="Century Schoolbook" pitchFamily="18" charset="0"/>
              </a:rPr>
            </a:br>
            <a:r>
              <a:rPr lang="ru-RU" sz="2400" dirty="0" smtClean="0">
                <a:solidFill>
                  <a:schemeClr val="folHlink"/>
                </a:solidFill>
              </a:rPr>
              <a:t/>
            </a:r>
            <a:br>
              <a:rPr lang="ru-RU" sz="2400" dirty="0" smtClean="0">
                <a:solidFill>
                  <a:schemeClr val="folHlink"/>
                </a:solidFill>
              </a:rPr>
            </a:br>
            <a:endParaRPr lang="ru-RU" sz="2400" dirty="0" smtClean="0">
              <a:solidFill>
                <a:schemeClr val="folHlink"/>
              </a:solidFill>
            </a:endParaRPr>
          </a:p>
        </p:txBody>
      </p:sp>
      <p:pic>
        <p:nvPicPr>
          <p:cNvPr id="9220" name="Picture 8" descr="14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476250"/>
            <a:ext cx="2879725" cy="2344738"/>
          </a:xfrm>
          <a:noFill/>
        </p:spPr>
      </p:pic>
      <p:pic>
        <p:nvPicPr>
          <p:cNvPr id="9221" name="i-main-pic" descr="Картинка 1 из 621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03875" y="3213100"/>
            <a:ext cx="2003425" cy="3240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930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chemeClr val="folHlink"/>
                </a:solidFill>
                <a:latin typeface="Century Schoolbook" pitchFamily="18" charset="0"/>
              </a:rPr>
              <a:t>Самой известной библиотекой Ассирии является собрание многочисленных клинописных табличек, найденное при раскопках столицы государства Ниневии во дворце царя Ашшурбанипала (669 — 633 гг. до н.э.)</a:t>
            </a:r>
            <a:r>
              <a:rPr lang="ru-RU" sz="2400" i="1" smtClean="0">
                <a:solidFill>
                  <a:schemeClr val="folHlink"/>
                </a:solidFill>
                <a:latin typeface="Century Schoolbook" pitchFamily="18" charset="0"/>
              </a:rPr>
              <a:t>.</a:t>
            </a:r>
            <a:r>
              <a:rPr lang="ru-RU" sz="2400" smtClean="0"/>
              <a:t> </a:t>
            </a:r>
            <a:endParaRPr lang="ru-RU" sz="4000" smtClean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276475"/>
            <a:ext cx="4787900" cy="4176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/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/>
              <a:t>          </a:t>
            </a:r>
            <a:r>
              <a:rPr lang="ru-RU" sz="2400" b="1" i="1" smtClean="0">
                <a:solidFill>
                  <a:schemeClr val="tx2"/>
                </a:solidFill>
                <a:latin typeface="Century Schoolbook" pitchFamily="18" charset="0"/>
              </a:rPr>
              <a:t>В детстве будущий правитель Ассирии научился читать и писать, о чем не без гордости сам поведал в одной из глиняных книг. Он любил читать и увлекался собиранием книг по всей стране. А когда стал царем, решил создать большую библиотеку </a:t>
            </a:r>
          </a:p>
        </p:txBody>
      </p:sp>
      <p:pic>
        <p:nvPicPr>
          <p:cNvPr id="10244" name="Picture 9" descr="14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405063"/>
            <a:ext cx="3960813" cy="36877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</a:t>
            </a:r>
            <a:r>
              <a:rPr lang="ru-RU" sz="2400" b="1" i="1" smtClean="0">
                <a:solidFill>
                  <a:schemeClr val="tx2"/>
                </a:solidFill>
                <a:latin typeface="Century Schoolbook" pitchFamily="18" charset="0"/>
              </a:rPr>
              <a:t>Однако историю библиотек принято начинать с более позднего периода — со времени появления их в Древней Греции, где и возникло и само слово </a:t>
            </a:r>
            <a:r>
              <a:rPr lang="ru-RU" sz="2400" b="1" i="1" smtClean="0">
                <a:solidFill>
                  <a:schemeClr val="folHlink"/>
                </a:solidFill>
                <a:latin typeface="Century Schoolbook" pitchFamily="18" charset="0"/>
              </a:rPr>
              <a:t>«БИБЛИОТЕКА» («bibliotheke» — «библион» — книга, «теке» — хранилище, вместилище»).</a:t>
            </a:r>
            <a:r>
              <a:rPr lang="ru-RU" sz="2400" b="1" i="1" smtClean="0">
                <a:solidFill>
                  <a:schemeClr val="tx2"/>
                </a:solidFill>
                <a:latin typeface="Century Schoolbook" pitchFamily="18" charset="0"/>
              </a:rPr>
              <a:t> Первые упоминания о библиотеках в Греции относятся к VI столетию до н.э. В Древней Греции сложились замечательные учебные заведений — Академия, основанная философом Платоном, и школа в афинском квартале Ликее, которую стали называть Ликей. (Эти названия дали имена академиям и лицеям более поздних веков). Школы имели большие библиотеки для занятий, преподаватели школ собирали и свои личные, например, Аристотель, читавший лекции в Академии и Ликее собрал 40.000 свитков.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Библиотеки Древней Руси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   </a:t>
            </a:r>
            <a:r>
              <a:rPr lang="ru-RU" sz="2800" b="1" i="1" smtClean="0">
                <a:solidFill>
                  <a:schemeClr val="tx2"/>
                </a:solidFill>
                <a:latin typeface="Century Schoolbook" pitchFamily="18" charset="0"/>
              </a:rPr>
              <a:t>Появление библиотек на Руси связывают с возникновением на территории нашей страны древнерусского государства- Киевская Русь.</a:t>
            </a:r>
            <a:r>
              <a:rPr lang="ru-RU" sz="280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646</Words>
  <Application>Microsoft Office PowerPoint</Application>
  <PresentationFormat>Экран (4:3)</PresentationFormat>
  <Paragraphs>46</Paragraphs>
  <Slides>15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Разрез</vt:lpstr>
      <vt:lpstr>История  библиотеки </vt:lpstr>
      <vt:lpstr>Слайд 2</vt:lpstr>
      <vt:lpstr>Слайд 3</vt:lpstr>
      <vt:lpstr>Слайд 4</vt:lpstr>
      <vt:lpstr>Слайд 5</vt:lpstr>
      <vt:lpstr>Слайд 6</vt:lpstr>
      <vt:lpstr>Самой известной библиотекой Ассирии является собрание многочисленных клинописных табличек, найденное при раскопках столицы государства Ниневии во дворце царя Ашшурбанипала (669 — 633 гг. до н.э.). </vt:lpstr>
      <vt:lpstr>Слайд 8</vt:lpstr>
      <vt:lpstr>Библиотеки Древней Руси</vt:lpstr>
      <vt:lpstr>Слайд 10</vt:lpstr>
      <vt:lpstr>Проверь себя:</vt:lpstr>
      <vt:lpstr>Правильно</vt:lpstr>
      <vt:lpstr>Неправильно</vt:lpstr>
      <vt:lpstr>Главный вывод:</vt:lpstr>
      <vt:lpstr>Источники: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Дмитриева</dc:creator>
  <cp:lastModifiedBy>Owner</cp:lastModifiedBy>
  <cp:revision>29</cp:revision>
  <dcterms:created xsi:type="dcterms:W3CDTF">2010-03-05T19:35:41Z</dcterms:created>
  <dcterms:modified xsi:type="dcterms:W3CDTF">2012-06-08T01:33:51Z</dcterms:modified>
</cp:coreProperties>
</file>