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sldIdLst>
    <p:sldId id="256" r:id="rId3"/>
    <p:sldId id="259" r:id="rId4"/>
    <p:sldId id="280" r:id="rId5"/>
    <p:sldId id="283" r:id="rId6"/>
    <p:sldId id="258" r:id="rId7"/>
    <p:sldId id="281" r:id="rId8"/>
    <p:sldId id="284" r:id="rId9"/>
    <p:sldId id="260" r:id="rId10"/>
    <p:sldId id="267" r:id="rId11"/>
    <p:sldId id="266" r:id="rId12"/>
    <p:sldId id="285" r:id="rId13"/>
    <p:sldId id="263" r:id="rId14"/>
    <p:sldId id="276" r:id="rId15"/>
    <p:sldId id="286" r:id="rId16"/>
    <p:sldId id="282" r:id="rId17"/>
    <p:sldId id="257" r:id="rId18"/>
    <p:sldId id="268" r:id="rId19"/>
    <p:sldId id="269" r:id="rId20"/>
    <p:sldId id="262" r:id="rId21"/>
    <p:sldId id="261" r:id="rId22"/>
    <p:sldId id="277" r:id="rId23"/>
    <p:sldId id="287" r:id="rId24"/>
    <p:sldId id="279" r:id="rId25"/>
    <p:sldId id="275" r:id="rId26"/>
    <p:sldId id="265" r:id="rId27"/>
    <p:sldId id="270" r:id="rId28"/>
    <p:sldId id="271" r:id="rId2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/>
    <p:restoredTop sz="94600"/>
  </p:normalViewPr>
  <p:slideViewPr>
    <p:cSldViewPr>
      <p:cViewPr varScale="1">
        <p:scale>
          <a:sx n="58" d="100"/>
          <a:sy n="58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4E03A9CB-0530-49FF-A693-0D68801F27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EAF0A-575E-44C2-9B9F-34AEE4D7FE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1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5334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DF804-0251-4677-8700-2298BD58F8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70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CFD1D-B6AB-4B9B-B2F7-7022433653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1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4A2EA-9BF4-4A65-8736-53D7DC834E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99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07559-0CF3-4B9D-96AB-B371A310ED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062BB-AF2D-4C52-BB9D-83FBDB6370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14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53C5B-8F94-415B-B24F-376A579D02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20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21BB2-6504-4478-9253-F8B1229CE7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92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D7DD-A98B-4CC0-A084-8DC75D2A61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28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1F839-84E4-44B0-AC56-9F3F5BD119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82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573213" cy="6858000"/>
            <a:chOff x="0" y="0"/>
            <a:chExt cx="991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799" y="1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99"/>
            <a:stretch>
              <a:fillRect/>
            </a:stretch>
          </p:blipFill>
          <p:spPr bwMode="auto">
            <a:xfrm>
              <a:off x="0" y="0"/>
              <a:ext cx="79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F65C3775-65F6-4DC2-838E-FAE2687AA83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9;&#1083;&#1077;&#1085;&#1072;\Desktop\1-&#1103;%20&#1052;&#1080;&#1088;&#1086;&#1074;&#1072;&#1103;\&#1050;&#1072;&#1079;&#1072;&#1082;&#1080;__&#1053;&#1077;%20&#1076;&#1083;&#1103;%20&#1084;&#1077;&#1085;&#1103;%20&#1087;&#1088;&#1080;&#1076;&#1105;&#1090;%20&#1074;&#1077;&#1089;&#1085;&#1072;..__WMV%20V9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9;&#1083;&#1077;&#1085;&#1072;\Desktop\1-&#1103;%20&#1052;&#1080;&#1088;&#1086;&#1074;&#1072;&#1103;\&#1050;&#1072;&#1079;&#1072;&#1095;&#1100;&#1103;%20&#1083;&#1077;&#1079;&#1075;&#1080;&#1085;&#1082;&#1072;%20&#1089;%20&#1096;&#1072;&#1096;&#1082;&#1072;&#1084;&#1080;.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9;&#1083;&#1077;&#1085;&#1072;\Desktop\1-&#1103;%20&#1052;&#1080;&#1088;&#1086;&#1074;&#1072;&#1103;\&#1060;&#1080;&#1083;&#1100;&#1084;%20&#1086;%20&#1076;&#1077;&#1090;&#1103;&#1093;%201-&#1086;&#1081;%20&#1052;&#1080;&#1088;&#1086;&#1074;&#1086;&#1081;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9;&#1083;&#1077;&#1085;&#1072;\Desktop\1-&#1103;%20&#1052;&#1080;&#1088;&#1086;&#1074;&#1072;&#1103;\&#1040;&#1090;&#1072;&#1082;&#1072;%20&#1084;&#1077;&#1088;&#1090;&#1074;&#1077;&#1094;&#1086;&#1074;_WMV%20V9.wm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9;&#1083;&#1077;&#1085;&#1072;\Desktop\1-&#1103;%20&#1052;&#1080;&#1088;&#1086;&#1074;&#1072;&#1103;\&#1042;&#1072;&#1088;&#1103;%20&#1057;&#1090;&#1088;&#1080;&#1078;&#1072;&#1082;.%20&#1040;&#1090;&#1072;&#1082;&#1072;%20&#1052;&#1077;&#1088;&#1090;&#1074;&#1077;&#1094;&#1086;&#1074;,%20&#1048;&#1083;&#1080;%20&#1056;&#1091;&#1089;&#1089;&#1082;&#1080;&#1077;%20&#1053;&#1077;%20&#1057;&#1076;&#1072;&#1102;&#1090;&#1089;&#1103;!_WMV%20V9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9;&#1083;&#1077;&#1085;&#1072;\Desktop\1-&#1103;%20&#1052;&#1080;&#1088;&#1086;&#1074;&#1072;&#1103;\&#1060;&#1080;&#1083;&#1100;&#1084;%20&#1055;&#1088;&#1086;&#1097;&#1072;&#1085;&#1080;&#1077;%20&#1089;&#1083;&#1072;&#1074;&#1103;&#1085;&#1082;&#1080;%20(&#1042;.%20&#1040;&#1075;&#1072;&#1087;&#1082;&#1080;&#1085;,%20&#1042;.%20&#1051;&#1072;&#1079;&#1072;&#1088;&#1077;&#1074;)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9;&#1083;&#1077;&#1085;&#1072;\Desktop\1-&#1103;%20&#1052;&#1080;&#1088;&#1086;&#1074;&#1072;&#1103;\&#1050;&#1086;&#1075;&#1076;&#1072;%20&#1084;&#1099;%20&#1073;&#1099;&#1083;&#1080;%20&#1085;&#1072;%20&#1074;&#1086;&#1081;&#1085;&#1077;!%20&#1082;&#1083;&#1080;&#1087;%20The%20Pyatnitsky%20Russian%20Folk%20Chorus_WMV%20V9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82987" y="0"/>
            <a:ext cx="5561013" cy="2285992"/>
          </a:xfrm>
        </p:spPr>
        <p:txBody>
          <a:bodyPr/>
          <a:lstStyle/>
          <a:p>
            <a:r>
              <a:rPr lang="ru-RU" sz="4800" b="1" dirty="0" smtClean="0"/>
              <a:t>Герои Великой войны.</a:t>
            </a:r>
            <a:endParaRPr lang="ru-RU" sz="4800" dirty="0"/>
          </a:p>
        </p:txBody>
      </p:sp>
      <p:pic>
        <p:nvPicPr>
          <p:cNvPr id="4" name="Рисунок 3" descr="http://povod.tut.by/pics/archive/prazdnik/11noyabrya.jpg?uuid=128694659255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1857364"/>
            <a:ext cx="28067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Элена\Desktop\29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500306"/>
            <a:ext cx="3643283" cy="2750251"/>
          </a:xfrm>
          <a:prstGeom prst="rect">
            <a:avLst/>
          </a:prstGeom>
          <a:noFill/>
        </p:spPr>
      </p:pic>
      <p:pic>
        <p:nvPicPr>
          <p:cNvPr id="5123" name="Picture 3" descr="C:\Users\Элена\Desktop\13516243945a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3857628"/>
            <a:ext cx="2952727" cy="2788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eksandkosi.narod.ru/olderfiles/3/krjuchkov_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7786742" cy="4786346"/>
          </a:xfrm>
          <a:prstGeom prst="rect">
            <a:avLst/>
          </a:prstGeom>
          <a:noFill/>
          <a:ln w="88900">
            <a:solidFill>
              <a:srgbClr val="FFFFCC"/>
            </a:solidFill>
            <a:miter lim="800000"/>
            <a:headEnd/>
            <a:tailEnd/>
          </a:ln>
        </p:spPr>
      </p:pic>
      <p:pic>
        <p:nvPicPr>
          <p:cNvPr id="7170" name="Picture 2" descr="C:\Users\Элена\Desktop\images(2).jpg"/>
          <p:cNvPicPr>
            <a:picLocks noChangeAspect="1" noChangeArrowheads="1"/>
          </p:cNvPicPr>
          <p:nvPr/>
        </p:nvPicPr>
        <p:blipFill>
          <a:blip r:embed="rId3" cstate="email"/>
          <a:srcRect l="20541" r="23280"/>
          <a:stretch>
            <a:fillRect/>
          </a:stretch>
        </p:blipFill>
        <p:spPr bwMode="auto">
          <a:xfrm>
            <a:off x="6000760" y="3429000"/>
            <a:ext cx="2643206" cy="3119549"/>
          </a:xfrm>
          <a:prstGeom prst="rect">
            <a:avLst/>
          </a:prstGeom>
          <a:solidFill>
            <a:srgbClr val="FFFFCC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заки__Не для меня придёт весна.._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/>
            <a:r>
              <a:rPr lang="ru-RU" dirty="0" smtClean="0"/>
              <a:t>Хорунжий Григорий Семенов. </a:t>
            </a:r>
            <a:endParaRPr lang="ru-RU" dirty="0"/>
          </a:p>
        </p:txBody>
      </p:sp>
      <p:pic>
        <p:nvPicPr>
          <p:cNvPr id="3" name="cc-m-imagesubtitle-image-7930046093" descr="http://u.jimdo.com/www60/o/s9105dfc4f00d6081/img/i4e0273356c4304eb/1368584583/std/imag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14356"/>
            <a:ext cx="4786346" cy="4000528"/>
          </a:xfrm>
          <a:prstGeom prst="rect">
            <a:avLst/>
          </a:prstGeom>
          <a:noFill/>
          <a:ln w="88900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286380" y="1428736"/>
            <a:ext cx="364327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…Когда недоумевающее командование, зная о сильных укреплениях противника, для проверки донесений Семенова послало взвод Приморского драгунского полка корнета Коншина, двое героев, взявших город, ужинали в ресторане на главной улице. Вскоре подошла и вся бригада. Семенова за этот подвиг наградили Георгиевским оружием.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8194" name="Picture 2" descr="C:\Users\Элена\Desktop\61ec4236b2778704d957f302aeb6a4b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4214818"/>
            <a:ext cx="3952875" cy="2392750"/>
          </a:xfrm>
          <a:prstGeom prst="rect">
            <a:avLst/>
          </a:prstGeom>
          <a:noFill/>
          <a:ln w="63500">
            <a:solidFill>
              <a:srgbClr val="FFFF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Элена\Desktop\222496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643050"/>
            <a:ext cx="5313570" cy="3214710"/>
          </a:xfrm>
          <a:prstGeom prst="rect">
            <a:avLst/>
          </a:prstGeom>
          <a:noFill/>
          <a:ln w="88900">
            <a:solidFill>
              <a:srgbClr val="FFFFCC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3857652" cy="1785950"/>
          </a:xfrm>
        </p:spPr>
        <p:txBody>
          <a:bodyPr/>
          <a:lstStyle/>
          <a:p>
            <a:r>
              <a:rPr lang="ru-RU" sz="4800" dirty="0" smtClean="0"/>
              <a:t>Женщины на войне. 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4357694"/>
            <a:ext cx="2714612" cy="101566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+mn-lt"/>
              </a:rPr>
              <a:t>Великая герцогиня Люксембургская Мария </a:t>
            </a:r>
            <a:r>
              <a:rPr lang="ru-RU" sz="2000" dirty="0" err="1" smtClean="0">
                <a:latin typeface="+mn-lt"/>
              </a:rPr>
              <a:t>Адельгейда</a:t>
            </a:r>
            <a:endParaRPr lang="ru-RU" sz="2000" dirty="0">
              <a:latin typeface="+mn-lt"/>
            </a:endParaRPr>
          </a:p>
        </p:txBody>
      </p:sp>
      <p:pic>
        <p:nvPicPr>
          <p:cNvPr id="2054" name="Picture 6" descr="C:\Users\Элена\Desktop\getImage.d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59412" y="214290"/>
            <a:ext cx="2846745" cy="3981242"/>
          </a:xfrm>
          <a:prstGeom prst="rect">
            <a:avLst/>
          </a:prstGeom>
          <a:noFill/>
          <a:ln w="88900">
            <a:solidFill>
              <a:srgbClr val="FFFFCC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85720" y="4826675"/>
            <a:ext cx="5786478" cy="203132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В госпитале с ранеными на фронтах Великой (Первой мировой) войны. Слева — первая в России женщина-хирург княжна Вера Гедройц (в шапке) и ее медсестры  (в белых платочках) — великая княжна Татьяна, императрица Александра Федоровна и Анна </a:t>
            </a:r>
            <a:r>
              <a:rPr lang="ru-RU" dirty="0" err="1" smtClean="0">
                <a:latin typeface="+mn-lt"/>
              </a:rPr>
              <a:t>Вырубова</a:t>
            </a:r>
            <a:r>
              <a:rPr lang="ru-RU" dirty="0" smtClean="0">
                <a:latin typeface="+mn-lt"/>
              </a:rPr>
              <a:t>. Сидит — великая княжна Ольга.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зачья лезгинка с шашками.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Элена\Desktop\3312667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214290"/>
            <a:ext cx="2552696" cy="3891306"/>
          </a:xfrm>
          <a:prstGeom prst="rect">
            <a:avLst/>
          </a:prstGeom>
          <a:noFill/>
          <a:ln w="88900">
            <a:solidFill>
              <a:srgbClr val="FFFFCC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571604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 smtClean="0">
                <a:latin typeface="+mn-lt"/>
              </a:rPr>
              <a:t>Мария Бочкарева. </a:t>
            </a:r>
          </a:p>
          <a:p>
            <a:pPr algn="r"/>
            <a:r>
              <a:rPr lang="ru-RU" sz="2000" dirty="0" smtClean="0">
                <a:latin typeface="+mn-lt"/>
              </a:rPr>
              <a:t>Командир женского батальона.</a:t>
            </a:r>
            <a:endParaRPr lang="ru-RU" sz="2000" dirty="0">
              <a:latin typeface="+mn-lt"/>
            </a:endParaRPr>
          </a:p>
        </p:txBody>
      </p:sp>
      <p:pic>
        <p:nvPicPr>
          <p:cNvPr id="9" name="Picture 5" descr="C:\Users\Элена\Desktop\image_5617101222570184747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0418" y="2071678"/>
            <a:ext cx="5497225" cy="3786214"/>
          </a:xfrm>
          <a:prstGeom prst="rect">
            <a:avLst/>
          </a:prstGeom>
          <a:noFill/>
          <a:ln w="88900">
            <a:solidFill>
              <a:srgbClr val="FFFFCC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428728" y="58578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Первая мировая война. 1-й Петроградский женский батальон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ru-RU" dirty="0" smtClean="0"/>
              <a:t>Римма Иванова.</a:t>
            </a:r>
            <a:endParaRPr lang="ru-RU" dirty="0"/>
          </a:p>
        </p:txBody>
      </p:sp>
      <p:pic>
        <p:nvPicPr>
          <p:cNvPr id="1027" name="Picture 3" descr="C:\Users\Элена\Desktop\1-я Мировая\Римма Иванова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071546"/>
            <a:ext cx="4018387" cy="5357850"/>
          </a:xfrm>
          <a:prstGeom prst="rect">
            <a:avLst/>
          </a:prstGeom>
          <a:noFill/>
          <a:ln w="88900">
            <a:solidFill>
              <a:srgbClr val="FFFFCC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429256" y="1357298"/>
            <a:ext cx="34289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latin typeface="+mn-lt"/>
                <a:ea typeface="Times New Roman" pitchFamily="18" charset="0"/>
                <a:cs typeface="Times New Roman" pitchFamily="18" charset="0"/>
              </a:rPr>
              <a:t>22 сентября 2014 г. исполнится  95 лет со дня гибели сестры милосердия Риммы Ивановой. Почти век назад шагнула в бессмертие эта 21-летняя девушка – героиня Великой войны, как тогда называли Первую мировую… И этот шаг был сделан ей в Белоруссии, точнее, в Полесье. </a:t>
            </a:r>
            <a:endParaRPr lang="ru-RU" sz="2000" dirty="0" smtClean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eksandkosi.narod.ru/olderfiles/3/0_6d266_4be6ecfe_1-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14290"/>
            <a:ext cx="35719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3504" y="0"/>
            <a:ext cx="40004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+mn-lt"/>
              </a:rPr>
              <a:t>С началом Великой войны в Ставрополе, как тысячи других русских барышень, окончила курсы сестер милосердия, по окончании которых работала в епархиальном лазарете для раненых воинов.  </a:t>
            </a:r>
          </a:p>
          <a:p>
            <a:pPr lvl="0" algn="r"/>
            <a:r>
              <a:rPr lang="ru-RU" sz="2000" dirty="0" smtClean="0">
                <a:latin typeface="+mn-lt"/>
                <a:ea typeface="Times New Roman" pitchFamily="18" charset="0"/>
                <a:cs typeface="Times New Roman" pitchFamily="18" charset="0"/>
              </a:rPr>
              <a:t>17 января 1915 г. она, коротко остригшись и назвавшись мужским именем, ушла добровольцем на фронт. Служила в 83-м пехотном </a:t>
            </a:r>
            <a:r>
              <a:rPr lang="ru-RU" sz="2000" dirty="0" err="1" smtClean="0">
                <a:latin typeface="+mn-lt"/>
                <a:ea typeface="Times New Roman" pitchFamily="18" charset="0"/>
                <a:cs typeface="Times New Roman" pitchFamily="18" charset="0"/>
              </a:rPr>
              <a:t>Самурском</a:t>
            </a:r>
            <a:r>
              <a:rPr lang="ru-RU" sz="2000" dirty="0" smtClean="0">
                <a:latin typeface="+mn-lt"/>
                <a:ea typeface="Times New Roman" pitchFamily="18" charset="0"/>
                <a:cs typeface="Times New Roman" pitchFamily="18" charset="0"/>
              </a:rPr>
              <a:t> полку, а когда всё раскрылось, то стала служить под своим настоящим. За мужество при спасении раненых она была удостоена Георгиевского креста 4-й степени и двух Георгиевских медалей. </a:t>
            </a:r>
            <a:r>
              <a:rPr lang="ru-RU" sz="2000" dirty="0" err="1" smtClean="0">
                <a:latin typeface="+mn-lt"/>
                <a:ea typeface="Times New Roman" pitchFamily="18" charset="0"/>
                <a:cs typeface="Times New Roman" pitchFamily="18" charset="0"/>
              </a:rPr>
              <a:t>Самурцы</a:t>
            </a:r>
            <a:r>
              <a:rPr lang="ru-RU" sz="2000" dirty="0" smtClean="0">
                <a:latin typeface="+mn-lt"/>
                <a:ea typeface="Times New Roman" pitchFamily="18" charset="0"/>
                <a:cs typeface="Times New Roman" pitchFamily="18" charset="0"/>
              </a:rPr>
              <a:t> буквально обожали свою медсестру и считали ее талисманом полка.</a:t>
            </a:r>
            <a:endParaRPr lang="ru-RU" sz="2000" dirty="0" smtClean="0">
              <a:latin typeface="+mn-lt"/>
              <a:cs typeface="Arial" pitchFamily="34" charset="0"/>
            </a:endParaRPr>
          </a:p>
        </p:txBody>
      </p:sp>
      <p:pic>
        <p:nvPicPr>
          <p:cNvPr id="9218" name="Picture 2" descr="C:\Users\Элена\Desktop\images.jpg"/>
          <p:cNvPicPr>
            <a:picLocks noChangeAspect="1" noChangeArrowheads="1"/>
          </p:cNvPicPr>
          <p:nvPr/>
        </p:nvPicPr>
        <p:blipFill>
          <a:blip r:embed="rId3" cstate="email"/>
          <a:srcRect l="9621" r="9621" b="6196"/>
          <a:stretch>
            <a:fillRect/>
          </a:stretch>
        </p:blipFill>
        <p:spPr bwMode="auto">
          <a:xfrm>
            <a:off x="3000364" y="5000636"/>
            <a:ext cx="2115309" cy="1635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143504" y="3995678"/>
            <a:ext cx="40004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Погибшая на белорусской земле 21-летняя сестра милосердия Римма Михайловна Иванова стала единственной в России женщиной, удостоенной ордена Святого Георгия 4-й степени – почетнейшей боевой награды русской армии.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pic>
        <p:nvPicPr>
          <p:cNvPr id="5" name="Picture 2" descr="C:\Users\Элена\Desktop\1-я Мировая\Ivanov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928802"/>
            <a:ext cx="5225181" cy="3429024"/>
          </a:xfrm>
          <a:prstGeom prst="rect">
            <a:avLst/>
          </a:prstGeom>
          <a:noFill/>
          <a:ln w="88900">
            <a:solidFill>
              <a:srgbClr val="FFFFCC"/>
            </a:solidFill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143504" y="0"/>
            <a:ext cx="400049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«Вперед, за мной!» - крикнула девушка и первая бросилась под пули. Полк рванулся в штыки за своей любимицей и опрокинул врага. Но в гуще боя Римма была смертельно ранена разрывной пулей в бедро. Ее последними словами были: «Боже, спаси Россию».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ru-RU" dirty="0" smtClean="0"/>
              <a:t>Пётр Николаевич Нестеров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3" name="Рисунок 2" descr="http://aleksandkosi.narod.ru/olderfiles/3/bank_3861_5603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500174"/>
            <a:ext cx="3071834" cy="4286280"/>
          </a:xfrm>
          <a:prstGeom prst="rect">
            <a:avLst/>
          </a:prstGeom>
          <a:noFill/>
          <a:ln w="88900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7686" y="114298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 smtClean="0">
                <a:latin typeface="+mn-lt"/>
              </a:rPr>
              <a:t>Пётр Николаевич Нестеров - русский лётчик, разработавший первую фигуру высшего пилотажа - "мёртвую петлю". Авиаконструктор, идеи которого опередили время. Наконец, человек, первым в истории авиации применивший воздушный таран. 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6" name="Рисунок 5" descr="http://aleksandkosi.narod.ru/olderfiles/3/y-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857628"/>
            <a:ext cx="40719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kumimoji="0"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День памяти окончания Первой мировой войны.</a:t>
            </a:r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6248" y="1215410"/>
            <a:ext cx="457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 одиннадцатый ноябрьский день мировое сообщество отмечает День памяти погибших в Первой мировой войне. В этот день в 1918 году было подписано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Компьенское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перемирие, которое означало капитуляцию Германии. Первая мировая война, которая длилась более четырех лет, считалась оконченной.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:\Users\Элена\Desktop\1291037959_1.jpg"/>
          <p:cNvPicPr>
            <a:picLocks noChangeAspect="1" noChangeArrowheads="1"/>
          </p:cNvPicPr>
          <p:nvPr/>
        </p:nvPicPr>
        <p:blipFill>
          <a:blip r:embed="rId2" cstate="email"/>
          <a:srcRect t="6333"/>
          <a:stretch>
            <a:fillRect/>
          </a:stretch>
        </p:blipFill>
        <p:spPr bwMode="auto">
          <a:xfrm>
            <a:off x="1357290" y="1571612"/>
            <a:ext cx="2822400" cy="2141243"/>
          </a:xfrm>
          <a:prstGeom prst="rect">
            <a:avLst/>
          </a:prstGeom>
          <a:noFill/>
        </p:spPr>
      </p:pic>
      <p:pic>
        <p:nvPicPr>
          <p:cNvPr id="1027" name="Picture 3" descr="C:\Users\Элена\Desktop\ph088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0782" y="4429132"/>
            <a:ext cx="3439231" cy="2188601"/>
          </a:xfrm>
          <a:prstGeom prst="rect">
            <a:avLst/>
          </a:prstGeom>
          <a:noFill/>
        </p:spPr>
      </p:pic>
      <p:pic>
        <p:nvPicPr>
          <p:cNvPr id="1028" name="Picture 4" descr="C:\Users\Элена\Desktop\1a360cb17666a76dd68f31a5f13648c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4373982"/>
            <a:ext cx="3699186" cy="227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eksandkosi.narod.ru/olderfiles/3/1315585230_05.gif"/>
          <p:cNvPicPr/>
          <p:nvPr/>
        </p:nvPicPr>
        <p:blipFill>
          <a:blip r:embed="rId2" cstate="email"/>
          <a:srcRect r="39410"/>
          <a:stretch>
            <a:fillRect/>
          </a:stretch>
        </p:blipFill>
        <p:spPr bwMode="auto">
          <a:xfrm>
            <a:off x="285720" y="1357298"/>
            <a:ext cx="2500330" cy="3786214"/>
          </a:xfrm>
          <a:prstGeom prst="rect">
            <a:avLst/>
          </a:prstGeom>
          <a:noFill/>
          <a:ln w="88900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728" y="214290"/>
            <a:ext cx="34290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Первый в мире воздушный таран Нестерова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5" name="Рисунок 4" descr="http://aleksandkosi.narod.ru/olderfiles/3/303f0ea8c14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3500438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786050" y="1785926"/>
            <a:ext cx="364333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Гибель Нестерова отозвалась болью в сердцах тысяч граждан Российской империи. Даже неприятели воздали должное бесстрашию этого человека. В одном из приказов по войскам немецкий кайзер Вильгельм II отметил: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Кайзер Вильгельм II 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"Я желаю, чтобы мои авиаторы стояли на такой же высоте проявления искусства, как это делают русские...".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7" name="Рисунок 6" descr="http://statehistory.ru/img_lib/blog/oldrus/nesterov/pic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214290"/>
            <a:ext cx="222873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ru-RU" dirty="0" smtClean="0"/>
              <a:t>Духовный воин – иеромонах  Антоний Смирнов. </a:t>
            </a:r>
            <a:endParaRPr lang="ru-RU" dirty="0"/>
          </a:p>
        </p:txBody>
      </p:sp>
      <p:pic>
        <p:nvPicPr>
          <p:cNvPr id="1026" name="Picture 2" descr="C:\Users\Элена\Desktop\untitl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57298"/>
            <a:ext cx="3786182" cy="4486829"/>
          </a:xfrm>
          <a:prstGeom prst="rect">
            <a:avLst/>
          </a:prstGeom>
          <a:noFill/>
          <a:ln w="88900">
            <a:solidFill>
              <a:srgbClr val="FFFFCC"/>
            </a:solidFill>
          </a:ln>
        </p:spPr>
      </p:pic>
      <p:pic>
        <p:nvPicPr>
          <p:cNvPr id="1027" name="Picture 3" descr="C:\Users\Элена\Desktop\0feO_iXw6c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357298"/>
            <a:ext cx="4573581" cy="3049054"/>
          </a:xfrm>
          <a:prstGeom prst="rect">
            <a:avLst/>
          </a:prstGeom>
          <a:noFill/>
          <a:ln w="88900">
            <a:solidFill>
              <a:srgbClr val="FFFFCC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86248" y="4643446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+mn-lt"/>
              </a:rPr>
              <a:t>Минный заградитель «Прут»</a:t>
            </a:r>
            <a:endParaRPr lang="ru-RU" sz="2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150114"/>
            <a:ext cx="3494867" cy="707886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+mn-lt"/>
              </a:rPr>
              <a:t>Иеромонах  Антоний </a:t>
            </a:r>
          </a:p>
          <a:p>
            <a:r>
              <a:rPr lang="ru-RU" sz="2000" dirty="0" smtClean="0">
                <a:latin typeface="+mn-lt"/>
              </a:rPr>
              <a:t> (в миру Василий Смирнов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льм о детях 1-ой Мировой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14290"/>
            <a:ext cx="5715008" cy="1143000"/>
          </a:xfrm>
        </p:spPr>
        <p:txBody>
          <a:bodyPr/>
          <a:lstStyle/>
          <a:p>
            <a:pPr algn="r"/>
            <a:r>
              <a:rPr lang="ru-RU" dirty="0" smtClean="0"/>
              <a:t>Дети – герои Первой Мировой.</a:t>
            </a:r>
            <a:endParaRPr lang="ru-RU" dirty="0"/>
          </a:p>
        </p:txBody>
      </p:sp>
      <p:pic>
        <p:nvPicPr>
          <p:cNvPr id="3" name="Рисунок 2" descr="http://mtdata.ru/u28/photoF223/20686992830-0/original.jpg#20686992830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2645758" cy="359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628" y="1533465"/>
            <a:ext cx="392902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A0B0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«Хоть мальчик ты,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A0B0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но сердцем сознавая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A0B0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Родство с великой воинской семьей,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A0B0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Гордися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A0B0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ей принадлежать душой: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A0B0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Ты не один – орлиная вы стая.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A0B0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Настанет день, и,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A0B0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крылья расправляя,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A0B0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Счастливые пожертвовать собой,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A0B0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Вы ринетесь отважно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A0B0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 смертный бой...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A0B0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Завидна смерть за честь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A0B0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родного края».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A0B0C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К.К. Романов. «Крылья». Отрывок из сонета.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074" name="Picture 2" descr="C:\Users\Элена\Desktop\0360176b-e973-6efc-df7a-104349cec2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2418054"/>
            <a:ext cx="2700975" cy="422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c-m-imagesubtitle-image-8104230093" descr="http://u.jimdo.com/www60/o/s9105dfc4f00d6081/img/i7feabc796cf58e4c/1370554699/std/imag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2643206" cy="3214710"/>
          </a:xfrm>
          <a:prstGeom prst="rect">
            <a:avLst/>
          </a:prstGeom>
          <a:noFill/>
          <a:ln w="88900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285852" y="3571876"/>
            <a:ext cx="1857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Владимир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Владимиров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0241" name="Picture 1" descr="C:\Users\Элена\Desktop\1345603968_gero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89" y="4417690"/>
            <a:ext cx="7429553" cy="2216483"/>
          </a:xfrm>
          <a:prstGeom prst="rect">
            <a:avLst/>
          </a:prstGeom>
          <a:noFill/>
        </p:spPr>
      </p:pic>
      <p:pic>
        <p:nvPicPr>
          <p:cNvPr id="7" name="Picture 2" descr="C:\Users\Элена\Desktop\pmv_d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214290"/>
            <a:ext cx="2716688" cy="39052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868" y="428604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Слева на фото: Казаков Иван (15 лет) </a:t>
            </a:r>
          </a:p>
          <a:p>
            <a:r>
              <a:rPr lang="ru-RU" dirty="0" smtClean="0">
                <a:latin typeface="+mn-lt"/>
              </a:rPr>
              <a:t>Справа: </a:t>
            </a:r>
            <a:r>
              <a:rPr lang="ru-RU" dirty="0" err="1" smtClean="0">
                <a:latin typeface="+mn-lt"/>
              </a:rPr>
              <a:t>Пшеводский</a:t>
            </a:r>
            <a:r>
              <a:rPr lang="ru-RU" dirty="0" smtClean="0">
                <a:latin typeface="+mn-lt"/>
              </a:rPr>
              <a:t> Антон (14 лет)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857232"/>
          </a:xfrm>
        </p:spPr>
        <p:txBody>
          <a:bodyPr/>
          <a:lstStyle/>
          <a:p>
            <a:r>
              <a:rPr lang="ru-RU" dirty="0" smtClean="0"/>
              <a:t>Русские не сдаются.</a:t>
            </a:r>
            <a:endParaRPr lang="ru-RU" dirty="0"/>
          </a:p>
        </p:txBody>
      </p:sp>
      <p:pic>
        <p:nvPicPr>
          <p:cNvPr id="3" name="Рисунок 2" descr="http://aleksandkosi.narod.ru/olderfiles/1/29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786058"/>
            <a:ext cx="4572032" cy="3857652"/>
          </a:xfrm>
          <a:prstGeom prst="rect">
            <a:avLst/>
          </a:prstGeom>
          <a:noFill/>
          <a:ln w="88900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928670"/>
            <a:ext cx="7500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ПУСТЬ ВСЕМУ МИРУ КОНЕЦ, СТОИТ КРЕПОСТЬ ОСОВЕЦ 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 descr="http://aleksandkosi.narod.ru/olderfiles/1/3c67c2516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428736"/>
            <a:ext cx="4786346" cy="3286148"/>
          </a:xfrm>
          <a:prstGeom prst="rect">
            <a:avLst/>
          </a:prstGeom>
          <a:noFill/>
          <a:ln w="88900">
            <a:solidFill>
              <a:srgbClr val="FF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Атака мертвецов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аря Стрижак. Атака Мертвецов, Или Русские Не Сдаются!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лена\Desktop\project03_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4191029" cy="3143272"/>
          </a:xfrm>
          <a:prstGeom prst="rect">
            <a:avLst/>
          </a:prstGeom>
          <a:noFill/>
          <a:ln w="88900">
            <a:solidFill>
              <a:srgbClr val="FFFFCC"/>
            </a:solidFill>
          </a:ln>
        </p:spPr>
      </p:pic>
      <p:pic>
        <p:nvPicPr>
          <p:cNvPr id="4099" name="Picture 3" descr="C:\Users\Элена\Desktop\1344524806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714488"/>
            <a:ext cx="5072066" cy="3043987"/>
          </a:xfrm>
          <a:prstGeom prst="rect">
            <a:avLst/>
          </a:prstGeom>
          <a:noFill/>
          <a:ln w="63500">
            <a:solidFill>
              <a:srgbClr val="FFFFCC"/>
            </a:solidFill>
          </a:ln>
        </p:spPr>
      </p:pic>
      <p:pic>
        <p:nvPicPr>
          <p:cNvPr id="4100" name="Picture 4" descr="C:\Users\Элена\Desktop\02462253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4214818"/>
            <a:ext cx="3797314" cy="2422686"/>
          </a:xfrm>
          <a:prstGeom prst="rect">
            <a:avLst/>
          </a:prstGeom>
          <a:noFill/>
          <a:ln w="63500">
            <a:solidFill>
              <a:srgbClr val="FFFFCC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льм Прощание славянки (В. Агапкин, В. Лазарев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0"/>
            <a:ext cx="5143504" cy="1143000"/>
          </a:xfrm>
        </p:spPr>
        <p:txBody>
          <a:bodyPr/>
          <a:lstStyle/>
          <a:p>
            <a:pPr algn="r"/>
            <a:r>
              <a:rPr lang="ru-RU" dirty="0" smtClean="0"/>
              <a:t>Николай Гумилев.</a:t>
            </a:r>
            <a:endParaRPr lang="ru-RU" dirty="0"/>
          </a:p>
        </p:txBody>
      </p:sp>
      <p:pic>
        <p:nvPicPr>
          <p:cNvPr id="2050" name="Picture 2" descr="C:\Users\Элена\Desktop\1-я Мировая\Гумиле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3982561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143372" y="1368310"/>
            <a:ext cx="50006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 в реве человеческой толпы,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 гуденье проезжающих орудий,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 немолчном зове боевой трубы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Я вдруг услышал песнь моей судьбы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 побежал, куда бежали люди,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Покорно повторяя: буди, буди.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071934" y="3534013"/>
            <a:ext cx="507206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После начала Первой мировой войны в начале августа 1914 года Гумилёв записался добровольцем в армию.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Примечательно, что, хотя почти все поэты того времени слагали или патриотические, или военные стихи, в боевых действиях добровольцами участвовали лишь двое: Гумилёв и Бенедикт Лившиц.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ru-RU" dirty="0" smtClean="0"/>
              <a:t>«Записки кавалериста».</a:t>
            </a:r>
            <a:endParaRPr lang="ru-RU" dirty="0"/>
          </a:p>
        </p:txBody>
      </p:sp>
      <p:pic>
        <p:nvPicPr>
          <p:cNvPr id="6146" name="Picture 2" descr="C:\Users\Элена\Desktop\pho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000108"/>
            <a:ext cx="5810250" cy="2867025"/>
          </a:xfrm>
          <a:prstGeom prst="rect">
            <a:avLst/>
          </a:prstGeom>
          <a:noFill/>
        </p:spPr>
      </p:pic>
      <p:pic>
        <p:nvPicPr>
          <p:cNvPr id="6147" name="Picture 3" descr="C:\Users\Элена\Desktop\europeyskoe_oruzhie-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4572008"/>
            <a:ext cx="2770187" cy="2071687"/>
          </a:xfrm>
          <a:prstGeom prst="rect">
            <a:avLst/>
          </a:prstGeom>
          <a:noFill/>
        </p:spPr>
      </p:pic>
      <p:pic>
        <p:nvPicPr>
          <p:cNvPr id="6149" name="Picture 5" descr="C:\Users\Элена\Desktop\1321303865_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143248"/>
            <a:ext cx="4237542" cy="3045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гда мы были на войне! клип The Pyatnitsky Russian Folk Chorus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143000"/>
          </a:xfrm>
        </p:spPr>
        <p:txBody>
          <a:bodyPr/>
          <a:lstStyle/>
          <a:p>
            <a:pPr algn="r"/>
            <a:r>
              <a:rPr lang="ru-RU" sz="3600" dirty="0" smtClean="0"/>
              <a:t>Первые герои. Казак </a:t>
            </a:r>
            <a:r>
              <a:rPr lang="ru-RU" sz="3600" dirty="0" err="1" smtClean="0"/>
              <a:t>Козьма</a:t>
            </a:r>
            <a:r>
              <a:rPr lang="ru-RU" sz="3600" dirty="0" smtClean="0"/>
              <a:t> Крючков</a:t>
            </a:r>
            <a:r>
              <a:rPr lang="ru-RU" sz="3600" b="1" dirty="0" smtClean="0"/>
              <a:t>.</a:t>
            </a:r>
            <a:endParaRPr lang="ru-RU" sz="3600" dirty="0"/>
          </a:p>
        </p:txBody>
      </p:sp>
      <p:pic>
        <p:nvPicPr>
          <p:cNvPr id="3" name="Рисунок 2" descr="Козьма Крючков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2428892" cy="3714776"/>
          </a:xfrm>
          <a:prstGeom prst="rect">
            <a:avLst/>
          </a:prstGeom>
          <a:noFill/>
          <a:ln w="88900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714744" y="1225689"/>
            <a:ext cx="521497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 годы Первой мировой войны имя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Козьмы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Крючкова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было известно всей России. Бравый казак красовался на плакатах и листовках, папиросных пачках и почтовых открытках. Его портреты и лубочные картинки, изображающие его подвиг, печатались в газетах и журналах.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Столь громкая слава рядового воина была следствием не только его невероятной доблести. Немаловажно, что свой подвиг казак Крючков совершил как нельзя вовремя — в первые дни войны на германском фронте, когда патриотические чувства переполняли русский народ, воодушевленный идеей Второй Отечественной войны против западных супостатов.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5" name="Рисунок 4" descr="Козьма Крючков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3071810"/>
            <a:ext cx="2450787" cy="3556643"/>
          </a:xfrm>
          <a:prstGeom prst="rect">
            <a:avLst/>
          </a:prstGeom>
          <a:noFill/>
          <a:ln w="88900">
            <a:solidFill>
              <a:srgbClr val="FF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c-m-imagesubtitle-image-8104749493" descr="http://u.jimdo.com/www60/o/s9105dfc4f00d6081/img/i8fd533504519f1e9/1370571659/std/imag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428736"/>
            <a:ext cx="5260975" cy="302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14414" y="214290"/>
            <a:ext cx="79295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Первые георгиевские кавалеры–казаки, изрубившие в разведке 27 германских кавалеристов Слева – направо: Кузьма Крючков, Иван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Щегольков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Василий Астахов.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6" name="Рисунок 5" descr="http://aleksandkosi.narod.ru/olderfiles/3/Krjuchkov_kartinka_boya_s_nemccami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3500438"/>
            <a:ext cx="3063238" cy="30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102827648">
  <a:themeElements>
    <a:clrScheme name="Office Theme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71AF96"/>
      </a:hlink>
      <a:folHlink>
        <a:srgbClr val="EAEAEA"/>
      </a:folHlink>
    </a:clrScheme>
    <a:fontScheme name="Другая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172E3C7-7580-4BC3-B6DA-1CD87FDE8F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TS102827648</Template>
  <TotalTime>565</TotalTime>
  <Words>650</Words>
  <Application>Microsoft Office PowerPoint</Application>
  <PresentationFormat>Экран (4:3)</PresentationFormat>
  <Paragraphs>60</Paragraphs>
  <Slides>27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TS102827648</vt:lpstr>
      <vt:lpstr>Герои Великой войны.</vt:lpstr>
      <vt:lpstr>День памяти окончания Первой мировой войны.</vt:lpstr>
      <vt:lpstr>Слайд 3</vt:lpstr>
      <vt:lpstr>Слайд 4</vt:lpstr>
      <vt:lpstr>Николай Гумилев.</vt:lpstr>
      <vt:lpstr>«Записки кавалериста».</vt:lpstr>
      <vt:lpstr>Слайд 7</vt:lpstr>
      <vt:lpstr>Первые герои. Казак Козьма Крючков.</vt:lpstr>
      <vt:lpstr>Слайд 9</vt:lpstr>
      <vt:lpstr>Слайд 10</vt:lpstr>
      <vt:lpstr>Слайд 11</vt:lpstr>
      <vt:lpstr>Хорунжий Григорий Семенов. </vt:lpstr>
      <vt:lpstr>Женщины на войне. </vt:lpstr>
      <vt:lpstr>Слайд 14</vt:lpstr>
      <vt:lpstr>Слайд 15</vt:lpstr>
      <vt:lpstr>Римма Иванова.</vt:lpstr>
      <vt:lpstr>Слайд 17</vt:lpstr>
      <vt:lpstr>Слайд 18</vt:lpstr>
      <vt:lpstr>Пётр Николаевич Нестеров.</vt:lpstr>
      <vt:lpstr>Слайд 20</vt:lpstr>
      <vt:lpstr>Духовный воин – иеромонах  Антоний Смирнов. </vt:lpstr>
      <vt:lpstr>Слайд 22</vt:lpstr>
      <vt:lpstr>Дети – герои Первой Мировой.</vt:lpstr>
      <vt:lpstr>Слайд 24</vt:lpstr>
      <vt:lpstr>Русские не сдаются.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Элена</dc:creator>
  <cp:lastModifiedBy>Элена</cp:lastModifiedBy>
  <cp:revision>60</cp:revision>
  <dcterms:created xsi:type="dcterms:W3CDTF">2014-06-03T12:05:32Z</dcterms:created>
  <dcterms:modified xsi:type="dcterms:W3CDTF">2014-06-24T16:12:13Z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TC010690771049</vt:lpwstr>
  </property>
</Properties>
</file>