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331" r:id="rId3"/>
    <p:sldId id="332" r:id="rId4"/>
    <p:sldId id="321" r:id="rId5"/>
    <p:sldId id="316" r:id="rId6"/>
    <p:sldId id="311" r:id="rId7"/>
    <p:sldId id="274" r:id="rId8"/>
    <p:sldId id="296" r:id="rId9"/>
    <p:sldId id="297" r:id="rId10"/>
    <p:sldId id="298" r:id="rId11"/>
    <p:sldId id="295" r:id="rId12"/>
    <p:sldId id="267" r:id="rId13"/>
    <p:sldId id="33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990033"/>
    <a:srgbClr val="CC0000"/>
    <a:srgbClr val="FF3300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12" autoAdjust="0"/>
    <p:restoredTop sz="94645" autoAdjust="0"/>
  </p:normalViewPr>
  <p:slideViewPr>
    <p:cSldViewPr>
      <p:cViewPr>
        <p:scale>
          <a:sx n="66" d="100"/>
          <a:sy n="66" d="100"/>
        </p:scale>
        <p:origin x="-1698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4F4E5E-1E97-4F13-B5AA-8C3981E9DC5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73577-AE0E-4A02-B3AA-78770E588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5222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7C25-99B6-4295-9F20-9EDC47A12AA7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DC12-9689-4357-A739-780DAFC2B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A5EA-0234-4E43-8BCB-E8A95D2DFCF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65EC-B1D7-45AD-972B-4F8C9B93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589D-2504-485D-A2B6-0EED2B7A55FD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46F4-B1AD-49BF-B2EB-662A2BDCC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F476-D334-4DFF-8BAC-19F6722802EB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3B75-7807-49C5-8893-D5F949343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8F7C-A39D-4BB8-BCE8-49D056A813C3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03B9-524E-4E56-8A50-AB7BBEC7E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802C-E984-436D-BECE-F5D263706F80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10425-AE60-4967-A013-9BC0B0D97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CD16-BF7C-4886-8ACC-BD55BF17B8E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D89D-0C96-4E92-A0AD-D28CE2846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7332-7FC5-47D6-8666-0E60E0249EE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A323-0C58-4E83-A258-71C572AF3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7261-3C68-4DC7-8001-D453C6DF0C9A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CF6B-6EA9-4DF5-B60A-CBBC6B7C7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B17B-48B2-4D2B-BADE-AFF8A9F39995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77BB-F7AC-48C3-8044-B783F5C71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C81E-83CB-48D0-BA64-2DD64C65C2FB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6F518-8AF0-4926-AD51-8CD980AE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A009E8-71B8-44DC-9E86-03CCCD768CFF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3DBF1-1EC2-4F02-8749-14D0B9EC0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51520" y="785794"/>
            <a:ext cx="8676456" cy="5667542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/>
            <a:endParaRPr lang="ru-RU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521495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Харина Екатерина Витальевна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 учитель математики МБОУ «СОШ № 37 имени Новикова Гаврила Гавриловича»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Г. Кемерово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1714488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</a:rPr>
              <a:t>Новый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мир имеет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новые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условия и требует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новых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действий…»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</a:rPr>
              <a:t>		 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Н. Рерих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1928802"/>
            <a:ext cx="3853391" cy="3300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619944" y="214290"/>
            <a:ext cx="8137525" cy="200026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–тематический план </a:t>
            </a:r>
          </a:p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(если программа на 2 и более года,</a:t>
            </a:r>
          </a:p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то желательно представить по годам</a:t>
            </a:r>
          </a:p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5536" y="2500306"/>
            <a:ext cx="8388424" cy="4097046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Раскрывается последовательность тем курса, указывается число часов на каждую тему, соотношение времени теоретических и практических занятий. Педагог имеет право самостоятельно распределять часы по темам в пределах установленного времени.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971599" y="188640"/>
            <a:ext cx="7560841" cy="72008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606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79512" y="1124744"/>
            <a:ext cx="8784976" cy="5544616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ru-RU" sz="2600" i="1" dirty="0">
              <a:latin typeface="Calibri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071546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Краткое описание основных способов и форм работы с детьми, планируемых по каждому разделу: индивидуальных и групповых; практических и теоретических; конкретных форм занятий (игра, беседа, поход, экспедиция, экскурсия, конференция и т.п.). Желательно пояснить, чем обусловлен выбор конкретных форм занятий.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Описание основных методов организации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воспитательного процесса.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Перечень дидактических материалов.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Краткая характеристика средств, необходимых для реализации программы: кадровых — перечислить педагогов, охарактеризовать их профессионализм, квалификацию, критерии отбора; материально-технических — дать краткий перечень оборудования, инструментов и материалов (в расчете на число обучающихся).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79512" y="836712"/>
            <a:ext cx="8784976" cy="5832648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Приводятся два списка литературы:     используемая   педагогом   для   разработки; программы   и   организации   образователь­ного процесса; рекомендуемая для детей и родителей.</a:t>
            </a:r>
            <a:endParaRPr lang="ru-RU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8864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предметном направлении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1187624" y="63044"/>
            <a:ext cx="7200800" cy="64881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79512" y="260648"/>
            <a:ext cx="8676456" cy="6408712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1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1956" name="AutoShape 4"/>
          <p:cNvSpPr>
            <a:spLocks noChangeArrowheads="1"/>
          </p:cNvSpPr>
          <p:nvPr/>
        </p:nvSpPr>
        <p:spPr bwMode="gray">
          <a:xfrm>
            <a:off x="539552" y="357166"/>
            <a:ext cx="8066286" cy="53578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Примерные</a:t>
            </a:r>
          </a:p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требования </a:t>
            </a:r>
            <a:endParaRPr lang="ru-RU" sz="4000" b="1" dirty="0" smtClean="0">
              <a:solidFill>
                <a:srgbClr val="000099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к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оформлению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и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содержанию </a:t>
            </a:r>
            <a:endParaRPr lang="ru-RU" sz="4000" b="1" dirty="0" smtClean="0">
              <a:solidFill>
                <a:srgbClr val="000099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образовательных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программ </a:t>
            </a:r>
            <a:endParaRPr lang="ru-RU" sz="4000" b="1" dirty="0" smtClean="0">
              <a:solidFill>
                <a:srgbClr val="000099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внеурочной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  <a:ea typeface="Times New Roman" pitchFamily="18" charset="0"/>
                <a:cs typeface="Arial" pitchFamily="34" charset="0"/>
              </a:rPr>
              <a:t>деятельности</a:t>
            </a:r>
            <a:endParaRPr lang="ru-RU" sz="4000" dirty="0" smtClean="0">
              <a:solidFill>
                <a:srgbClr val="000099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60648"/>
            <a:ext cx="705678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9093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20" y="1928802"/>
            <a:ext cx="8676456" cy="4608512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/>
            <a:endParaRPr lang="ru-RU" sz="3200" dirty="0" smtClean="0"/>
          </a:p>
          <a:p>
            <a:pPr marL="342900" indent="-342900" algn="ctr"/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Содержание структурных</a:t>
            </a:r>
          </a:p>
          <a:p>
            <a:pPr marL="342900" indent="-342900" algn="ctr"/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компонентов программы</a:t>
            </a:r>
            <a:endParaRPr lang="ru-RU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956" name="AutoShape 4"/>
          <p:cNvSpPr>
            <a:spLocks noChangeArrowheads="1"/>
          </p:cNvSpPr>
          <p:nvPr/>
        </p:nvSpPr>
        <p:spPr bwMode="gray">
          <a:xfrm>
            <a:off x="539552" y="115888"/>
            <a:ext cx="8066286" cy="16569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60648"/>
            <a:ext cx="705678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9093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512" y="285728"/>
            <a:ext cx="8676456" cy="6311624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Раскрываются цели образовательной деятельности, обосновывается отбор содержания и последовательность изложения материала, дается характеристика формам работы с детьми и условиям реализации программы.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Обоснование необходимости разработки и внедрения программы в образовательный процесс: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актуальность;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практическая значимость;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связь с уже существующими по данному направлению программами;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вид (модифицированная, экспериментальная, авторская программа);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новизна (для претендующих на авторство).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Цели и образовательный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результат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79512" y="357166"/>
            <a:ext cx="8676456" cy="6240186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Цель и задачи программы.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 — предполагаемый результат образовательного процесса, к которому надо стремиться. При характеристике цели следует избегать общих, абстрактных формулировок типа «все­стороннее развитие личности», «создание воз­можностей для творческого развития детей», «удовлетворение образовательных потребностей и т.д. Такие формулировки не отражают специфики конкретной программы и могут быть применены к любой программе</a:t>
            </a:r>
            <a:r>
              <a:rPr lang="ru-RU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28564" y="0"/>
            <a:ext cx="8715436" cy="6858000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 должна быть связана с названием программы,   отражать  ее  основную  направленность.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Конкретизация   цели   осуществляется   через определение задач, показывающих, что нужно сделать, чтобы достичь цели. Задачи бывают: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обучающие - развитие познавательного интереса к чему-либо, включение в познава­тельную деятельность, приобретение опреде­ленных знаний, умений, развитие мотивации к определенному виду деятельности и т.д.;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воспитательные - формирование общественной активности личности, гражданской позиции, культуры общения и поведения в социуме, навыков здорового образа жизни и т.д.;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развивающие - развитие личностных свойств: самостоятельности, ответственности, активности, аккуратности и т.д.; формирование потребности в самопознании, саморазвитии.</a:t>
            </a:r>
            <a:endParaRPr lang="ru-RU" sz="2400" dirty="0" smtClean="0">
              <a:solidFill>
                <a:srgbClr val="0000CC"/>
              </a:solidFill>
            </a:endParaRPr>
          </a:p>
          <a:p>
            <a:endParaRPr lang="ru-RU" sz="2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14282" y="357166"/>
            <a:ext cx="8748464" cy="5883566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/>
            <a:endParaRPr lang="ru-RU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642919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Отличительные особенности программы: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 базовые теоретические идеи; ключевые понятия;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•  этапы реализации, их обоснование и взаимосвязь.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программе указывается количество часов аудиторных занятий и внеаудиторных активных (подвижных) занятий. При этом количество часов аудиторных занятий не должно превышать 50% от общего количества занятий.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 Особенности    возрастной    группы   детей,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которым адресована программа: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возраст детей и их психологические особенности;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особенности набора детей (свободный, по конкурсу и др.);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число   обучающихся   по   годам   обучения (обосновать); 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режим занятий: общее число часов в год; число часов и занятий в неделю; периодичность занятий.</a:t>
            </a: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прогнозируемые результаты и способы их проверки: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79512" y="571480"/>
            <a:ext cx="8784976" cy="6097880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5. Уровень  результатов работы по программе:</a:t>
            </a:r>
          </a:p>
          <a:p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Первый уровень результатов —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приобретение школьником социальных знаний (об общественных нормах, устройстве общества, о социально одобряемых и неодобряемых формах поведения в обществе и т. п.), первичного понимания социальной реальности и повседневной жизни.</a:t>
            </a:r>
          </a:p>
          <a:p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Второй уровень результатов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—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со­циальной реальности в целом.</a:t>
            </a:r>
          </a:p>
          <a:p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Третий уровень результатов —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получение школьником опыта самостоятельного общественного действия.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1520" y="1556792"/>
            <a:ext cx="8712968" cy="5112568"/>
          </a:xfrm>
          <a:prstGeom prst="roundRect">
            <a:avLst>
              <a:gd name="adj" fmla="val 16667"/>
            </a:avLst>
          </a:prstGeom>
          <a:solidFill>
            <a:schemeClr val="accent1">
              <a:alpha val="61960"/>
            </a:schemeClr>
          </a:solidFill>
          <a:ln w="19050">
            <a:solidFill>
              <a:srgbClr val="6ECFEF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Третий уровень результатов —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получение школьником опыта самостоятельного общественного действия.</a:t>
            </a:r>
          </a:p>
          <a:p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6.Система отслеживания и оценивания результатов обучения детей (могут быть представлены на выставках, соревнованиях, конкурсах, учебно-исследовательских конференциях и т.д.).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FFFFFF"/>
      </a:accent3>
      <a:accent4>
        <a:srgbClr val="000000"/>
      </a:accent4>
      <a:accent5>
        <a:srgbClr val="FFFFFF"/>
      </a:accent5>
      <a:accent6>
        <a:srgbClr val="AE4845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FFFFF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747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Екатерина Витальевна</cp:lastModifiedBy>
  <cp:revision>236</cp:revision>
  <dcterms:created xsi:type="dcterms:W3CDTF">2009-08-25T14:08:39Z</dcterms:created>
  <dcterms:modified xsi:type="dcterms:W3CDTF">2014-01-21T15:24:12Z</dcterms:modified>
</cp:coreProperties>
</file>