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6500" autoAdjust="0"/>
  </p:normalViewPr>
  <p:slideViewPr>
    <p:cSldViewPr>
      <p:cViewPr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57A9E-5AFB-4333-B527-7A31BBAFDD33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84BB0-16B4-4024-8368-91416363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4BB0-16B4-4024-8368-91416363CF0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93AB95-FCD1-4B7C-A0E5-06F37EE4AAB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C6AD56-5B5E-45F7-8E7C-16CDA53767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Редкие  и  исчезающие    растения  Ненецкого  Автономного  округа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7" name="Picture 3" descr="G:\растения  кр. книги\018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649661">
            <a:off x="734005" y="1834754"/>
            <a:ext cx="3349950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G:\растения  кр. книги\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6118223">
            <a:off x="4772836" y="1911227"/>
            <a:ext cx="3575802" cy="3015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1071570"/>
          </a:xfrm>
        </p:spPr>
        <p:txBody>
          <a:bodyPr/>
          <a:lstStyle/>
          <a:p>
            <a:pPr algn="ctr"/>
            <a:r>
              <a:rPr lang="ru-RU" i="1" dirty="0" smtClean="0"/>
              <a:t>Фиалка  наскальная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714356"/>
            <a:ext cx="4041775" cy="1071570"/>
          </a:xfrm>
        </p:spPr>
        <p:txBody>
          <a:bodyPr/>
          <a:lstStyle/>
          <a:p>
            <a:pPr algn="ctr"/>
            <a:r>
              <a:rPr lang="ru-RU" i="1" dirty="0" smtClean="0"/>
              <a:t>Колокольчик   одноцветковый</a:t>
            </a:r>
            <a:endParaRPr lang="ru-RU" i="1" dirty="0"/>
          </a:p>
        </p:txBody>
      </p:sp>
      <p:pic>
        <p:nvPicPr>
          <p:cNvPr id="5122" name="Picture 2" descr="C:\Users\Оля\Desktop\Новая папка (2)\растения  кр. книги\06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07123" y="2321711"/>
            <a:ext cx="4500594" cy="3571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Оля\Desktop\Новая папка (2)\растения  кр. книги\0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429124" y="2214554"/>
            <a:ext cx="4429156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  2  «УГАДАЙ  ПО ОПИСАНИЮ»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Задание:  с  помощью  четырех  подсказок  угадайте,  о  каких  известных  растениях  идет  речь.</a:t>
            </a:r>
          </a:p>
          <a:p>
            <a:pPr algn="just">
              <a:buNone/>
            </a:pPr>
            <a:r>
              <a:rPr lang="ru-RU" sz="2400" dirty="0" smtClean="0"/>
              <a:t>    За  выполнение  этого  задания  команда  получает  3  балла.  Если  отгадать  растение  получиться  после  второй  подсказки,  добавляется  1  балл.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А. </a:t>
            </a:r>
            <a:r>
              <a:rPr lang="ru-RU" dirty="0" smtClean="0"/>
              <a:t>Травянистый  многолетник  со  стержневым,   толстым,  маловетвистым  корнем.</a:t>
            </a:r>
          </a:p>
          <a:p>
            <a:pPr algn="just">
              <a:buNone/>
            </a:pPr>
            <a:r>
              <a:rPr lang="ru-RU" b="1" dirty="0" smtClean="0"/>
              <a:t>Б.  </a:t>
            </a:r>
            <a:r>
              <a:rPr lang="ru-RU" dirty="0" smtClean="0"/>
              <a:t>Растение  двудомное,  цветки  однополые.          Собраны  в  густое    щитковидное  соцветие,  чашечка  и  венчик  окрашены  одинаково  в  желтый  цвет,  иногда  с  красноватым   или  зеленоватым  оттенком.</a:t>
            </a:r>
          </a:p>
          <a:p>
            <a:pPr algn="just">
              <a:buNone/>
            </a:pPr>
            <a:r>
              <a:rPr lang="ru-RU" b="1" dirty="0" smtClean="0"/>
              <a:t>В. </a:t>
            </a:r>
            <a:r>
              <a:rPr lang="ru-RU" dirty="0" smtClean="0"/>
              <a:t> Запах  свежего  корневища  напоминает  запах  розы.</a:t>
            </a:r>
          </a:p>
          <a:p>
            <a:pPr algn="just">
              <a:buNone/>
            </a:pPr>
            <a:r>
              <a:rPr lang="ru-RU" b="1" dirty="0" smtClean="0"/>
              <a:t>Г.   </a:t>
            </a:r>
            <a:r>
              <a:rPr lang="ru-RU" dirty="0" smtClean="0"/>
              <a:t>Семейство  Толстянковые.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+mn-lt"/>
              </a:rPr>
              <a:t>Родиола  розовая  (золотой  корень)</a:t>
            </a:r>
            <a:endParaRPr lang="ru-RU" sz="3600" b="1" i="1" dirty="0">
              <a:latin typeface="+mn-lt"/>
            </a:endParaRPr>
          </a:p>
        </p:txBody>
      </p:sp>
      <p:pic>
        <p:nvPicPr>
          <p:cNvPr id="4" name="Picture 3" descr="C:\Users\Оля\Desktop\Новая папка (2)\растения  кр. книги\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250265" y="1770068"/>
            <a:ext cx="4643470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А.  </a:t>
            </a:r>
            <a:r>
              <a:rPr lang="ru-RU" dirty="0" smtClean="0"/>
              <a:t>Венчик  красный  (или  пурпурно - розовый),  широко  раскрытый.</a:t>
            </a:r>
          </a:p>
          <a:p>
            <a:pPr algn="just">
              <a:buNone/>
            </a:pPr>
            <a:r>
              <a:rPr lang="ru-RU" b="1" dirty="0" smtClean="0"/>
              <a:t>Б.</a:t>
            </a:r>
            <a:r>
              <a:rPr lang="ru-RU" dirty="0" smtClean="0"/>
              <a:t>   Красиво  цветущее  лекарственное  многолетнее  травянистое  растение  до  1  м  высотой.</a:t>
            </a:r>
          </a:p>
          <a:p>
            <a:pPr algn="just">
              <a:buNone/>
            </a:pPr>
            <a:r>
              <a:rPr lang="ru-RU" b="1" dirty="0" smtClean="0"/>
              <a:t>В.    </a:t>
            </a:r>
            <a:r>
              <a:rPr lang="ru-RU" dirty="0" smtClean="0"/>
              <a:t>Семейство  Пионовые.</a:t>
            </a:r>
          </a:p>
          <a:p>
            <a:pPr algn="just">
              <a:buNone/>
            </a:pPr>
            <a:r>
              <a:rPr lang="ru-RU" b="1" dirty="0" smtClean="0"/>
              <a:t>Г.  </a:t>
            </a:r>
            <a:r>
              <a:rPr lang="ru-RU" dirty="0" smtClean="0"/>
              <a:t>Цветки  одиночные,  крупные  до  15  см  в  диаметре.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+mn-lt"/>
              </a:rPr>
              <a:t>Пион  уклоняющийся  (п.  Марьин  корень)</a:t>
            </a:r>
            <a:endParaRPr lang="ru-RU" sz="2800" b="1" i="1" dirty="0">
              <a:latin typeface="+mn-lt"/>
            </a:endParaRPr>
          </a:p>
        </p:txBody>
      </p:sp>
      <p:pic>
        <p:nvPicPr>
          <p:cNvPr id="4" name="Picture 3" descr="C:\Users\Оля\Desktop\Новая папка (2)\растения  кр. книги\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250265" y="1912944"/>
            <a:ext cx="4643470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   3  «АЛФАВИТ»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Задание:  командам  предлагаются  листочки  с  буквами  алфавита.  За  10  минут   команды  должны  вспомнить  и  написать  на  каждую  букву  алфавита  название  растений  Красной  книги  НАО.</a:t>
            </a:r>
          </a:p>
          <a:p>
            <a:pPr algn="just">
              <a:buNone/>
            </a:pPr>
            <a:r>
              <a:rPr lang="ru-RU" sz="2400" dirty="0" smtClean="0"/>
              <a:t>    За  каждое  название  команда  получает  1  балл.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71480"/>
            <a:ext cx="4040188" cy="1143008"/>
          </a:xfrm>
        </p:spPr>
        <p:txBody>
          <a:bodyPr/>
          <a:lstStyle/>
          <a:p>
            <a:pPr algn="ctr"/>
            <a:r>
              <a:rPr lang="ru-RU" i="1" dirty="0" smtClean="0"/>
              <a:t>Ахорифрагма    голостебельная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571481"/>
            <a:ext cx="4041775" cy="1071569"/>
          </a:xfrm>
        </p:spPr>
        <p:txBody>
          <a:bodyPr/>
          <a:lstStyle/>
          <a:p>
            <a:pPr algn="ctr"/>
            <a:r>
              <a:rPr lang="ru-RU" i="1" dirty="0" smtClean="0"/>
              <a:t>Бурачок  обратнояйцевидный</a:t>
            </a:r>
            <a:endParaRPr lang="ru-RU" i="1" dirty="0"/>
          </a:p>
        </p:txBody>
      </p:sp>
      <p:pic>
        <p:nvPicPr>
          <p:cNvPr id="1026" name="Picture 2" descr="C:\Users\Оля\Desktop\Новая папка (2)\растения  кр. книги\0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21439" y="2250273"/>
            <a:ext cx="4214842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Оля\Desktop\Новая папка (2)\растения  кр. книги\0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14876" y="2285992"/>
            <a:ext cx="4214842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785818"/>
          </a:xfrm>
        </p:spPr>
        <p:txBody>
          <a:bodyPr/>
          <a:lstStyle/>
          <a:p>
            <a:pPr algn="ctr"/>
            <a:r>
              <a:rPr lang="ru-RU" i="1" dirty="0" smtClean="0"/>
              <a:t>Ветреница   лесная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857233"/>
            <a:ext cx="4041775" cy="857255"/>
          </a:xfrm>
        </p:spPr>
        <p:txBody>
          <a:bodyPr/>
          <a:lstStyle/>
          <a:p>
            <a:pPr algn="ctr"/>
            <a:r>
              <a:rPr lang="ru-RU" i="1" dirty="0" smtClean="0"/>
              <a:t>Гудайера  ползучая</a:t>
            </a:r>
            <a:endParaRPr lang="ru-RU" i="1" dirty="0"/>
          </a:p>
        </p:txBody>
      </p:sp>
      <p:pic>
        <p:nvPicPr>
          <p:cNvPr id="9" name="Picture 2" descr="C:\Users\Оля\Desktop\Новая папка (2)\растения  кр. книги\0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80145" y="2291565"/>
            <a:ext cx="4357721" cy="3917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Оля\Desktop\Новая папка (2)\растения  кр. книги\0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500562" y="2285992"/>
            <a:ext cx="4357718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928694"/>
          </a:xfrm>
        </p:spPr>
        <p:txBody>
          <a:bodyPr/>
          <a:lstStyle/>
          <a:p>
            <a:pPr algn="ctr"/>
            <a:r>
              <a:rPr lang="ru-RU" i="1" dirty="0" smtClean="0"/>
              <a:t>Жирянка  альпийская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928671"/>
            <a:ext cx="4041775" cy="857255"/>
          </a:xfrm>
        </p:spPr>
        <p:txBody>
          <a:bodyPr/>
          <a:lstStyle/>
          <a:p>
            <a:pPr algn="ctr"/>
            <a:r>
              <a:rPr lang="ru-RU" i="1" dirty="0" smtClean="0"/>
              <a:t>Звездчатка   реснитчатая</a:t>
            </a:r>
            <a:endParaRPr lang="ru-RU" i="1" dirty="0"/>
          </a:p>
        </p:txBody>
      </p:sp>
      <p:pic>
        <p:nvPicPr>
          <p:cNvPr id="3074" name="Picture 2" descr="C:\Users\Оля\Desktop\Новая папка (2)\растения  кр. книги\0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321439" y="2178835"/>
            <a:ext cx="4143404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Оля\Desktop\Новая папка (2)\растения  кр. книги\0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679157" y="2321711"/>
            <a:ext cx="4214842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i="1" dirty="0" smtClean="0">
                <a:solidFill>
                  <a:srgbClr val="002060"/>
                </a:solidFill>
              </a:rPr>
              <a:t>«</a:t>
            </a: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Там,  где  вырождаются  растения,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 может  жить  человек».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 Ф.  Гегель.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Образовательные: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расширить  и  углубить  знания  учащихся  о  Красной  книге  НАО;  о  редких  и  исчезающих  видах  растений  НАО,  их  охране.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Развивающие:</a:t>
            </a:r>
            <a:r>
              <a:rPr lang="ru-RU" dirty="0" smtClean="0"/>
              <a:t>  развивать  у  учащихся  эстетические  чувства  и  умение  любоваться  красотой  окружающего  мира;  повысить  общий  интеллектуальный  уровень,  умение  согласованно  работать  в  коллективе;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Воспитательные:</a:t>
            </a:r>
            <a:r>
              <a:rPr lang="ru-RU" dirty="0" smtClean="0"/>
              <a:t>  воспитание  у  учащихся  гуманного  отношения  к  природе,  чувства  ответственности  за  всё  живое  на  Земле.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000132"/>
          </a:xfrm>
        </p:spPr>
        <p:txBody>
          <a:bodyPr/>
          <a:lstStyle/>
          <a:p>
            <a:pPr algn="ctr"/>
            <a:r>
              <a:rPr lang="ru-RU" i="1" dirty="0" smtClean="0"/>
              <a:t>Ива  отогнутопочковая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42919"/>
            <a:ext cx="4041775" cy="1000131"/>
          </a:xfrm>
        </p:spPr>
        <p:txBody>
          <a:bodyPr/>
          <a:lstStyle/>
          <a:p>
            <a:pPr algn="ctr"/>
            <a:r>
              <a:rPr lang="ru-RU" i="1" dirty="0" smtClean="0"/>
              <a:t>Камнеломка  жестколистная</a:t>
            </a:r>
            <a:endParaRPr lang="ru-RU" i="1" dirty="0"/>
          </a:p>
        </p:txBody>
      </p:sp>
      <p:pic>
        <p:nvPicPr>
          <p:cNvPr id="4098" name="Picture 2" descr="C:\Users\Оля\Desktop\Новая папка (2)\растения  кр. книги\0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2" y="2071678"/>
            <a:ext cx="4714908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Оля\Desktop\Новая папка (2)\растения  кр. книги\0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357686" y="2143116"/>
            <a:ext cx="4714908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4040188" cy="1071570"/>
          </a:xfrm>
        </p:spPr>
        <p:txBody>
          <a:bodyPr/>
          <a:lstStyle/>
          <a:p>
            <a:pPr algn="ctr"/>
            <a:r>
              <a:rPr lang="ru-RU" i="1" dirty="0" smtClean="0"/>
              <a:t>Ллойдия  горная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785795"/>
            <a:ext cx="4041775" cy="1071569"/>
          </a:xfrm>
        </p:spPr>
        <p:txBody>
          <a:bodyPr/>
          <a:lstStyle/>
          <a:p>
            <a:pPr algn="ctr"/>
            <a:r>
              <a:rPr lang="ru-RU" i="1" dirty="0" smtClean="0"/>
              <a:t>Мятлик  укороченный</a:t>
            </a:r>
            <a:endParaRPr lang="ru-RU" i="1" dirty="0"/>
          </a:p>
        </p:txBody>
      </p:sp>
      <p:pic>
        <p:nvPicPr>
          <p:cNvPr id="5122" name="Picture 2" descr="C:\Users\Оля\Desktop\Новая папка (2)\растения  кр. книги\0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21439" y="2464587"/>
            <a:ext cx="4071966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Оля\Desktop\Новая папка (2)\растения  кр. книги\0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14876" y="2357430"/>
            <a:ext cx="4071966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4040188" cy="1071570"/>
          </a:xfrm>
        </p:spPr>
        <p:txBody>
          <a:bodyPr/>
          <a:lstStyle/>
          <a:p>
            <a:pPr algn="ctr"/>
            <a:r>
              <a:rPr lang="ru-RU" i="1" dirty="0" smtClean="0"/>
              <a:t>Овсяница  дюнная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857233"/>
            <a:ext cx="4041775" cy="857255"/>
          </a:xfrm>
        </p:spPr>
        <p:txBody>
          <a:bodyPr/>
          <a:lstStyle/>
          <a:p>
            <a:pPr algn="ctr"/>
            <a:r>
              <a:rPr lang="ru-RU" i="1" dirty="0" smtClean="0"/>
              <a:t>При мула   мучнистая</a:t>
            </a:r>
            <a:endParaRPr lang="ru-RU" i="1" dirty="0"/>
          </a:p>
        </p:txBody>
      </p:sp>
      <p:pic>
        <p:nvPicPr>
          <p:cNvPr id="6146" name="Picture 2" descr="C:\Users\Оля\Desktop\Новая папка (2)\растения  кр. книги\0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71406" y="2428868"/>
            <a:ext cx="4357718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Оля\Desktop\Новая папка (2)\растения  кр. книги\0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429124" y="2500306"/>
            <a:ext cx="4286280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928694"/>
          </a:xfrm>
        </p:spPr>
        <p:txBody>
          <a:bodyPr/>
          <a:lstStyle/>
          <a:p>
            <a:pPr algn="ctr"/>
            <a:r>
              <a:rPr lang="ru-RU" i="1" dirty="0" smtClean="0"/>
              <a:t>Родиола   розовая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928671"/>
            <a:ext cx="4041775" cy="928693"/>
          </a:xfrm>
        </p:spPr>
        <p:txBody>
          <a:bodyPr/>
          <a:lstStyle/>
          <a:p>
            <a:pPr algn="ctr"/>
            <a:r>
              <a:rPr lang="ru-RU" i="1" dirty="0" smtClean="0"/>
              <a:t>Стерис   альпийский</a:t>
            </a:r>
            <a:endParaRPr lang="ru-RU" i="1" dirty="0"/>
          </a:p>
        </p:txBody>
      </p:sp>
      <p:pic>
        <p:nvPicPr>
          <p:cNvPr id="9" name="Picture 3" descr="C:\Users\Оля\Desktop\Новая папка (2)\растения  кр. книги\0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69446" y="2345142"/>
            <a:ext cx="4143404" cy="388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Users\Оля\Desktop\Новая папка (2)\растения  кр. книги\0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655329" y="2345538"/>
            <a:ext cx="4143404" cy="3881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928694"/>
          </a:xfrm>
        </p:spPr>
        <p:txBody>
          <a:bodyPr/>
          <a:lstStyle/>
          <a:p>
            <a:pPr algn="ctr"/>
            <a:r>
              <a:rPr lang="ru-RU" i="1" dirty="0" smtClean="0"/>
              <a:t>Тонконог  азиатский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42919"/>
            <a:ext cx="4041775" cy="1000131"/>
          </a:xfrm>
        </p:spPr>
        <p:txBody>
          <a:bodyPr/>
          <a:lstStyle/>
          <a:p>
            <a:pPr algn="ctr"/>
            <a:r>
              <a:rPr lang="ru-RU" i="1" dirty="0" smtClean="0"/>
              <a:t>Фиалка   наскальная</a:t>
            </a:r>
            <a:endParaRPr lang="ru-RU" i="1" dirty="0"/>
          </a:p>
        </p:txBody>
      </p:sp>
      <p:pic>
        <p:nvPicPr>
          <p:cNvPr id="7170" name="Picture 2" descr="C:\Users\Оля\Desktop\Новая папка (2)\растения  кр. книги\0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21439" y="2321711"/>
            <a:ext cx="4286280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Оля\Desktop\Новая папка (2)\растения  кр. книги\0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566032" y="2291960"/>
            <a:ext cx="4214842" cy="3631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857256"/>
          </a:xfrm>
        </p:spPr>
        <p:txBody>
          <a:bodyPr/>
          <a:lstStyle/>
          <a:p>
            <a:pPr algn="ctr"/>
            <a:r>
              <a:rPr lang="ru-RU" i="1" dirty="0" smtClean="0"/>
              <a:t>Чина  волосистая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857233"/>
            <a:ext cx="4041775" cy="857255"/>
          </a:xfrm>
        </p:spPr>
        <p:txBody>
          <a:bodyPr/>
          <a:lstStyle/>
          <a:p>
            <a:pPr algn="ctr"/>
            <a:r>
              <a:rPr lang="ru-RU" i="1" dirty="0" smtClean="0"/>
              <a:t>Ясколка  крупная</a:t>
            </a:r>
            <a:endParaRPr lang="ru-RU" i="1" dirty="0"/>
          </a:p>
        </p:txBody>
      </p:sp>
      <p:pic>
        <p:nvPicPr>
          <p:cNvPr id="9218" name="Picture 2" descr="C:\Users\Оля\Desktop\Новая папка (2)\растения  кр. книги\0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85720" y="2428868"/>
            <a:ext cx="442915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Оля\Desktop\Новая папка (2)\растения  кр. книги\0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464843" y="2393149"/>
            <a:ext cx="435771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   4  «КРОССВОРД»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Задание:  команды  разгадывают  кроссворд.  Правильно  разгаданный  кроссворд  приносит  команде  10  баллов  и  еще  5  баллов  получает  команда,  которая  первой  справилась  с  этим  заданием.</a:t>
            </a:r>
          </a:p>
          <a:p>
            <a:pPr algn="just">
              <a:buNone/>
            </a:pPr>
            <a:r>
              <a:rPr lang="ru-RU" dirty="0" smtClean="0"/>
              <a:t>    На  слайдах  будут  показаны  растения,  ваша  задача  угадать  растение  и  вписать  в  нужные  клеточки  кроссворда.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1000132"/>
          </a:xfrm>
        </p:spPr>
        <p:txBody>
          <a:bodyPr/>
          <a:lstStyle/>
          <a:p>
            <a:pPr algn="ctr"/>
            <a:r>
              <a:rPr lang="ru-RU" sz="7200" i="1" dirty="0" smtClean="0"/>
              <a:t>1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928671"/>
            <a:ext cx="4041775" cy="928693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/>
              <a:t>2</a:t>
            </a:r>
            <a:endParaRPr lang="ru-RU" sz="7200" i="1" dirty="0"/>
          </a:p>
        </p:txBody>
      </p:sp>
      <p:pic>
        <p:nvPicPr>
          <p:cNvPr id="9" name="Picture 2" descr="C:\Users\Оля\Desktop\Новая папка (2)\растения  кр. книги\0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21438" y="2678905"/>
            <a:ext cx="4143405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C:\Users\Оля\Desktop\Новая папка (2)\растения  кр. книги\0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50595" y="2678901"/>
            <a:ext cx="407196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857256"/>
          </a:xfrm>
        </p:spPr>
        <p:txBody>
          <a:bodyPr/>
          <a:lstStyle/>
          <a:p>
            <a:pPr algn="ctr"/>
            <a:r>
              <a:rPr lang="ru-RU" sz="7200" i="1" dirty="0" smtClean="0"/>
              <a:t>3</a:t>
            </a:r>
            <a:endParaRPr lang="ru-RU" sz="72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928671"/>
            <a:ext cx="4041775" cy="785817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/>
              <a:t>4</a:t>
            </a:r>
            <a:endParaRPr lang="ru-RU" sz="7200" i="1" dirty="0"/>
          </a:p>
        </p:txBody>
      </p:sp>
      <p:pic>
        <p:nvPicPr>
          <p:cNvPr id="9" name="Picture 3" descr="C:\Users\Оля\Desktop\Новая папка (2)\растения  кр. книги\0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83694" y="2273704"/>
            <a:ext cx="4572032" cy="388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Users\Оля\Desktop\Новая папка (2)\растения  кр. книги\0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321966" y="2464589"/>
            <a:ext cx="4572033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1000132"/>
          </a:xfrm>
        </p:spPr>
        <p:txBody>
          <a:bodyPr/>
          <a:lstStyle/>
          <a:p>
            <a:pPr algn="ctr"/>
            <a:r>
              <a:rPr lang="ru-RU" sz="7200" i="1" dirty="0" smtClean="0"/>
              <a:t>5</a:t>
            </a:r>
            <a:endParaRPr lang="ru-RU" sz="72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714357"/>
            <a:ext cx="4041775" cy="1000131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/>
              <a:t>6</a:t>
            </a:r>
            <a:endParaRPr lang="ru-RU" sz="7200" i="1" dirty="0"/>
          </a:p>
        </p:txBody>
      </p:sp>
      <p:pic>
        <p:nvPicPr>
          <p:cNvPr id="9" name="Picture 3" descr="C:\Users\Оля\Desktop\Новая папка (2)\растения  кр. книги\07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72991" y="2398721"/>
            <a:ext cx="4286282" cy="3632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C:\Users\Оля\Desktop\Новая папка (2)\растения  кр. книги\0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429124" y="2428868"/>
            <a:ext cx="4286280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  «КТО  ЖЕ  ЭТО?» 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Многолетнее  травянистое  светло – зеленое  растение  15 – 35  см  высотой,  часто  с  пурпурным  оттенком,  с  прямым  паутинисто – опушенным,  в  нижней  части  фиолетовым  стеблем  и  немногочисленными,  часто  клочковато – паутинисто – опушенными  листьями,  прикорневыми – яйцевидными  и  стеблевыми – линейно – ланцетными.  Язычковые  цветки  ярко – желтые,  обычно  с  розоватым  оттенком,  с  наружной  стороны  красновато – оранжевые. Семейство  Астровые  (Сложноцветные).</a:t>
            </a:r>
          </a:p>
          <a:p>
            <a:pPr algn="just"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928694"/>
          </a:xfrm>
        </p:spPr>
        <p:txBody>
          <a:bodyPr/>
          <a:lstStyle/>
          <a:p>
            <a:pPr algn="ctr"/>
            <a:r>
              <a:rPr lang="ru-RU" sz="7200" i="1" dirty="0" smtClean="0"/>
              <a:t>7</a:t>
            </a:r>
            <a:endParaRPr lang="ru-RU" sz="72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857233"/>
            <a:ext cx="4041775" cy="928693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/>
              <a:t>8</a:t>
            </a:r>
            <a:endParaRPr lang="ru-RU" sz="7200" i="1" dirty="0"/>
          </a:p>
        </p:txBody>
      </p:sp>
      <p:pic>
        <p:nvPicPr>
          <p:cNvPr id="9" name="Picture 2" descr="C:\Users\Оля\Desktop\Новая папка (2)\растения  кр. книги\0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27718" y="2372556"/>
            <a:ext cx="4643470" cy="3470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C:\Users\Оля\Desktop\Новая папка (2)\растения  кр. книги\0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500562" y="2428868"/>
            <a:ext cx="442915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785818"/>
          </a:xfrm>
        </p:spPr>
        <p:txBody>
          <a:bodyPr/>
          <a:lstStyle/>
          <a:p>
            <a:pPr algn="ctr"/>
            <a:r>
              <a:rPr lang="ru-RU" sz="7200" i="1" dirty="0" smtClean="0"/>
              <a:t>9</a:t>
            </a:r>
            <a:endParaRPr lang="ru-RU" sz="7200" i="1" dirty="0"/>
          </a:p>
        </p:txBody>
      </p:sp>
      <p:pic>
        <p:nvPicPr>
          <p:cNvPr id="9" name="Picture 2" descr="C:\Users\Оля\Desktop\Новая папка (2)\растения  кр. книги\0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464313" y="2321713"/>
            <a:ext cx="4429157" cy="3929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71"/>
          <a:ext cx="8229585" cy="621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39"/>
                <a:gridCol w="548639"/>
                <a:gridCol w="548639"/>
                <a:gridCol w="548639"/>
                <a:gridCol w="548639"/>
                <a:gridCol w="548639"/>
                <a:gridCol w="548639"/>
                <a:gridCol w="548639"/>
                <a:gridCol w="548639"/>
                <a:gridCol w="548639"/>
                <a:gridCol w="548639"/>
                <a:gridCol w="548639"/>
                <a:gridCol w="548639"/>
                <a:gridCol w="548639"/>
                <a:gridCol w="548639"/>
              </a:tblGrid>
              <a:tr h="142871">
                <a:tc gridSpan="15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КРОССВОРД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9Ж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</a:t>
                      </a:r>
                      <a:r>
                        <a:rPr lang="ru-RU" sz="1400" b="1" dirty="0" smtClean="0"/>
                        <a:t>П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</a:t>
                      </a:r>
                      <a:r>
                        <a:rPr lang="ru-RU" sz="1400" b="1" dirty="0" smtClean="0"/>
                        <a:t>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</a:tr>
              <a:tr h="3160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r>
                        <a:rPr lang="ru-RU" sz="1400" b="1" dirty="0" smtClean="0"/>
                        <a:t>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r>
                        <a:rPr lang="ru-RU" sz="1400" b="1" dirty="0" smtClean="0"/>
                        <a:t>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Х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r>
                        <a:rPr lang="ru-RU" sz="1400" b="1" dirty="0" smtClean="0"/>
                        <a:t>Р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Г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Х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</a:t>
                      </a:r>
                      <a:r>
                        <a:rPr lang="ru-RU" sz="1400" b="1" dirty="0" smtClean="0"/>
                        <a:t>Л</a:t>
                      </a:r>
                      <a:endParaRPr lang="ru-RU" sz="1400" b="1" dirty="0"/>
                    </a:p>
                  </a:txBody>
                  <a:tcPr/>
                </a:tc>
              </a:tr>
              <a:tr h="316069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r>
                        <a:rPr lang="ru-RU" sz="1400" b="1" dirty="0" smtClean="0"/>
                        <a:t>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</a:t>
                      </a:r>
                      <a:r>
                        <a:rPr lang="ru-RU" sz="1400" b="1" dirty="0" smtClean="0"/>
                        <a:t>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</a:t>
                      </a:r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</a:t>
                      </a:r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Ч</a:t>
                      </a:r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</a:t>
                      </a:r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</a:t>
                      </a:r>
                      <a:endParaRPr lang="ru-RU" sz="1400" b="1" dirty="0"/>
                    </a:p>
                  </a:txBody>
                  <a:tcPr/>
                </a:tc>
              </a:tr>
              <a:tr h="306476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</a:t>
                      </a:r>
                      <a:endParaRPr lang="ru-RU" sz="1400" b="1" dirty="0"/>
                    </a:p>
                  </a:txBody>
                  <a:tcPr/>
                </a:tc>
              </a:tr>
              <a:tr h="372881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   5 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«ПАНТОМИМА»</a:t>
            </a:r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Задание:  участники  команд  должны  по  рассказу  угадать,   что  это  за  растение  и  нарисовать  его.  На  обдумывание  задания  командам  даётся  15  минут.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1  команда:</a:t>
            </a:r>
            <a:r>
              <a:rPr lang="ru-RU" dirty="0" smtClean="0"/>
              <a:t>  Семейство   Орхидные.   Травянистое   многолетнее   растение  30 – 50  см  высотой.  Клубни  большей  частью  двулопастные  с  длинными  утонченными  концами  лопастей.  Стебель  тонкий,  часто  извилистый.  Листья  узколанцетные  5 – 15  мм  шириной,  плоские,  почти  прямые,  вверх  направленные  или  слегка  дуговидно – изогнутые,  чаще  пятнистые  на  верхней  поверхности.  Цветки  собраны  в  густой  колос.  Губа  глубоко  трехлопастная  с  рисунком  из  сплошных  или  коротких  прерывистых  линий.  Цветки  фиолетово – пурпурные  или  пурпурные.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latin typeface="+mn-lt"/>
              </a:rPr>
              <a:t>Пальцекорник  Траунштейнера</a:t>
            </a:r>
            <a:endParaRPr lang="ru-RU" sz="4800" b="1" i="1" dirty="0">
              <a:latin typeface="+mn-lt"/>
            </a:endParaRPr>
          </a:p>
        </p:txBody>
      </p:sp>
      <p:pic>
        <p:nvPicPr>
          <p:cNvPr id="13314" name="Picture 2" descr="C:\Users\Оля\Desktop\Новая папка (2)\растения  кр. книги\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500298" y="2428868"/>
            <a:ext cx="4000528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2  команда:  </a:t>
            </a:r>
            <a:r>
              <a:rPr lang="ru-RU" dirty="0" smtClean="0"/>
              <a:t>Семейство  Маковые.  Травянистый  многолетник,  образующий  небольшие  дерновинки,  основу  которых   составляют  остатки  черешков  отмерших  листьев.  Листья  короткие  2 – 5 см  длиной,  перисто – рассеченные  на 3 – 7  притупленных  долей,  покрытые  рыжеватыми  щетинистыми  волосками.  Цветоносы  8 – 5  см  высотой  обычно  дуговидно  или  извилисто  искривленные,  густо  опушены  оттопыренными  темно – бурыми  волосками.  Цветки  белые  или  желтые  с  немногочисленными  тычинками.  Лепестки  1 – 1,5  ми  длиной.  Коробочки  обратнояйцевидные,  покрытые  темно – бурыми  щетинками  1 – 2 мм  длиной.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+mn-lt"/>
              </a:rPr>
              <a:t>Мак   полярный</a:t>
            </a:r>
            <a:endParaRPr lang="ru-RU" sz="4800" b="1" i="1" dirty="0">
              <a:latin typeface="+mn-lt"/>
            </a:endParaRPr>
          </a:p>
        </p:txBody>
      </p:sp>
      <p:pic>
        <p:nvPicPr>
          <p:cNvPr id="4" name="Picture 2" descr="C:\Users\Оля\Desktop\Новая папка (2)\растения  кр. книги\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393140" y="1535893"/>
            <a:ext cx="4500594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8959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/>
              <a:t>Нам    жить  в  одной  семье,</a:t>
            </a:r>
          </a:p>
          <a:p>
            <a:pPr algn="ctr">
              <a:buNone/>
            </a:pPr>
            <a:r>
              <a:rPr lang="ru-RU" sz="1800" b="1" i="1" dirty="0" smtClean="0"/>
              <a:t>Нам  петь  в  одном  кругу,</a:t>
            </a:r>
          </a:p>
          <a:p>
            <a:pPr algn="ctr">
              <a:buNone/>
            </a:pPr>
            <a:r>
              <a:rPr lang="ru-RU" sz="1800" b="1" i="1" dirty="0" smtClean="0"/>
              <a:t>Идти  в одном  строю,</a:t>
            </a:r>
          </a:p>
          <a:p>
            <a:pPr algn="ctr">
              <a:buNone/>
            </a:pPr>
            <a:r>
              <a:rPr lang="ru-RU" sz="1800" b="1" i="1" dirty="0" smtClean="0"/>
              <a:t>Лететь  в  одном  полете…</a:t>
            </a:r>
          </a:p>
          <a:p>
            <a:pPr algn="ctr">
              <a:buNone/>
            </a:pPr>
            <a:r>
              <a:rPr lang="ru-RU" sz="1800" b="1" i="1" dirty="0" smtClean="0"/>
              <a:t>Давайте  сохраним</a:t>
            </a:r>
          </a:p>
          <a:p>
            <a:pPr algn="ctr">
              <a:buNone/>
            </a:pPr>
            <a:r>
              <a:rPr lang="ru-RU" sz="1800" b="1" i="1" dirty="0" smtClean="0"/>
              <a:t>Ромашку  на лугу,</a:t>
            </a:r>
          </a:p>
          <a:p>
            <a:pPr algn="ctr">
              <a:buNone/>
            </a:pPr>
            <a:r>
              <a:rPr lang="ru-RU" sz="1800" b="1" i="1" dirty="0" smtClean="0"/>
              <a:t>Кувшинку  на  реке</a:t>
            </a:r>
          </a:p>
          <a:p>
            <a:pPr algn="ctr">
              <a:buNone/>
            </a:pPr>
            <a:r>
              <a:rPr lang="ru-RU" sz="1800" b="1" i="1" dirty="0" smtClean="0"/>
              <a:t>И  клюкву  на  болоте.</a:t>
            </a:r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r>
              <a:rPr lang="ru-RU" sz="1800" b="1" i="1" dirty="0" smtClean="0"/>
              <a:t>Коль  суждено  дышать</a:t>
            </a:r>
          </a:p>
          <a:p>
            <a:pPr algn="ctr">
              <a:buNone/>
            </a:pPr>
            <a:r>
              <a:rPr lang="ru-RU" sz="1800" b="1" i="1" dirty="0" smtClean="0"/>
              <a:t>Нам  воздухом  одним,</a:t>
            </a:r>
          </a:p>
          <a:p>
            <a:pPr algn="ctr">
              <a:buNone/>
            </a:pPr>
            <a:r>
              <a:rPr lang="ru-RU" sz="1800" b="1" i="1" dirty="0" smtClean="0"/>
              <a:t>Давайте  же  мы все</a:t>
            </a:r>
          </a:p>
          <a:p>
            <a:pPr algn="ctr">
              <a:buNone/>
            </a:pPr>
            <a:r>
              <a:rPr lang="ru-RU" sz="1800" b="1" i="1" dirty="0" smtClean="0"/>
              <a:t>Навек  объединимся.</a:t>
            </a:r>
          </a:p>
          <a:p>
            <a:pPr algn="ctr">
              <a:buNone/>
            </a:pPr>
            <a:r>
              <a:rPr lang="ru-RU" sz="1800" b="1" i="1" dirty="0" smtClean="0"/>
              <a:t>Давайте  наши</a:t>
            </a:r>
          </a:p>
          <a:p>
            <a:pPr algn="ctr">
              <a:buNone/>
            </a:pPr>
            <a:r>
              <a:rPr lang="ru-RU" sz="1800" b="1" i="1" dirty="0" smtClean="0"/>
              <a:t>Души  сохраним,</a:t>
            </a:r>
          </a:p>
          <a:p>
            <a:pPr algn="ctr">
              <a:buNone/>
            </a:pPr>
            <a:r>
              <a:rPr lang="ru-RU" sz="1800" b="1" i="1" dirty="0" smtClean="0"/>
              <a:t>Тогда  мы  на  Земле</a:t>
            </a:r>
          </a:p>
          <a:p>
            <a:pPr algn="ctr">
              <a:buNone/>
            </a:pPr>
            <a:r>
              <a:rPr lang="ru-RU" sz="1800" b="1" i="1" dirty="0" smtClean="0"/>
              <a:t>И  сами  сохранимся…</a:t>
            </a:r>
          </a:p>
          <a:p>
            <a:pPr algn="ctr">
              <a:buNone/>
            </a:pPr>
            <a:r>
              <a:rPr lang="ru-RU" sz="1800" b="1" i="1" dirty="0" smtClean="0"/>
              <a:t>                                                                                                      /Н.  Старшинов/.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ДО  СВИДАНИЯ!</a:t>
            </a:r>
          </a:p>
          <a:p>
            <a:pPr algn="ctr">
              <a:buNone/>
            </a:pPr>
            <a:endParaRPr lang="ru-RU" sz="9600" b="1" dirty="0"/>
          </a:p>
        </p:txBody>
      </p:sp>
      <p:pic>
        <p:nvPicPr>
          <p:cNvPr id="4" name="Picture 13" descr="slon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786058"/>
            <a:ext cx="492922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ПЕПЕЛЬНИК   ТУНДРОВЫЙ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G:\растения  кр. книги\0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107389" y="2035959"/>
            <a:ext cx="4714908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   1  «СТОП - КАДР»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   Задание:  узнайте  растение  по  его  фотографии.</a:t>
            </a:r>
          </a:p>
          <a:p>
            <a:pPr algn="just">
              <a:buNone/>
            </a:pPr>
            <a:r>
              <a:rPr lang="ru-RU" sz="2400" dirty="0" smtClean="0"/>
              <a:t>   Команды  отвечают  по  очереди.  За  каждое  правильно названное  растение  команда  получает  1  балл.  Если  команда  не  может  дать  правильный  ответ,  ответить  может  следующая  команда.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1000132"/>
          </a:xfrm>
        </p:spPr>
        <p:txBody>
          <a:bodyPr/>
          <a:lstStyle/>
          <a:p>
            <a:pPr algn="ctr"/>
            <a:r>
              <a:rPr lang="ru-RU" sz="3200" i="1" dirty="0" smtClean="0"/>
              <a:t>Ветреница  лесная</a:t>
            </a:r>
            <a:endParaRPr lang="ru-RU" sz="3200" i="1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714356"/>
            <a:ext cx="4041775" cy="1000131"/>
          </a:xfrm>
        </p:spPr>
        <p:txBody>
          <a:bodyPr/>
          <a:lstStyle/>
          <a:p>
            <a:pPr algn="ctr"/>
            <a:r>
              <a:rPr lang="ru-RU" i="1" dirty="0" smtClean="0"/>
              <a:t>Стерис  альпийский  (смолка  альпийская) </a:t>
            </a:r>
            <a:endParaRPr lang="ru-RU" i="1" dirty="0"/>
          </a:p>
        </p:txBody>
      </p:sp>
      <p:pic>
        <p:nvPicPr>
          <p:cNvPr id="1026" name="Picture 2" descr="C:\Users\Оля\Desktop\Новая папка (2)\растения  кр. книги\0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57158" y="2428868"/>
            <a:ext cx="4214842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Оля\Desktop\Новая папка (2)\растения  кр. книги\0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14876" y="2500306"/>
            <a:ext cx="4214842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4040188" cy="1357322"/>
          </a:xfrm>
        </p:spPr>
        <p:txBody>
          <a:bodyPr/>
          <a:lstStyle/>
          <a:p>
            <a:pPr algn="ctr"/>
            <a:r>
              <a:rPr lang="ru-RU" i="1" dirty="0" smtClean="0"/>
              <a:t>Живокость   холодолюбивая  (дельфиниум  холоднолюбивый)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42919"/>
            <a:ext cx="4041775" cy="1071569"/>
          </a:xfrm>
        </p:spPr>
        <p:txBody>
          <a:bodyPr/>
          <a:lstStyle/>
          <a:p>
            <a:pPr algn="ctr"/>
            <a:r>
              <a:rPr lang="ru-RU" i="1" dirty="0" smtClean="0"/>
              <a:t>Лютик</a:t>
            </a:r>
            <a:r>
              <a:rPr lang="ru-RU" dirty="0" smtClean="0"/>
              <a:t>  </a:t>
            </a:r>
            <a:r>
              <a:rPr lang="ru-RU" i="1" dirty="0" smtClean="0"/>
              <a:t>серножелтый</a:t>
            </a:r>
            <a:endParaRPr lang="ru-RU" dirty="0"/>
          </a:p>
        </p:txBody>
      </p:sp>
      <p:pic>
        <p:nvPicPr>
          <p:cNvPr id="2050" name="Picture 2" descr="C:\Users\Оля\Desktop\Новая папка (2)\растения  кр. книги\0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50001" y="2536025"/>
            <a:ext cx="4214842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Оля\Desktop\Новая папка (2)\растения  кр. книги\0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536281" y="2464587"/>
            <a:ext cx="4143404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928694"/>
          </a:xfrm>
        </p:spPr>
        <p:txBody>
          <a:bodyPr/>
          <a:lstStyle/>
          <a:p>
            <a:pPr algn="ctr"/>
            <a:r>
              <a:rPr lang="ru-RU" i="1" dirty="0" smtClean="0"/>
              <a:t>Купальница  открытая  (жарок  открытый)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42917"/>
            <a:ext cx="4041775" cy="928695"/>
          </a:xfrm>
        </p:spPr>
        <p:txBody>
          <a:bodyPr/>
          <a:lstStyle/>
          <a:p>
            <a:pPr algn="ctr"/>
            <a:r>
              <a:rPr lang="ru-RU" i="1" dirty="0" smtClean="0"/>
              <a:t>Пион  уклоняющийся  (п. Марьин  корень)</a:t>
            </a:r>
            <a:endParaRPr lang="ru-RU" i="1" dirty="0"/>
          </a:p>
        </p:txBody>
      </p:sp>
      <p:pic>
        <p:nvPicPr>
          <p:cNvPr id="3074" name="Picture 2" descr="C:\Users\Оля\Desktop\Новая папка (2)\растения  кр. книги\0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55274" y="2369863"/>
            <a:ext cx="4314233" cy="3519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Оля\Desktop\Новая папка (2)\растения  кр. книги\0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429124" y="2357431"/>
            <a:ext cx="4357717" cy="3500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000132"/>
          </a:xfrm>
        </p:spPr>
        <p:txBody>
          <a:bodyPr/>
          <a:lstStyle/>
          <a:p>
            <a:pPr algn="ctr"/>
            <a:r>
              <a:rPr lang="ru-RU" i="1" dirty="0" smtClean="0"/>
              <a:t>Мак  полярный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42919"/>
            <a:ext cx="4041775" cy="1000131"/>
          </a:xfrm>
        </p:spPr>
        <p:txBody>
          <a:bodyPr/>
          <a:lstStyle/>
          <a:p>
            <a:pPr algn="ctr"/>
            <a:r>
              <a:rPr lang="ru-RU" i="1" dirty="0" smtClean="0"/>
              <a:t>Родиола  розовая  (золотой  корень)</a:t>
            </a:r>
            <a:endParaRPr lang="ru-RU" i="1" dirty="0"/>
          </a:p>
        </p:txBody>
      </p:sp>
      <p:pic>
        <p:nvPicPr>
          <p:cNvPr id="4098" name="Picture 2" descr="C:\Users\Оля\Desktop\Новая папка (2)\растения  кр. книги\0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07125" y="2321711"/>
            <a:ext cx="4500594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Оля\Desktop\Новая папка (2)\растения  кр. книги\0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539299" y="2318693"/>
            <a:ext cx="4494558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441</TotalTime>
  <Words>901</Words>
  <Application>Microsoft Office PowerPoint</Application>
  <PresentationFormat>Экран (4:3)</PresentationFormat>
  <Paragraphs>162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«Редкие  и  исчезающие    растения  Ненецкого  Автономного  округа» </vt:lpstr>
      <vt:lpstr>«Там,  где  вырождаются  растения, не  может  жить  человек». Г.  Ф.  Гегель. </vt:lpstr>
      <vt:lpstr>РАЗМИНКА  «КТО  ЖЕ  ЭТО?» </vt:lpstr>
      <vt:lpstr>ПЕПЕЛЬНИК   ТУНДРОВЫЙ</vt:lpstr>
      <vt:lpstr>КОНКУРС    1  «СТОП - КАДР» </vt:lpstr>
      <vt:lpstr>Слайд 6</vt:lpstr>
      <vt:lpstr>Слайд 7</vt:lpstr>
      <vt:lpstr>Слайд 8</vt:lpstr>
      <vt:lpstr>Слайд 9</vt:lpstr>
      <vt:lpstr>Слайд 10</vt:lpstr>
      <vt:lpstr>КОНКУРС   2  «УГАДАЙ  ПО ОПИСАНИЮ» </vt:lpstr>
      <vt:lpstr>Слайд 12</vt:lpstr>
      <vt:lpstr>Родиола  розовая  (золотой  корень)</vt:lpstr>
      <vt:lpstr>Слайд 14</vt:lpstr>
      <vt:lpstr>Пион  уклоняющийся  (п.  Марьин  корень)</vt:lpstr>
      <vt:lpstr>КОНКУРС    3  «АЛФАВИТ»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КОНКУРС    4  «КРОССВОРД» </vt:lpstr>
      <vt:lpstr>Слайд 27</vt:lpstr>
      <vt:lpstr>Слайд 28</vt:lpstr>
      <vt:lpstr>Слайд 29</vt:lpstr>
      <vt:lpstr>Слайд 30</vt:lpstr>
      <vt:lpstr>Слайд 31</vt:lpstr>
      <vt:lpstr>Слайд 32</vt:lpstr>
      <vt:lpstr>КОНКУРС    5  «ПАНТОМИМА» </vt:lpstr>
      <vt:lpstr>Слайд 34</vt:lpstr>
      <vt:lpstr>Пальцекорник  Траунштейнера</vt:lpstr>
      <vt:lpstr>Слайд 36</vt:lpstr>
      <vt:lpstr>Мак   полярный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48</cp:revision>
  <dcterms:created xsi:type="dcterms:W3CDTF">2001-12-31T22:50:15Z</dcterms:created>
  <dcterms:modified xsi:type="dcterms:W3CDTF">2014-10-24T17:33:36Z</dcterms:modified>
</cp:coreProperties>
</file>