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71" r:id="rId12"/>
    <p:sldId id="266" r:id="rId13"/>
    <p:sldId id="267" r:id="rId14"/>
    <p:sldId id="273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81000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Профессиональная ориентация подростков с ДЦП</a:t>
            </a:r>
            <a:br>
              <a:rPr lang="ru-RU" sz="5400" b="1" dirty="0" smtClean="0"/>
            </a:br>
            <a:r>
              <a:rPr lang="ru-RU" sz="5400" dirty="0" smtClean="0"/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«Выбирая профессию – выбираешь судьбу»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38600" y="4724400"/>
            <a:ext cx="4953000" cy="17526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Выполнила: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Жукова </a:t>
            </a:r>
            <a:r>
              <a:rPr lang="ru-RU" dirty="0" smtClean="0">
                <a:solidFill>
                  <a:schemeClr val="tx1"/>
                </a:solidFill>
              </a:rPr>
              <a:t>Алина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Самара, 2013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410" name="AutoShape 2" descr="http://rudocs.exdat.com/pars_docs/tw_refs/416/415096/415096_html_m21194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http://rudocs.exdat.com/pars_docs/tw_refs/416/415096/415096_html_m21194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7" name="Picture 9" descr="C:\Users\Ростовский\Desktop\415096_html_m211947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962400"/>
            <a:ext cx="41148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Коррекционная работа включает:</a:t>
            </a:r>
          </a:p>
          <a:p>
            <a:pPr lvl="0"/>
            <a:r>
              <a:rPr lang="ru-RU" dirty="0" smtClean="0"/>
              <a:t>профессиональное просвещение детей и родителей;</a:t>
            </a:r>
          </a:p>
          <a:p>
            <a:pPr lvl="0"/>
            <a:r>
              <a:rPr lang="ru-RU" dirty="0" smtClean="0"/>
              <a:t>проведение деловых игр социально-средовой и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направленности;</a:t>
            </a:r>
          </a:p>
          <a:p>
            <a:pPr lvl="0"/>
            <a:r>
              <a:rPr lang="ru-RU" dirty="0" smtClean="0"/>
              <a:t>коррекцию мотивов выбора профессии;</a:t>
            </a:r>
          </a:p>
          <a:p>
            <a:pPr lvl="0"/>
            <a:r>
              <a:rPr lang="ru-RU" dirty="0" smtClean="0"/>
              <a:t>знакомство с судьбами инвалидов, имеющих нарушения опорно-двигательного аппарата, успешно работающих по избранной специальности;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5943600"/>
          </a:xfrm>
        </p:spPr>
        <p:txBody>
          <a:bodyPr>
            <a:normAutofit fontScale="85000" lnSpcReduction="20000"/>
          </a:bodyPr>
          <a:lstStyle/>
          <a:p>
            <a:r>
              <a:rPr lang="ru-RU" sz="3400" dirty="0" smtClean="0"/>
              <a:t>активное включение в </a:t>
            </a:r>
            <a:r>
              <a:rPr lang="ru-RU" sz="3400" dirty="0" err="1" smtClean="0"/>
              <a:t>профориентационную</a:t>
            </a:r>
            <a:r>
              <a:rPr lang="ru-RU" sz="3400" dirty="0" smtClean="0"/>
              <a:t> деятельность родителей детей;</a:t>
            </a:r>
          </a:p>
          <a:p>
            <a:pPr lvl="0"/>
            <a:r>
              <a:rPr lang="ru-RU" sz="3400" dirty="0" smtClean="0"/>
              <a:t>организацию экскурсий на некоторые предприятия города, использующие труд инвалидов;</a:t>
            </a:r>
          </a:p>
          <a:p>
            <a:pPr lvl="0"/>
            <a:r>
              <a:rPr lang="ru-RU" sz="3600" dirty="0" smtClean="0"/>
              <a:t>ориентацию некоторых детей на заочное обучение в обычном вузе, что позволит не уезжать далеко от дома и избавит от необходимости ежедневного посещения занятий;</a:t>
            </a:r>
          </a:p>
          <a:p>
            <a:pPr lvl="0"/>
            <a:r>
              <a:rPr lang="ru-RU" sz="3600" dirty="0" smtClean="0"/>
              <a:t>мероприятия по повышению самостоятельности, самодисциплине и самоорганизации в учебной деятельности у старшеклассников, так как эти качества необходимы для заочного обучения в профессиональном учебном заведении</a:t>
            </a:r>
          </a:p>
          <a:p>
            <a:pPr lvl="0"/>
            <a:endParaRPr lang="ru-RU" sz="3400" dirty="0" smtClean="0"/>
          </a:p>
          <a:p>
            <a:pPr lvl="0"/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Выводы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700" dirty="0" smtClean="0"/>
              <a:t>Профориентационная работа с молодыми инвалидами, страдающими ДЦП и имеющими сохранный интеллект, должна существенно отличаться от </a:t>
            </a:r>
            <a:r>
              <a:rPr lang="ru-RU" sz="3700" dirty="0" err="1" smtClean="0"/>
              <a:t>профориентационной</a:t>
            </a:r>
            <a:r>
              <a:rPr lang="ru-RU" sz="3700" dirty="0" smtClean="0"/>
              <a:t> работы со здоровыми детьми, также </a:t>
            </a:r>
            <a:r>
              <a:rPr lang="ru-RU" sz="3700" dirty="0" err="1" smtClean="0"/>
              <a:t>профориентационная</a:t>
            </a:r>
            <a:r>
              <a:rPr lang="ru-RU" sz="3700" dirty="0" smtClean="0"/>
              <a:t> работа с молодыми инвалидами, страдающими ДЦП и имеющими нарушения интеллекта, должна существенно отличатся от </a:t>
            </a:r>
            <a:r>
              <a:rPr lang="ru-RU" sz="3700" dirty="0" err="1" smtClean="0"/>
              <a:t>профориентационной</a:t>
            </a:r>
            <a:r>
              <a:rPr lang="ru-RU" sz="3700" dirty="0" smtClean="0"/>
              <a:t> работы с детьми, имеющими только нарушения интеллекта (по данным Е.М. </a:t>
            </a:r>
            <a:r>
              <a:rPr lang="ru-RU" sz="3700" dirty="0" err="1" smtClean="0"/>
              <a:t>Старобиной</a:t>
            </a:r>
            <a:r>
              <a:rPr lang="ru-RU" sz="3700" dirty="0" smtClean="0"/>
              <a:t>).</a:t>
            </a:r>
          </a:p>
          <a:p>
            <a:pPr lvl="0"/>
            <a:r>
              <a:rPr lang="ru-RU" sz="3700" dirty="0" smtClean="0"/>
              <a:t>С детьми, имеющими ограниченные возможности здоровья, должна проводиться целенаправленная </a:t>
            </a:r>
            <a:r>
              <a:rPr lang="ru-RU" sz="3700" dirty="0" err="1" smtClean="0"/>
              <a:t>профориентационная</a:t>
            </a:r>
            <a:r>
              <a:rPr lang="ru-RU" sz="3700" dirty="0" smtClean="0"/>
              <a:t> работа, начиная со старшего дошкольного или младшего школьного возраста. Эта работа должна включать в себя более широкое профессиональное информирование. Особое внимание, на наш взгляд, необходимо уделять сюжетно-ролевым играм в профессии, которые в будущем могут быть оптимальны для профессионального выбора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4400" dirty="0" smtClean="0"/>
              <a:t>Профориентационная работа с ребенком с ограниченными возможностями должна вестись комплексно, с включением в этот процесс различных специалистов и родителей ребенка.</a:t>
            </a:r>
          </a:p>
          <a:p>
            <a:pPr lvl="0"/>
            <a:r>
              <a:rPr lang="ru-RU" sz="4400" dirty="0" smtClean="0"/>
              <a:t>Родители ребенка должны быть активными участниками процесса профориентации.</a:t>
            </a:r>
          </a:p>
          <a:p>
            <a:pPr lvl="0"/>
            <a:r>
              <a:rPr lang="ru-RU" sz="4400" dirty="0" smtClean="0"/>
              <a:t>Необходимо проводить корректировку профессиональных планов ребенка в соответствии с его возможностями.</a:t>
            </a:r>
          </a:p>
          <a:p>
            <a:pPr lvl="0"/>
            <a:r>
              <a:rPr lang="ru-RU" sz="4400" dirty="0" smtClean="0"/>
              <a:t>На основе корректировки профессиональных планов целесообразно проводить психолого-педагогическую работу по воспитанию качеств, необходимых для овладения той или иной профессией.</a:t>
            </a:r>
          </a:p>
          <a:p>
            <a:pPr lvl="0"/>
            <a:r>
              <a:rPr lang="ru-RU" sz="4400" dirty="0" smtClean="0"/>
              <a:t>Целесообразно для учащихся старших классов введение в учебный процесс элементов самостоятельной подготовки и самостоятельного </a:t>
            </a:r>
            <a:r>
              <a:rPr lang="ru-RU" sz="4400" b="1" dirty="0" smtClean="0"/>
              <a:t> </a:t>
            </a:r>
            <a:r>
              <a:rPr lang="ru-RU" sz="4400" dirty="0" smtClean="0"/>
              <a:t>изучения некоторых тем, что в будущем будет способствовать более эффективному профессиональному обучению, особенно в заочной форме обучения.</a:t>
            </a:r>
          </a:p>
          <a:p>
            <a:pPr lvl="0"/>
            <a:r>
              <a:rPr lang="ru-RU" sz="4400" dirty="0" smtClean="0"/>
              <a:t>Необходимо в будущем уделять больше внимания вопросам трудоустройства инвалидов детства.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Список литературы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054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AutoNum type="arabicPeriod"/>
            </a:pPr>
            <a:r>
              <a:rPr lang="ru-RU" dirty="0" smtClean="0"/>
              <a:t>Коркунов В.В. Социально-трудовая адаптация учащихся и выпускников вспомогательных школ. М.,1990.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Коркунов В.В. Концептуальные положения развития специального образования в регионе: от теоретических моделей к практической реализации: Монография/ Уральский государственный педагогический университет. Екатеринбург. 1998.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Методика работы с молодыми инвалидами по профориентации и планированию карьеры при переходе от школы к трудовой жизни / Методические указания, М., 2003.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Шипицина</a:t>
            </a:r>
            <a:r>
              <a:rPr lang="ru-RU" dirty="0" smtClean="0"/>
              <a:t> Л.М., </a:t>
            </a:r>
            <a:r>
              <a:rPr lang="ru-RU" dirty="0" err="1" smtClean="0"/>
              <a:t>Мамайчук</a:t>
            </a:r>
            <a:r>
              <a:rPr lang="ru-RU" dirty="0" smtClean="0"/>
              <a:t> И.И. Детский церебральный паралич. </a:t>
            </a:r>
            <a:r>
              <a:rPr lang="ru-RU" dirty="0" err="1" smtClean="0"/>
              <a:t>Спб</a:t>
            </a:r>
            <a:r>
              <a:rPr lang="ru-RU" dirty="0" smtClean="0"/>
              <a:t>., Изд-во «Дидактика Плюс». 2001.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http://shvarts.pspu.ru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Спасибо за внимание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  Профориентация</a:t>
            </a:r>
            <a:r>
              <a:rPr lang="ru-RU" sz="4000" dirty="0" smtClean="0"/>
              <a:t> </a:t>
            </a:r>
            <a:r>
              <a:rPr lang="ru-RU" sz="2800" dirty="0" smtClean="0"/>
              <a:t>- комплекс мероприятий, направленных на профессиональное самоопределение индивида с учетом его склонностей, интересов, возможностей и потребностей на рынке труда</a:t>
            </a:r>
            <a:endParaRPr lang="ru-RU" sz="2800" dirty="0"/>
          </a:p>
        </p:txBody>
      </p:sp>
      <p:pic>
        <p:nvPicPr>
          <p:cNvPr id="16385" name="Picture 1" descr="C:\Users\Ростовский\Desktop\img_35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14600"/>
            <a:ext cx="5537200" cy="415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7526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Этапы профориентации</a:t>
            </a:r>
            <a:r>
              <a:rPr lang="ru-RU" sz="6000" dirty="0" smtClean="0"/>
              <a:t> </a:t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u="sng" dirty="0" smtClean="0"/>
              <a:t>Первый этап </a:t>
            </a:r>
            <a:r>
              <a:rPr lang="ru-RU" sz="4400" b="1" dirty="0" smtClean="0"/>
              <a:t>– предварительный;</a:t>
            </a:r>
          </a:p>
          <a:p>
            <a:pPr>
              <a:buNone/>
            </a:pPr>
            <a:r>
              <a:rPr lang="ru-RU" sz="4400" b="1" u="sng" dirty="0" smtClean="0"/>
              <a:t>Второй этап </a:t>
            </a:r>
            <a:r>
              <a:rPr lang="ru-RU" sz="4400" b="1" dirty="0" smtClean="0"/>
              <a:t>– диагностический; </a:t>
            </a:r>
          </a:p>
          <a:p>
            <a:pPr>
              <a:buNone/>
            </a:pPr>
            <a:r>
              <a:rPr lang="ru-RU" sz="4400" b="1" u="sng" dirty="0" smtClean="0"/>
              <a:t>Третий этап </a:t>
            </a:r>
            <a:r>
              <a:rPr lang="ru-RU" sz="4400" b="1" dirty="0" smtClean="0"/>
              <a:t>– формирующий</a:t>
            </a:r>
            <a:endParaRPr lang="ru-RU" sz="4400" b="1" dirty="0"/>
          </a:p>
        </p:txBody>
      </p:sp>
      <p:pic>
        <p:nvPicPr>
          <p:cNvPr id="15361" name="Picture 1" descr="C:\Users\Ростовский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495981"/>
            <a:ext cx="4572000" cy="33620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Предварительный этап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181600"/>
          </a:xfrm>
        </p:spPr>
        <p:txBody>
          <a:bodyPr/>
          <a:lstStyle/>
          <a:p>
            <a:pPr lvl="0"/>
            <a:r>
              <a:rPr lang="ru-RU" dirty="0" smtClean="0"/>
              <a:t>Формирование установок на труд и позитивного отношения к труду;</a:t>
            </a:r>
          </a:p>
          <a:p>
            <a:pPr lvl="0"/>
            <a:r>
              <a:rPr lang="ru-RU" dirty="0" smtClean="0"/>
              <a:t>Развитие </a:t>
            </a:r>
            <a:r>
              <a:rPr lang="ru-RU" dirty="0" err="1" smtClean="0"/>
              <a:t>общетрудовых</a:t>
            </a:r>
            <a:r>
              <a:rPr lang="ru-RU" dirty="0" smtClean="0"/>
              <a:t> качеств и навыков;</a:t>
            </a:r>
          </a:p>
          <a:p>
            <a:pPr lvl="0"/>
            <a:r>
              <a:rPr lang="ru-RU" dirty="0" smtClean="0"/>
              <a:t>Формирование базовых ценностей, норм и правил поведения;</a:t>
            </a:r>
          </a:p>
          <a:p>
            <a:pPr lvl="0"/>
            <a:r>
              <a:rPr lang="ru-RU" dirty="0" smtClean="0"/>
              <a:t>Формирование адекватного уровня притязаний и самооценки.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Диагностический этап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Включает в себя задачи по выявлению индивидуальных особенностей, возможностей детей к освоению тех или иных видов трудовой или профессиональной деятельности. 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Формирующий этап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021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Развитие установок и мотиваций на показанные виды трудовой деятельности;</a:t>
            </a:r>
          </a:p>
          <a:p>
            <a:pPr lvl="0"/>
            <a:r>
              <a:rPr lang="ru-RU" dirty="0" smtClean="0"/>
              <a:t>Развитие качеств, имеющих важное значение для успешности в показных видах трудовой деятельности;</a:t>
            </a:r>
          </a:p>
          <a:p>
            <a:pPr lvl="0"/>
            <a:r>
              <a:rPr lang="ru-RU" dirty="0" smtClean="0"/>
              <a:t>Сглаживание и ликвидация неадекватных установок по отношению к показанным видам трудовой деятельности;</a:t>
            </a:r>
          </a:p>
          <a:p>
            <a:pPr lvl="0"/>
            <a:r>
              <a:rPr lang="ru-RU" dirty="0" smtClean="0"/>
              <a:t>Содействие в осуществлении адекватного профессионального выбора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Подходы к профориентации: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справочно-просветительский, </a:t>
            </a:r>
          </a:p>
          <a:p>
            <a:r>
              <a:rPr lang="ru-RU" dirty="0" smtClean="0"/>
              <a:t>текстологический, </a:t>
            </a:r>
          </a:p>
          <a:p>
            <a:r>
              <a:rPr lang="ru-RU" dirty="0" smtClean="0"/>
              <a:t>«глубинный» психологический или психоаналитический, </a:t>
            </a:r>
          </a:p>
          <a:p>
            <a:r>
              <a:rPr lang="ru-RU" dirty="0" smtClean="0"/>
              <a:t>гуманистический, </a:t>
            </a:r>
          </a:p>
          <a:p>
            <a:r>
              <a:rPr lang="ru-RU" dirty="0" smtClean="0"/>
              <a:t>организационно-управленческий, рационалистический, </a:t>
            </a:r>
          </a:p>
          <a:p>
            <a:r>
              <a:rPr lang="ru-RU" dirty="0" smtClean="0"/>
              <a:t>воспитательный,</a:t>
            </a:r>
          </a:p>
          <a:p>
            <a:r>
              <a:rPr lang="ru-RU" dirty="0" smtClean="0"/>
              <a:t> подход «частичных услуг», </a:t>
            </a:r>
          </a:p>
          <a:p>
            <a:r>
              <a:rPr lang="ru-RU" dirty="0" smtClean="0"/>
              <a:t>активизирующий.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Профориентация подростков и молодых инвалидов, страдающих ДЦП, на каждом этапе проводится по следующим направлениям: </a:t>
            </a:r>
          </a:p>
          <a:p>
            <a:pPr>
              <a:buFontTx/>
              <a:buChar char="-"/>
            </a:pPr>
            <a:r>
              <a:rPr lang="ru-RU" dirty="0" smtClean="0"/>
              <a:t>Клиническому;</a:t>
            </a:r>
          </a:p>
          <a:p>
            <a:pPr>
              <a:buFontTx/>
              <a:buChar char="-"/>
            </a:pPr>
            <a:r>
              <a:rPr lang="ru-RU" dirty="0" smtClean="0"/>
              <a:t>Психофизиологическому;</a:t>
            </a:r>
          </a:p>
          <a:p>
            <a:pPr>
              <a:buFontTx/>
              <a:buChar char="-"/>
            </a:pPr>
            <a:r>
              <a:rPr lang="ru-RU" dirty="0" smtClean="0"/>
              <a:t>Психологическому;</a:t>
            </a:r>
          </a:p>
          <a:p>
            <a:pPr>
              <a:buFontTx/>
              <a:buChar char="-"/>
            </a:pPr>
            <a:r>
              <a:rPr lang="ru-RU" dirty="0" smtClean="0"/>
              <a:t>Педагогическому;</a:t>
            </a:r>
          </a:p>
          <a:p>
            <a:pPr>
              <a:buFontTx/>
              <a:buChar char="-"/>
            </a:pPr>
            <a:r>
              <a:rPr lang="ru-RU" dirty="0" smtClean="0"/>
              <a:t>Социальному. </a:t>
            </a:r>
          </a:p>
          <a:p>
            <a:endParaRPr lang="ru-RU" dirty="0"/>
          </a:p>
        </p:txBody>
      </p:sp>
      <p:pic>
        <p:nvPicPr>
          <p:cNvPr id="10241" name="Picture 1" descr="C:\Users\Ростовский\Desktop\DETAIL_PICTURE_746432_558031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971800"/>
            <a:ext cx="5181600" cy="3655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13500" b="1" dirty="0" smtClean="0">
                <a:solidFill>
                  <a:srgbClr val="FF0000"/>
                </a:solidFill>
              </a:rPr>
              <a:t>Трудности</a:t>
            </a:r>
            <a:r>
              <a:rPr lang="ru-RU" sz="13500" dirty="0" smtClean="0"/>
              <a:t> </a:t>
            </a:r>
          </a:p>
          <a:p>
            <a:pPr lvl="0"/>
            <a:r>
              <a:rPr lang="ru-RU" dirty="0" smtClean="0"/>
              <a:t>из-за слабого познания окружающего мира дети плохо представляли тот или иной вид профессиональной деятельности;</a:t>
            </a:r>
          </a:p>
          <a:p>
            <a:pPr lvl="0"/>
            <a:r>
              <a:rPr lang="ru-RU" dirty="0" smtClean="0"/>
              <a:t>зачастую дети и родители были убеждены в том, что их ребенок должен получить престижную профессию, например, бухгалтера, экономиста или юриста, что, напротив, в будущем может значительно затруднить трудоустройство из-за перенасыщения рынка труда этими специалистами;</a:t>
            </a:r>
          </a:p>
          <a:p>
            <a:r>
              <a:rPr lang="ru-RU" dirty="0" smtClean="0"/>
              <a:t>дети и родители затрудняются в составлении профессиональных планов, так как в городе и области отсутствует сеть специализированных учебных заведений, позволяющих получить избранную профессию;</a:t>
            </a:r>
          </a:p>
          <a:p>
            <a:r>
              <a:rPr lang="ru-RU" dirty="0" smtClean="0"/>
              <a:t>детьми и родителями болезненно воспринимается предложение коррекции их профессиональных планов, что связано с незнанием особенностей заболевания.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717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Профессиональная ориентация подростков с ДЦП  «Выбирая профессию – выбираешь судьбу»</vt:lpstr>
      <vt:lpstr>Слайд 2</vt:lpstr>
      <vt:lpstr>Этапы профориентации  </vt:lpstr>
      <vt:lpstr>Предварительный этап</vt:lpstr>
      <vt:lpstr>Диагностический этап</vt:lpstr>
      <vt:lpstr>Формирующий этап</vt:lpstr>
      <vt:lpstr>Подходы к профориентации:</vt:lpstr>
      <vt:lpstr>Слайд 8</vt:lpstr>
      <vt:lpstr>Слайд 9</vt:lpstr>
      <vt:lpstr>Слайд 10</vt:lpstr>
      <vt:lpstr>Слайд 11</vt:lpstr>
      <vt:lpstr>Выводы</vt:lpstr>
      <vt:lpstr>Слайд 13</vt:lpstr>
      <vt:lpstr>Список литературы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ориентация подростков с ДЦП</dc:title>
  <dc:creator>ГоСпОжаА АлИнА</dc:creator>
  <cp:lastModifiedBy>ГоСпОжаА АлИнА</cp:lastModifiedBy>
  <cp:revision>11</cp:revision>
  <dcterms:created xsi:type="dcterms:W3CDTF">2013-01-11T14:38:28Z</dcterms:created>
  <dcterms:modified xsi:type="dcterms:W3CDTF">2014-10-24T18:50:24Z</dcterms:modified>
</cp:coreProperties>
</file>