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1"/>
  </p:notesMasterIdLst>
  <p:sldIdLst>
    <p:sldId id="256" r:id="rId2"/>
    <p:sldId id="257" r:id="rId3"/>
    <p:sldId id="259" r:id="rId4"/>
    <p:sldId id="265" r:id="rId5"/>
    <p:sldId id="266" r:id="rId6"/>
    <p:sldId id="267" r:id="rId7"/>
    <p:sldId id="268" r:id="rId8"/>
    <p:sldId id="269" r:id="rId9"/>
    <p:sldId id="270" r:id="rId10"/>
    <p:sldId id="298" r:id="rId11"/>
    <p:sldId id="271" r:id="rId12"/>
    <p:sldId id="272" r:id="rId13"/>
    <p:sldId id="273" r:id="rId14"/>
    <p:sldId id="300"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9" r:id="rId40"/>
  </p:sldIdLst>
  <p:sldSz cx="8640763" cy="6480175"/>
  <p:notesSz cx="6858000" cy="9144000"/>
  <p:defaultTextStyle>
    <a:defPPr>
      <a:defRPr lang="ru-RU"/>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21721"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843443"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265164"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686885"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108606" algn="l" defTabSz="843443" rtl="0" eaLnBrk="1" latinLnBrk="0" hangingPunct="1">
      <a:defRPr kern="1200">
        <a:solidFill>
          <a:schemeClr val="tx1"/>
        </a:solidFill>
        <a:latin typeface="Tahoma" panose="020B0604030504040204" pitchFamily="34" charset="0"/>
        <a:ea typeface="+mn-ea"/>
        <a:cs typeface="+mn-cs"/>
      </a:defRPr>
    </a:lvl6pPr>
    <a:lvl7pPr marL="2530328" algn="l" defTabSz="843443" rtl="0" eaLnBrk="1" latinLnBrk="0" hangingPunct="1">
      <a:defRPr kern="1200">
        <a:solidFill>
          <a:schemeClr val="tx1"/>
        </a:solidFill>
        <a:latin typeface="Tahoma" panose="020B0604030504040204" pitchFamily="34" charset="0"/>
        <a:ea typeface="+mn-ea"/>
        <a:cs typeface="+mn-cs"/>
      </a:defRPr>
    </a:lvl7pPr>
    <a:lvl8pPr marL="2952049" algn="l" defTabSz="843443" rtl="0" eaLnBrk="1" latinLnBrk="0" hangingPunct="1">
      <a:defRPr kern="1200">
        <a:solidFill>
          <a:schemeClr val="tx1"/>
        </a:solidFill>
        <a:latin typeface="Tahoma" panose="020B0604030504040204" pitchFamily="34" charset="0"/>
        <a:ea typeface="+mn-ea"/>
        <a:cs typeface="+mn-cs"/>
      </a:defRPr>
    </a:lvl8pPr>
    <a:lvl9pPr marL="3373770" algn="l" defTabSz="843443"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041" userDrawn="1">
          <p15:clr>
            <a:srgbClr val="A4A3A4"/>
          </p15:clr>
        </p15:guide>
        <p15:guide id="2" pos="27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FF0066"/>
    <a:srgbClr val="FF00FF"/>
    <a:srgbClr val="FF0000"/>
    <a:srgbClr val="00FF00"/>
    <a:srgbClr val="00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116" d="100"/>
          <a:sy n="116" d="100"/>
        </p:scale>
        <p:origin x="750" y="108"/>
      </p:cViewPr>
      <p:guideLst>
        <p:guide orient="horz" pos="2041"/>
        <p:guide pos="272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8BC604D2-188D-4C77-A041-6A344282265B}" type="datetimeFigureOut">
              <a:rPr lang="ru-RU"/>
              <a:pPr>
                <a:defRPr/>
              </a:pPr>
              <a:t>09.11.2014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B4EEDDD-1C07-4638-B724-29E74AA2ED22}" type="slidenum">
              <a:rPr lang="ru-RU" altLang="ru-RU"/>
              <a:pPr>
                <a:defRPr/>
              </a:pPr>
              <a:t>‹#›</a:t>
            </a:fld>
            <a:endParaRPr lang="ru-RU" altLang="ru-RU"/>
          </a:p>
        </p:txBody>
      </p:sp>
    </p:spTree>
    <p:extLst>
      <p:ext uri="{BB962C8B-B14F-4D97-AF65-F5344CB8AC3E}">
        <p14:creationId xmlns:p14="http://schemas.microsoft.com/office/powerpoint/2010/main" val="428006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7" kern="1200">
        <a:solidFill>
          <a:schemeClr val="tx1"/>
        </a:solidFill>
        <a:latin typeface="+mn-lt"/>
        <a:ea typeface="+mn-ea"/>
        <a:cs typeface="+mn-cs"/>
      </a:defRPr>
    </a:lvl1pPr>
    <a:lvl2pPr marL="421721" algn="l" rtl="0" eaLnBrk="0" fontAlgn="base" hangingPunct="0">
      <a:spcBef>
        <a:spcPct val="30000"/>
      </a:spcBef>
      <a:spcAft>
        <a:spcPct val="0"/>
      </a:spcAft>
      <a:defRPr sz="1107" kern="1200">
        <a:solidFill>
          <a:schemeClr val="tx1"/>
        </a:solidFill>
        <a:latin typeface="+mn-lt"/>
        <a:ea typeface="+mn-ea"/>
        <a:cs typeface="+mn-cs"/>
      </a:defRPr>
    </a:lvl2pPr>
    <a:lvl3pPr marL="843443" algn="l" rtl="0" eaLnBrk="0" fontAlgn="base" hangingPunct="0">
      <a:spcBef>
        <a:spcPct val="30000"/>
      </a:spcBef>
      <a:spcAft>
        <a:spcPct val="0"/>
      </a:spcAft>
      <a:defRPr sz="1107" kern="1200">
        <a:solidFill>
          <a:schemeClr val="tx1"/>
        </a:solidFill>
        <a:latin typeface="+mn-lt"/>
        <a:ea typeface="+mn-ea"/>
        <a:cs typeface="+mn-cs"/>
      </a:defRPr>
    </a:lvl3pPr>
    <a:lvl4pPr marL="1265164" algn="l" rtl="0" eaLnBrk="0" fontAlgn="base" hangingPunct="0">
      <a:spcBef>
        <a:spcPct val="30000"/>
      </a:spcBef>
      <a:spcAft>
        <a:spcPct val="0"/>
      </a:spcAft>
      <a:defRPr sz="1107" kern="1200">
        <a:solidFill>
          <a:schemeClr val="tx1"/>
        </a:solidFill>
        <a:latin typeface="+mn-lt"/>
        <a:ea typeface="+mn-ea"/>
        <a:cs typeface="+mn-cs"/>
      </a:defRPr>
    </a:lvl4pPr>
    <a:lvl5pPr marL="1686885" algn="l" rtl="0" eaLnBrk="0" fontAlgn="base" hangingPunct="0">
      <a:spcBef>
        <a:spcPct val="30000"/>
      </a:spcBef>
      <a:spcAft>
        <a:spcPct val="0"/>
      </a:spcAft>
      <a:defRPr sz="1107" kern="1200">
        <a:solidFill>
          <a:schemeClr val="tx1"/>
        </a:solidFill>
        <a:latin typeface="+mn-lt"/>
        <a:ea typeface="+mn-ea"/>
        <a:cs typeface="+mn-cs"/>
      </a:defRPr>
    </a:lvl5pPr>
    <a:lvl6pPr marL="2108606" algn="l" defTabSz="843443" rtl="0" eaLnBrk="1" latinLnBrk="0" hangingPunct="1">
      <a:defRPr sz="1107" kern="1200">
        <a:solidFill>
          <a:schemeClr val="tx1"/>
        </a:solidFill>
        <a:latin typeface="+mn-lt"/>
        <a:ea typeface="+mn-ea"/>
        <a:cs typeface="+mn-cs"/>
      </a:defRPr>
    </a:lvl6pPr>
    <a:lvl7pPr marL="2530328" algn="l" defTabSz="843443" rtl="0" eaLnBrk="1" latinLnBrk="0" hangingPunct="1">
      <a:defRPr sz="1107" kern="1200">
        <a:solidFill>
          <a:schemeClr val="tx1"/>
        </a:solidFill>
        <a:latin typeface="+mn-lt"/>
        <a:ea typeface="+mn-ea"/>
        <a:cs typeface="+mn-cs"/>
      </a:defRPr>
    </a:lvl7pPr>
    <a:lvl8pPr marL="2952049" algn="l" defTabSz="843443" rtl="0" eaLnBrk="1" latinLnBrk="0" hangingPunct="1">
      <a:defRPr sz="1107" kern="1200">
        <a:solidFill>
          <a:schemeClr val="tx1"/>
        </a:solidFill>
        <a:latin typeface="+mn-lt"/>
        <a:ea typeface="+mn-ea"/>
        <a:cs typeface="+mn-cs"/>
      </a:defRPr>
    </a:lvl8pPr>
    <a:lvl9pPr marL="3373770" algn="l" defTabSz="843443" rtl="0" eaLnBrk="1" latinLnBrk="0" hangingPunct="1">
      <a:defRPr sz="11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1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76F05A-7FBF-4C18-AB73-BD06B5C241C0}" type="slidenum">
              <a:rPr lang="ru-RU" altLang="ru-RU" smtClean="0">
                <a:latin typeface="Tahoma" panose="020B0604030504040204" pitchFamily="34" charset="0"/>
              </a:rPr>
              <a:pPr>
                <a:spcBef>
                  <a:spcPct val="0"/>
                </a:spcBef>
              </a:pPr>
              <a:t>3</a:t>
            </a:fld>
            <a:endParaRPr lang="ru-RU" altLang="ru-RU" smtClean="0">
              <a:latin typeface="Tahoma" panose="020B0604030504040204" pitchFamily="34" charset="0"/>
            </a:endParaRPr>
          </a:p>
        </p:txBody>
      </p:sp>
    </p:spTree>
    <p:extLst>
      <p:ext uri="{BB962C8B-B14F-4D97-AF65-F5344CB8AC3E}">
        <p14:creationId xmlns:p14="http://schemas.microsoft.com/office/powerpoint/2010/main" val="317780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450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3BF3AE-5F52-4E80-9DD5-A9AB39965916}" type="slidenum">
              <a:rPr lang="ru-RU" altLang="ru-RU" smtClean="0">
                <a:latin typeface="Tahoma" panose="020B0604030504040204" pitchFamily="34" charset="0"/>
              </a:rPr>
              <a:pPr>
                <a:spcBef>
                  <a:spcPct val="0"/>
                </a:spcBef>
              </a:pPr>
              <a:t>39</a:t>
            </a:fld>
            <a:endParaRPr lang="ru-RU" altLang="ru-RU" smtClean="0">
              <a:latin typeface="Tahoma" panose="020B0604030504040204" pitchFamily="34" charset="0"/>
            </a:endParaRPr>
          </a:p>
        </p:txBody>
      </p:sp>
    </p:spTree>
    <p:extLst>
      <p:ext uri="{BB962C8B-B14F-4D97-AF65-F5344CB8AC3E}">
        <p14:creationId xmlns:p14="http://schemas.microsoft.com/office/powerpoint/2010/main" val="3704612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70024" y="2649073"/>
            <a:ext cx="1501" cy="2868077"/>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722" name="Rectangle 2"/>
          <p:cNvSpPr>
            <a:spLocks noGrp="1" noChangeArrowheads="1"/>
          </p:cNvSpPr>
          <p:nvPr>
            <p:ph type="ctrTitle" sz="quarter"/>
          </p:nvPr>
        </p:nvSpPr>
        <p:spPr>
          <a:xfrm>
            <a:off x="648057" y="1887052"/>
            <a:ext cx="7344649" cy="1353037"/>
          </a:xfrm>
        </p:spPr>
        <p:txBody>
          <a:bodyPr anchor="b" anchorCtr="1"/>
          <a:lstStyle>
            <a:lvl1pPr algn="ctr">
              <a:defRPr/>
            </a:lvl1pPr>
          </a:lstStyle>
          <a:p>
            <a:r>
              <a:rPr lang="ru-RU"/>
              <a:t>Образец заголовка</a:t>
            </a:r>
          </a:p>
        </p:txBody>
      </p:sp>
      <p:sp>
        <p:nvSpPr>
          <p:cNvPr id="30723" name="Rectangle 3"/>
          <p:cNvSpPr>
            <a:spLocks noGrp="1" noChangeArrowheads="1"/>
          </p:cNvSpPr>
          <p:nvPr>
            <p:ph type="subTitle" sz="quarter" idx="1"/>
          </p:nvPr>
        </p:nvSpPr>
        <p:spPr>
          <a:xfrm>
            <a:off x="1296115" y="3672100"/>
            <a:ext cx="6048534" cy="1656045"/>
          </a:xfrm>
        </p:spPr>
        <p:txBody>
          <a:bodyPr/>
          <a:lstStyle>
            <a:lvl1pPr marL="0" indent="0" algn="ctr">
              <a:buFontTx/>
              <a:buNone/>
              <a:defRPr/>
            </a:lvl1pPr>
          </a:lstStyle>
          <a:p>
            <a:r>
              <a:rPr lang="ru-RU"/>
              <a:t>Образец подзаголовка</a:t>
            </a:r>
          </a:p>
        </p:txBody>
      </p:sp>
      <p:sp>
        <p:nvSpPr>
          <p:cNvPr id="5" name="Rectangle 5"/>
          <p:cNvSpPr>
            <a:spLocks noGrp="1" noChangeArrowheads="1"/>
          </p:cNvSpPr>
          <p:nvPr>
            <p:ph type="ftr" sz="quarter" idx="10"/>
          </p:nvPr>
        </p:nvSpPr>
        <p:spPr/>
        <p:txBody>
          <a:bodyPr/>
          <a:lstStyle>
            <a:lvl1pPr>
              <a:defRPr/>
            </a:lvl1pPr>
          </a:lstStyle>
          <a:p>
            <a:pPr>
              <a:defRPr/>
            </a:pPr>
            <a:endParaRPr lang="ru-RU"/>
          </a:p>
        </p:txBody>
      </p:sp>
      <p:sp>
        <p:nvSpPr>
          <p:cNvPr id="6" name="Rectangle 6"/>
          <p:cNvSpPr>
            <a:spLocks noGrp="1" noChangeArrowheads="1"/>
          </p:cNvSpPr>
          <p:nvPr>
            <p:ph type="sldNum" sz="quarter" idx="11"/>
          </p:nvPr>
        </p:nvSpPr>
        <p:spPr/>
        <p:txBody>
          <a:bodyPr/>
          <a:lstStyle>
            <a:lvl1pPr>
              <a:defRPr/>
            </a:lvl1pPr>
          </a:lstStyle>
          <a:p>
            <a:pPr>
              <a:defRPr/>
            </a:pPr>
            <a:fld id="{EEB780C4-0346-4D9F-8A98-DBA69647F8B3}" type="slidenum">
              <a:rPr lang="ru-RU" altLang="ru-RU"/>
              <a:pPr>
                <a:defRPr/>
              </a:pPr>
              <a:t>‹#›</a:t>
            </a:fld>
            <a:endParaRPr lang="ru-RU" altLang="ru-RU"/>
          </a:p>
        </p:txBody>
      </p:sp>
      <p:sp>
        <p:nvSpPr>
          <p:cNvPr id="7" name="Rectangle 7"/>
          <p:cNvSpPr>
            <a:spLocks noGrp="1" noChangeArrowheads="1"/>
          </p:cNvSpPr>
          <p:nvPr>
            <p:ph type="dt"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6077655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07B6D7A-A526-4E56-8180-4CA1E60AFB57}" type="slidenum">
              <a:rPr lang="ru-RU" altLang="ru-RU"/>
              <a:pPr>
                <a:defRPr/>
              </a:pPr>
              <a:t>‹#›</a:t>
            </a:fld>
            <a:endParaRPr lang="ru-RU" altLang="ru-RU"/>
          </a:p>
        </p:txBody>
      </p:sp>
    </p:spTree>
    <p:extLst>
      <p:ext uri="{BB962C8B-B14F-4D97-AF65-F5344CB8AC3E}">
        <p14:creationId xmlns:p14="http://schemas.microsoft.com/office/powerpoint/2010/main" val="25623237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264553" y="276008"/>
            <a:ext cx="1944172" cy="541214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32039" y="276008"/>
            <a:ext cx="5688502" cy="541214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0AB3EB-CEA2-401F-896E-903E26EBFA5D}" type="slidenum">
              <a:rPr lang="ru-RU" altLang="ru-RU"/>
              <a:pPr>
                <a:defRPr/>
              </a:pPr>
              <a:t>‹#›</a:t>
            </a:fld>
            <a:endParaRPr lang="ru-RU" altLang="ru-RU"/>
          </a:p>
        </p:txBody>
      </p:sp>
    </p:spTree>
    <p:extLst>
      <p:ext uri="{BB962C8B-B14F-4D97-AF65-F5344CB8AC3E}">
        <p14:creationId xmlns:p14="http://schemas.microsoft.com/office/powerpoint/2010/main" val="31891438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38" y="276009"/>
            <a:ext cx="7776687" cy="1308035"/>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32039" y="1800050"/>
            <a:ext cx="3816337" cy="3888105"/>
          </a:xfrm>
        </p:spPr>
        <p:txBody>
          <a:bodyPr/>
          <a:lstStyle/>
          <a:p>
            <a:pPr lvl="0"/>
            <a:endParaRPr lang="ru-RU" noProof="0" smtClean="0"/>
          </a:p>
        </p:txBody>
      </p:sp>
      <p:sp>
        <p:nvSpPr>
          <p:cNvPr id="4" name="Текст 3"/>
          <p:cNvSpPr>
            <a:spLocks noGrp="1"/>
          </p:cNvSpPr>
          <p:nvPr>
            <p:ph type="body" sz="half" idx="2"/>
          </p:nvPr>
        </p:nvSpPr>
        <p:spPr>
          <a:xfrm>
            <a:off x="4392388" y="1800050"/>
            <a:ext cx="3816337" cy="388810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357F969-A33A-4644-9D90-CDB825692294}" type="slidenum">
              <a:rPr lang="ru-RU" altLang="ru-RU"/>
              <a:pPr>
                <a:defRPr/>
              </a:pPr>
              <a:t>‹#›</a:t>
            </a:fld>
            <a:endParaRPr lang="ru-RU" altLang="ru-RU"/>
          </a:p>
        </p:txBody>
      </p:sp>
    </p:spTree>
    <p:extLst>
      <p:ext uri="{BB962C8B-B14F-4D97-AF65-F5344CB8AC3E}">
        <p14:creationId xmlns:p14="http://schemas.microsoft.com/office/powerpoint/2010/main" val="1417172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38" y="276009"/>
            <a:ext cx="7776687" cy="130803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32039" y="1800050"/>
            <a:ext cx="3816337" cy="388810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392388" y="1800050"/>
            <a:ext cx="3816337" cy="3888105"/>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BF08093-95CA-4CED-96B6-25F737AF8FF9}" type="slidenum">
              <a:rPr lang="ru-RU" altLang="ru-RU"/>
              <a:pPr>
                <a:defRPr/>
              </a:pPr>
              <a:t>‹#›</a:t>
            </a:fld>
            <a:endParaRPr lang="ru-RU" altLang="ru-RU"/>
          </a:p>
        </p:txBody>
      </p:sp>
    </p:spTree>
    <p:extLst>
      <p:ext uri="{BB962C8B-B14F-4D97-AF65-F5344CB8AC3E}">
        <p14:creationId xmlns:p14="http://schemas.microsoft.com/office/powerpoint/2010/main" val="36668412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FA86C65-CDF7-4B0F-9D3A-B22CF72A4C80}" type="slidenum">
              <a:rPr lang="ru-RU" altLang="ru-RU"/>
              <a:pPr>
                <a:defRPr/>
              </a:pPr>
              <a:t>‹#›</a:t>
            </a:fld>
            <a:endParaRPr lang="ru-RU" altLang="ru-RU"/>
          </a:p>
        </p:txBody>
      </p:sp>
    </p:spTree>
    <p:extLst>
      <p:ext uri="{BB962C8B-B14F-4D97-AF65-F5344CB8AC3E}">
        <p14:creationId xmlns:p14="http://schemas.microsoft.com/office/powerpoint/2010/main" val="41091808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561" y="4164114"/>
            <a:ext cx="7344649" cy="1287035"/>
          </a:xfrm>
        </p:spPr>
        <p:txBody>
          <a:bodyPr anchor="t"/>
          <a:lstStyle>
            <a:lvl1pPr algn="l">
              <a:defRPr sz="3780" b="1" cap="all"/>
            </a:lvl1pPr>
          </a:lstStyle>
          <a:p>
            <a:r>
              <a:rPr lang="ru-RU" smtClean="0"/>
              <a:t>Образец заголовка</a:t>
            </a:r>
            <a:endParaRPr lang="ru-RU"/>
          </a:p>
        </p:txBody>
      </p:sp>
      <p:sp>
        <p:nvSpPr>
          <p:cNvPr id="3" name="Текст 2"/>
          <p:cNvSpPr>
            <a:spLocks noGrp="1"/>
          </p:cNvSpPr>
          <p:nvPr>
            <p:ph type="body" idx="1"/>
          </p:nvPr>
        </p:nvSpPr>
        <p:spPr>
          <a:xfrm>
            <a:off x="682561" y="2746575"/>
            <a:ext cx="7344649" cy="1417538"/>
          </a:xfrm>
        </p:spPr>
        <p:txBody>
          <a:bodyPr anchor="b"/>
          <a:lstStyle>
            <a:lvl1pPr marL="0" indent="0">
              <a:buNone/>
              <a:defRPr sz="1890"/>
            </a:lvl1pPr>
            <a:lvl2pPr marL="432051" indent="0">
              <a:buNone/>
              <a:defRPr sz="1701"/>
            </a:lvl2pPr>
            <a:lvl3pPr marL="864103" indent="0">
              <a:buNone/>
              <a:defRPr sz="1512"/>
            </a:lvl3pPr>
            <a:lvl4pPr marL="1296153" indent="0">
              <a:buNone/>
              <a:defRPr sz="1323"/>
            </a:lvl4pPr>
            <a:lvl5pPr marL="1728204" indent="0">
              <a:buNone/>
              <a:defRPr sz="1323"/>
            </a:lvl5pPr>
            <a:lvl6pPr marL="2160256" indent="0">
              <a:buNone/>
              <a:defRPr sz="1323"/>
            </a:lvl6pPr>
            <a:lvl7pPr marL="2592307" indent="0">
              <a:buNone/>
              <a:defRPr sz="1323"/>
            </a:lvl7pPr>
            <a:lvl8pPr marL="3024357" indent="0">
              <a:buNone/>
              <a:defRPr sz="1323"/>
            </a:lvl8pPr>
            <a:lvl9pPr marL="3456409" indent="0">
              <a:buNone/>
              <a:defRPr sz="1323"/>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34C47D6-C30D-476F-92D2-506166E97757}" type="slidenum">
              <a:rPr lang="ru-RU" altLang="ru-RU"/>
              <a:pPr>
                <a:defRPr/>
              </a:pPr>
              <a:t>‹#›</a:t>
            </a:fld>
            <a:endParaRPr lang="ru-RU" altLang="ru-RU"/>
          </a:p>
        </p:txBody>
      </p:sp>
    </p:spTree>
    <p:extLst>
      <p:ext uri="{BB962C8B-B14F-4D97-AF65-F5344CB8AC3E}">
        <p14:creationId xmlns:p14="http://schemas.microsoft.com/office/powerpoint/2010/main" val="39492857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32039" y="1800050"/>
            <a:ext cx="3816337" cy="3888105"/>
          </a:xfrm>
        </p:spPr>
        <p:txBody>
          <a:bodyPr/>
          <a:lstStyle>
            <a:lvl1pPr>
              <a:defRPr sz="2646"/>
            </a:lvl1pPr>
            <a:lvl2pPr>
              <a:defRPr sz="2268"/>
            </a:lvl2pPr>
            <a:lvl3pPr>
              <a:defRPr sz="1890"/>
            </a:lvl3pPr>
            <a:lvl4pPr>
              <a:defRPr sz="1701"/>
            </a:lvl4pPr>
            <a:lvl5pPr>
              <a:defRPr sz="1701"/>
            </a:lvl5pPr>
            <a:lvl6pPr>
              <a:defRPr sz="1701"/>
            </a:lvl6pPr>
            <a:lvl7pPr>
              <a:defRPr sz="1701"/>
            </a:lvl7pPr>
            <a:lvl8pPr>
              <a:defRPr sz="1701"/>
            </a:lvl8pPr>
            <a:lvl9pPr>
              <a:defRPr sz="1701"/>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392388" y="1800050"/>
            <a:ext cx="3816337" cy="3888105"/>
          </a:xfrm>
        </p:spPr>
        <p:txBody>
          <a:bodyPr/>
          <a:lstStyle>
            <a:lvl1pPr>
              <a:defRPr sz="2646"/>
            </a:lvl1pPr>
            <a:lvl2pPr>
              <a:defRPr sz="2268"/>
            </a:lvl2pPr>
            <a:lvl3pPr>
              <a:defRPr sz="1890"/>
            </a:lvl3pPr>
            <a:lvl4pPr>
              <a:defRPr sz="1701"/>
            </a:lvl4pPr>
            <a:lvl5pPr>
              <a:defRPr sz="1701"/>
            </a:lvl5pPr>
            <a:lvl6pPr>
              <a:defRPr sz="1701"/>
            </a:lvl6pPr>
            <a:lvl7pPr>
              <a:defRPr sz="1701"/>
            </a:lvl7pPr>
            <a:lvl8pPr>
              <a:defRPr sz="1701"/>
            </a:lvl8pPr>
            <a:lvl9pPr>
              <a:defRPr sz="1701"/>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02D545F-DECE-4BB8-9A7B-D8818698523D}" type="slidenum">
              <a:rPr lang="ru-RU" altLang="ru-RU"/>
              <a:pPr>
                <a:defRPr/>
              </a:pPr>
              <a:t>‹#›</a:t>
            </a:fld>
            <a:endParaRPr lang="ru-RU" altLang="ru-RU"/>
          </a:p>
        </p:txBody>
      </p:sp>
    </p:spTree>
    <p:extLst>
      <p:ext uri="{BB962C8B-B14F-4D97-AF65-F5344CB8AC3E}">
        <p14:creationId xmlns:p14="http://schemas.microsoft.com/office/powerpoint/2010/main" val="32507764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38" y="259509"/>
            <a:ext cx="7776687" cy="1080029"/>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32039" y="1450540"/>
            <a:ext cx="3817838" cy="604516"/>
          </a:xfrm>
        </p:spPr>
        <p:txBody>
          <a:bodyPr anchor="b"/>
          <a:lstStyle>
            <a:lvl1pPr marL="0" indent="0">
              <a:buNone/>
              <a:defRPr sz="2268" b="1"/>
            </a:lvl1pPr>
            <a:lvl2pPr marL="432051" indent="0">
              <a:buNone/>
              <a:defRPr sz="1890" b="1"/>
            </a:lvl2pPr>
            <a:lvl3pPr marL="864103" indent="0">
              <a:buNone/>
              <a:defRPr sz="1701" b="1"/>
            </a:lvl3pPr>
            <a:lvl4pPr marL="1296153" indent="0">
              <a:buNone/>
              <a:defRPr sz="1512" b="1"/>
            </a:lvl4pPr>
            <a:lvl5pPr marL="1728204" indent="0">
              <a:buNone/>
              <a:defRPr sz="1512" b="1"/>
            </a:lvl5pPr>
            <a:lvl6pPr marL="2160256" indent="0">
              <a:buNone/>
              <a:defRPr sz="1512" b="1"/>
            </a:lvl6pPr>
            <a:lvl7pPr marL="2592307" indent="0">
              <a:buNone/>
              <a:defRPr sz="1512" b="1"/>
            </a:lvl7pPr>
            <a:lvl8pPr marL="3024357" indent="0">
              <a:buNone/>
              <a:defRPr sz="1512" b="1"/>
            </a:lvl8pPr>
            <a:lvl9pPr marL="3456409" indent="0">
              <a:buNone/>
              <a:defRPr sz="1512" b="1"/>
            </a:lvl9pPr>
          </a:lstStyle>
          <a:p>
            <a:pPr lvl="0"/>
            <a:r>
              <a:rPr lang="ru-RU" smtClean="0"/>
              <a:t>Образец текста</a:t>
            </a:r>
          </a:p>
        </p:txBody>
      </p:sp>
      <p:sp>
        <p:nvSpPr>
          <p:cNvPr id="4" name="Содержимое 3"/>
          <p:cNvSpPr>
            <a:spLocks noGrp="1"/>
          </p:cNvSpPr>
          <p:nvPr>
            <p:ph sz="half" idx="2"/>
          </p:nvPr>
        </p:nvSpPr>
        <p:spPr>
          <a:xfrm>
            <a:off x="432039" y="2055057"/>
            <a:ext cx="3817838" cy="3733601"/>
          </a:xfrm>
        </p:spPr>
        <p:txBody>
          <a:bodyPr/>
          <a:lstStyle>
            <a:lvl1pPr>
              <a:defRPr sz="2268"/>
            </a:lvl1pPr>
            <a:lvl2pPr>
              <a:defRPr sz="1890"/>
            </a:lvl2pPr>
            <a:lvl3pPr>
              <a:defRPr sz="1701"/>
            </a:lvl3pPr>
            <a:lvl4pPr>
              <a:defRPr sz="1512"/>
            </a:lvl4pPr>
            <a:lvl5pPr>
              <a:defRPr sz="1512"/>
            </a:lvl5pPr>
            <a:lvl6pPr>
              <a:defRPr sz="1512"/>
            </a:lvl6pPr>
            <a:lvl7pPr>
              <a:defRPr sz="1512"/>
            </a:lvl7pPr>
            <a:lvl8pPr>
              <a:defRPr sz="1512"/>
            </a:lvl8pPr>
            <a:lvl9pPr>
              <a:defRPr sz="151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389389" y="1450540"/>
            <a:ext cx="3819337" cy="604516"/>
          </a:xfrm>
        </p:spPr>
        <p:txBody>
          <a:bodyPr anchor="b"/>
          <a:lstStyle>
            <a:lvl1pPr marL="0" indent="0">
              <a:buNone/>
              <a:defRPr sz="2268" b="1"/>
            </a:lvl1pPr>
            <a:lvl2pPr marL="432051" indent="0">
              <a:buNone/>
              <a:defRPr sz="1890" b="1"/>
            </a:lvl2pPr>
            <a:lvl3pPr marL="864103" indent="0">
              <a:buNone/>
              <a:defRPr sz="1701" b="1"/>
            </a:lvl3pPr>
            <a:lvl4pPr marL="1296153" indent="0">
              <a:buNone/>
              <a:defRPr sz="1512" b="1"/>
            </a:lvl4pPr>
            <a:lvl5pPr marL="1728204" indent="0">
              <a:buNone/>
              <a:defRPr sz="1512" b="1"/>
            </a:lvl5pPr>
            <a:lvl6pPr marL="2160256" indent="0">
              <a:buNone/>
              <a:defRPr sz="1512" b="1"/>
            </a:lvl6pPr>
            <a:lvl7pPr marL="2592307" indent="0">
              <a:buNone/>
              <a:defRPr sz="1512" b="1"/>
            </a:lvl7pPr>
            <a:lvl8pPr marL="3024357" indent="0">
              <a:buNone/>
              <a:defRPr sz="1512" b="1"/>
            </a:lvl8pPr>
            <a:lvl9pPr marL="3456409" indent="0">
              <a:buNone/>
              <a:defRPr sz="1512" b="1"/>
            </a:lvl9pPr>
          </a:lstStyle>
          <a:p>
            <a:pPr lvl="0"/>
            <a:r>
              <a:rPr lang="ru-RU" smtClean="0"/>
              <a:t>Образец текста</a:t>
            </a:r>
          </a:p>
        </p:txBody>
      </p:sp>
      <p:sp>
        <p:nvSpPr>
          <p:cNvPr id="6" name="Содержимое 5"/>
          <p:cNvSpPr>
            <a:spLocks noGrp="1"/>
          </p:cNvSpPr>
          <p:nvPr>
            <p:ph sz="quarter" idx="4"/>
          </p:nvPr>
        </p:nvSpPr>
        <p:spPr>
          <a:xfrm>
            <a:off x="4389389" y="2055057"/>
            <a:ext cx="3819337" cy="3733601"/>
          </a:xfrm>
        </p:spPr>
        <p:txBody>
          <a:bodyPr/>
          <a:lstStyle>
            <a:lvl1pPr>
              <a:defRPr sz="2268"/>
            </a:lvl1pPr>
            <a:lvl2pPr>
              <a:defRPr sz="1890"/>
            </a:lvl2pPr>
            <a:lvl3pPr>
              <a:defRPr sz="1701"/>
            </a:lvl3pPr>
            <a:lvl4pPr>
              <a:defRPr sz="1512"/>
            </a:lvl4pPr>
            <a:lvl5pPr>
              <a:defRPr sz="1512"/>
            </a:lvl5pPr>
            <a:lvl6pPr>
              <a:defRPr sz="1512"/>
            </a:lvl6pPr>
            <a:lvl7pPr>
              <a:defRPr sz="1512"/>
            </a:lvl7pPr>
            <a:lvl8pPr>
              <a:defRPr sz="1512"/>
            </a:lvl8pPr>
            <a:lvl9pPr>
              <a:defRPr sz="151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7D37A07-2117-4724-99D2-3BADE787D7B4}" type="slidenum">
              <a:rPr lang="ru-RU" altLang="ru-RU"/>
              <a:pPr>
                <a:defRPr/>
              </a:pPr>
              <a:t>‹#›</a:t>
            </a:fld>
            <a:endParaRPr lang="ru-RU" altLang="ru-RU"/>
          </a:p>
        </p:txBody>
      </p:sp>
    </p:spTree>
    <p:extLst>
      <p:ext uri="{BB962C8B-B14F-4D97-AF65-F5344CB8AC3E}">
        <p14:creationId xmlns:p14="http://schemas.microsoft.com/office/powerpoint/2010/main" val="7742233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15895F0-F48E-4635-8BC0-D6C5070F0690}" type="slidenum">
              <a:rPr lang="ru-RU" altLang="ru-RU"/>
              <a:pPr>
                <a:defRPr/>
              </a:pPr>
              <a:t>‹#›</a:t>
            </a:fld>
            <a:endParaRPr lang="ru-RU" altLang="ru-RU"/>
          </a:p>
        </p:txBody>
      </p:sp>
    </p:spTree>
    <p:extLst>
      <p:ext uri="{BB962C8B-B14F-4D97-AF65-F5344CB8AC3E}">
        <p14:creationId xmlns:p14="http://schemas.microsoft.com/office/powerpoint/2010/main" val="18672835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0F3F752-656D-4A95-880D-0B901A8D27B4}" type="slidenum">
              <a:rPr lang="ru-RU" altLang="ru-RU"/>
              <a:pPr>
                <a:defRPr/>
              </a:pPr>
              <a:t>‹#›</a:t>
            </a:fld>
            <a:endParaRPr lang="ru-RU" altLang="ru-RU"/>
          </a:p>
        </p:txBody>
      </p:sp>
    </p:spTree>
    <p:extLst>
      <p:ext uri="{BB962C8B-B14F-4D97-AF65-F5344CB8AC3E}">
        <p14:creationId xmlns:p14="http://schemas.microsoft.com/office/powerpoint/2010/main" val="9121666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39" y="258007"/>
            <a:ext cx="2842752" cy="1098030"/>
          </a:xfrm>
        </p:spPr>
        <p:txBody>
          <a:bodyPr anchor="b"/>
          <a:lstStyle>
            <a:lvl1pPr algn="l">
              <a:defRPr sz="1890" b="1"/>
            </a:lvl1pPr>
          </a:lstStyle>
          <a:p>
            <a:r>
              <a:rPr lang="ru-RU" smtClean="0"/>
              <a:t>Образец заголовка</a:t>
            </a:r>
            <a:endParaRPr lang="ru-RU"/>
          </a:p>
        </p:txBody>
      </p:sp>
      <p:sp>
        <p:nvSpPr>
          <p:cNvPr id="3" name="Содержимое 2"/>
          <p:cNvSpPr>
            <a:spLocks noGrp="1"/>
          </p:cNvSpPr>
          <p:nvPr>
            <p:ph idx="1"/>
          </p:nvPr>
        </p:nvSpPr>
        <p:spPr>
          <a:xfrm>
            <a:off x="3378298" y="258007"/>
            <a:ext cx="4830427" cy="5530650"/>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32039" y="1356037"/>
            <a:ext cx="2842752" cy="4432620"/>
          </a:xfrm>
        </p:spPr>
        <p:txBody>
          <a:bodyPr/>
          <a:lstStyle>
            <a:lvl1pPr marL="0" indent="0">
              <a:buNone/>
              <a:defRPr sz="1323"/>
            </a:lvl1pPr>
            <a:lvl2pPr marL="432051" indent="0">
              <a:buNone/>
              <a:defRPr sz="1134"/>
            </a:lvl2pPr>
            <a:lvl3pPr marL="864103" indent="0">
              <a:buNone/>
              <a:defRPr sz="945"/>
            </a:lvl3pPr>
            <a:lvl4pPr marL="1296153" indent="0">
              <a:buNone/>
              <a:defRPr sz="850"/>
            </a:lvl4pPr>
            <a:lvl5pPr marL="1728204" indent="0">
              <a:buNone/>
              <a:defRPr sz="850"/>
            </a:lvl5pPr>
            <a:lvl6pPr marL="2160256" indent="0">
              <a:buNone/>
              <a:defRPr sz="850"/>
            </a:lvl6pPr>
            <a:lvl7pPr marL="2592307" indent="0">
              <a:buNone/>
              <a:defRPr sz="850"/>
            </a:lvl7pPr>
            <a:lvl8pPr marL="3024357" indent="0">
              <a:buNone/>
              <a:defRPr sz="850"/>
            </a:lvl8pPr>
            <a:lvl9pPr marL="3456409" indent="0">
              <a:buNone/>
              <a:defRPr sz="85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F01F01B-A867-4361-8652-3B6DFD8E5073}" type="slidenum">
              <a:rPr lang="ru-RU" altLang="ru-RU"/>
              <a:pPr>
                <a:defRPr/>
              </a:pPr>
              <a:t>‹#›</a:t>
            </a:fld>
            <a:endParaRPr lang="ru-RU" altLang="ru-RU"/>
          </a:p>
        </p:txBody>
      </p:sp>
    </p:spTree>
    <p:extLst>
      <p:ext uri="{BB962C8B-B14F-4D97-AF65-F5344CB8AC3E}">
        <p14:creationId xmlns:p14="http://schemas.microsoft.com/office/powerpoint/2010/main" val="17401975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3650" y="4536123"/>
            <a:ext cx="5184458" cy="535515"/>
          </a:xfrm>
        </p:spPr>
        <p:txBody>
          <a:bodyPr anchor="b"/>
          <a:lstStyle>
            <a:lvl1pPr algn="l">
              <a:defRPr sz="1890" b="1"/>
            </a:lvl1pPr>
          </a:lstStyle>
          <a:p>
            <a:r>
              <a:rPr lang="ru-RU" smtClean="0"/>
              <a:t>Образец заголовка</a:t>
            </a:r>
            <a:endParaRPr lang="ru-RU"/>
          </a:p>
        </p:txBody>
      </p:sp>
      <p:sp>
        <p:nvSpPr>
          <p:cNvPr id="3" name="Рисунок 2"/>
          <p:cNvSpPr>
            <a:spLocks noGrp="1"/>
          </p:cNvSpPr>
          <p:nvPr>
            <p:ph type="pic" idx="1"/>
          </p:nvPr>
        </p:nvSpPr>
        <p:spPr>
          <a:xfrm>
            <a:off x="1693650" y="579017"/>
            <a:ext cx="5184458" cy="3888105"/>
          </a:xfrm>
        </p:spPr>
        <p:txBody>
          <a:bodyPr/>
          <a:lstStyle>
            <a:lvl1pPr marL="0" indent="0">
              <a:buNone/>
              <a:defRPr sz="3024"/>
            </a:lvl1pPr>
            <a:lvl2pPr marL="432051" indent="0">
              <a:buNone/>
              <a:defRPr sz="2646"/>
            </a:lvl2pPr>
            <a:lvl3pPr marL="864103" indent="0">
              <a:buNone/>
              <a:defRPr sz="2268"/>
            </a:lvl3pPr>
            <a:lvl4pPr marL="1296153" indent="0">
              <a:buNone/>
              <a:defRPr sz="1890"/>
            </a:lvl4pPr>
            <a:lvl5pPr marL="1728204" indent="0">
              <a:buNone/>
              <a:defRPr sz="1890"/>
            </a:lvl5pPr>
            <a:lvl6pPr marL="2160256" indent="0">
              <a:buNone/>
              <a:defRPr sz="1890"/>
            </a:lvl6pPr>
            <a:lvl7pPr marL="2592307" indent="0">
              <a:buNone/>
              <a:defRPr sz="1890"/>
            </a:lvl7pPr>
            <a:lvl8pPr marL="3024357" indent="0">
              <a:buNone/>
              <a:defRPr sz="1890"/>
            </a:lvl8pPr>
            <a:lvl9pPr marL="3456409" indent="0">
              <a:buNone/>
              <a:defRPr sz="1890"/>
            </a:lvl9pPr>
          </a:lstStyle>
          <a:p>
            <a:pPr lvl="0"/>
            <a:endParaRPr lang="ru-RU" noProof="0" smtClean="0"/>
          </a:p>
        </p:txBody>
      </p:sp>
      <p:sp>
        <p:nvSpPr>
          <p:cNvPr id="4" name="Текст 3"/>
          <p:cNvSpPr>
            <a:spLocks noGrp="1"/>
          </p:cNvSpPr>
          <p:nvPr>
            <p:ph type="body" sz="half" idx="2"/>
          </p:nvPr>
        </p:nvSpPr>
        <p:spPr>
          <a:xfrm>
            <a:off x="1693650" y="5071637"/>
            <a:ext cx="5184458" cy="760520"/>
          </a:xfrm>
        </p:spPr>
        <p:txBody>
          <a:bodyPr/>
          <a:lstStyle>
            <a:lvl1pPr marL="0" indent="0">
              <a:buNone/>
              <a:defRPr sz="1323"/>
            </a:lvl1pPr>
            <a:lvl2pPr marL="432051" indent="0">
              <a:buNone/>
              <a:defRPr sz="1134"/>
            </a:lvl2pPr>
            <a:lvl3pPr marL="864103" indent="0">
              <a:buNone/>
              <a:defRPr sz="945"/>
            </a:lvl3pPr>
            <a:lvl4pPr marL="1296153" indent="0">
              <a:buNone/>
              <a:defRPr sz="850"/>
            </a:lvl4pPr>
            <a:lvl5pPr marL="1728204" indent="0">
              <a:buNone/>
              <a:defRPr sz="850"/>
            </a:lvl5pPr>
            <a:lvl6pPr marL="2160256" indent="0">
              <a:buNone/>
              <a:defRPr sz="850"/>
            </a:lvl6pPr>
            <a:lvl7pPr marL="2592307" indent="0">
              <a:buNone/>
              <a:defRPr sz="850"/>
            </a:lvl7pPr>
            <a:lvl8pPr marL="3024357" indent="0">
              <a:buNone/>
              <a:defRPr sz="850"/>
            </a:lvl8pPr>
            <a:lvl9pPr marL="3456409" indent="0">
              <a:buNone/>
              <a:defRPr sz="85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1D74E80-60DA-4ECD-B690-047851DA3856}" type="slidenum">
              <a:rPr lang="ru-RU" altLang="ru-RU"/>
              <a:pPr>
                <a:defRPr/>
              </a:pPr>
              <a:t>‹#›</a:t>
            </a:fld>
            <a:endParaRPr lang="ru-RU" altLang="ru-RU"/>
          </a:p>
        </p:txBody>
      </p:sp>
    </p:spTree>
    <p:extLst>
      <p:ext uri="{BB962C8B-B14F-4D97-AF65-F5344CB8AC3E}">
        <p14:creationId xmlns:p14="http://schemas.microsoft.com/office/powerpoint/2010/main" val="9852911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32038" y="276009"/>
            <a:ext cx="7776687" cy="13080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9699" name="Rectangle 3"/>
          <p:cNvSpPr>
            <a:spLocks noGrp="1" noChangeArrowheads="1"/>
          </p:cNvSpPr>
          <p:nvPr>
            <p:ph type="body" idx="1"/>
          </p:nvPr>
        </p:nvSpPr>
        <p:spPr bwMode="auto">
          <a:xfrm>
            <a:off x="432038" y="1800050"/>
            <a:ext cx="7776687" cy="38881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9700" name="Rectangle 4"/>
          <p:cNvSpPr>
            <a:spLocks noGrp="1" noChangeArrowheads="1"/>
          </p:cNvSpPr>
          <p:nvPr>
            <p:ph type="dt" sz="half" idx="2"/>
          </p:nvPr>
        </p:nvSpPr>
        <p:spPr bwMode="auto">
          <a:xfrm>
            <a:off x="432039" y="5901159"/>
            <a:ext cx="2016178" cy="450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323">
                <a:effectLst>
                  <a:outerShdw blurRad="38100" dist="38100" dir="2700000" algn="tl">
                    <a:srgbClr val="000000"/>
                  </a:outerShdw>
                </a:effectLst>
                <a:latin typeface="Arial" pitchFamily="34" charset="0"/>
              </a:defRPr>
            </a:lvl1pPr>
          </a:lstStyle>
          <a:p>
            <a:pPr>
              <a:defRPr/>
            </a:pPr>
            <a:endParaRPr lang="ru-RU"/>
          </a:p>
        </p:txBody>
      </p:sp>
      <p:sp>
        <p:nvSpPr>
          <p:cNvPr id="29701" name="Rectangle 5"/>
          <p:cNvSpPr>
            <a:spLocks noGrp="1" noChangeArrowheads="1"/>
          </p:cNvSpPr>
          <p:nvPr>
            <p:ph type="ftr" sz="quarter" idx="3"/>
          </p:nvPr>
        </p:nvSpPr>
        <p:spPr bwMode="auto">
          <a:xfrm>
            <a:off x="2952262" y="5901159"/>
            <a:ext cx="2736242" cy="450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323">
                <a:effectLst>
                  <a:outerShdw blurRad="38100" dist="38100" dir="2700000" algn="tl">
                    <a:srgbClr val="000000"/>
                  </a:outerShdw>
                </a:effectLst>
                <a:latin typeface="Arial" pitchFamily="34" charset="0"/>
              </a:defRPr>
            </a:lvl1pPr>
          </a:lstStyle>
          <a:p>
            <a:pPr>
              <a:defRPr/>
            </a:pPr>
            <a:endParaRPr lang="ru-RU"/>
          </a:p>
        </p:txBody>
      </p:sp>
      <p:sp>
        <p:nvSpPr>
          <p:cNvPr id="29702" name="Rectangle 6"/>
          <p:cNvSpPr>
            <a:spLocks noGrp="1" noChangeArrowheads="1"/>
          </p:cNvSpPr>
          <p:nvPr>
            <p:ph type="sldNum" sz="quarter" idx="4"/>
          </p:nvPr>
        </p:nvSpPr>
        <p:spPr bwMode="auto">
          <a:xfrm>
            <a:off x="6192548" y="5901159"/>
            <a:ext cx="2016178" cy="450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323">
                <a:effectLst>
                  <a:outerShdw blurRad="38100" dist="38100" dir="2700000" algn="tl">
                    <a:srgbClr val="000000"/>
                  </a:outerShdw>
                </a:effectLst>
                <a:latin typeface="Arial" panose="020B0604020202020204" pitchFamily="34" charset="0"/>
              </a:defRPr>
            </a:lvl1pPr>
          </a:lstStyle>
          <a:p>
            <a:pPr>
              <a:defRPr/>
            </a:pPr>
            <a:fld id="{E9FD45AF-9C0B-40BD-BDB8-5406B737CBCB}" type="slidenum">
              <a:rPr lang="ru-RU" altLang="ru-RU"/>
              <a:pPr>
                <a:defRPr/>
              </a:pPr>
              <a:t>‹#›</a:t>
            </a:fld>
            <a:endParaRPr lang="ru-RU" altLang="ru-RU"/>
          </a:p>
        </p:txBody>
      </p:sp>
    </p:spTree>
  </p:cSld>
  <p:clrMap bg1="dk2" tx1="lt1" bg2="dk1" tx2="lt2" accent1="accent1" accent2="accent2" accent3="accent3" accent4="accent4" accent5="accent5" accent6="accent6" hlink="hlink" folHlink="folHlink"/>
  <p:sldLayoutIdLst>
    <p:sldLayoutId id="2147483792"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ransition/>
  <p:txStyles>
    <p:titleStyle>
      <a:lvl1pPr algn="l" rtl="0" eaLnBrk="0" fontAlgn="base" hangingPunct="0">
        <a:spcBef>
          <a:spcPct val="0"/>
        </a:spcBef>
        <a:spcAft>
          <a:spcPct val="0"/>
        </a:spcAft>
        <a:defRPr sz="4158">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158">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158">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158">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158">
          <a:solidFill>
            <a:schemeClr val="tx2"/>
          </a:solidFill>
          <a:effectLst>
            <a:outerShdw blurRad="38100" dist="38100" dir="2700000" algn="tl">
              <a:srgbClr val="000000"/>
            </a:outerShdw>
          </a:effectLst>
          <a:latin typeface="Tahoma" pitchFamily="34" charset="0"/>
        </a:defRPr>
      </a:lvl5pPr>
      <a:lvl6pPr marL="432051" algn="l" rtl="0" fontAlgn="base">
        <a:spcBef>
          <a:spcPct val="0"/>
        </a:spcBef>
        <a:spcAft>
          <a:spcPct val="0"/>
        </a:spcAft>
        <a:defRPr sz="4158">
          <a:solidFill>
            <a:schemeClr val="tx2"/>
          </a:solidFill>
          <a:effectLst>
            <a:outerShdw blurRad="38100" dist="38100" dir="2700000" algn="tl">
              <a:srgbClr val="000000"/>
            </a:outerShdw>
          </a:effectLst>
          <a:latin typeface="Tahoma" pitchFamily="34" charset="0"/>
        </a:defRPr>
      </a:lvl6pPr>
      <a:lvl7pPr marL="864103" algn="l" rtl="0" fontAlgn="base">
        <a:spcBef>
          <a:spcPct val="0"/>
        </a:spcBef>
        <a:spcAft>
          <a:spcPct val="0"/>
        </a:spcAft>
        <a:defRPr sz="4158">
          <a:solidFill>
            <a:schemeClr val="tx2"/>
          </a:solidFill>
          <a:effectLst>
            <a:outerShdw blurRad="38100" dist="38100" dir="2700000" algn="tl">
              <a:srgbClr val="000000"/>
            </a:outerShdw>
          </a:effectLst>
          <a:latin typeface="Tahoma" pitchFamily="34" charset="0"/>
        </a:defRPr>
      </a:lvl7pPr>
      <a:lvl8pPr marL="1296153" algn="l" rtl="0" fontAlgn="base">
        <a:spcBef>
          <a:spcPct val="0"/>
        </a:spcBef>
        <a:spcAft>
          <a:spcPct val="0"/>
        </a:spcAft>
        <a:defRPr sz="4158">
          <a:solidFill>
            <a:schemeClr val="tx2"/>
          </a:solidFill>
          <a:effectLst>
            <a:outerShdw blurRad="38100" dist="38100" dir="2700000" algn="tl">
              <a:srgbClr val="000000"/>
            </a:outerShdw>
          </a:effectLst>
          <a:latin typeface="Tahoma" pitchFamily="34" charset="0"/>
        </a:defRPr>
      </a:lvl8pPr>
      <a:lvl9pPr marL="1728204" algn="l" rtl="0" fontAlgn="base">
        <a:spcBef>
          <a:spcPct val="0"/>
        </a:spcBef>
        <a:spcAft>
          <a:spcPct val="0"/>
        </a:spcAft>
        <a:defRPr sz="4158">
          <a:solidFill>
            <a:schemeClr val="tx2"/>
          </a:solidFill>
          <a:effectLst>
            <a:outerShdw blurRad="38100" dist="38100" dir="2700000" algn="tl">
              <a:srgbClr val="000000"/>
            </a:outerShdw>
          </a:effectLst>
          <a:latin typeface="Tahoma" pitchFamily="34" charset="0"/>
        </a:defRPr>
      </a:lvl9pPr>
    </p:titleStyle>
    <p:bodyStyle>
      <a:lvl1pPr marL="324038" indent="-324038" algn="l" rtl="0" eaLnBrk="0" fontAlgn="base" hangingPunct="0">
        <a:spcBef>
          <a:spcPct val="20000"/>
        </a:spcBef>
        <a:spcAft>
          <a:spcPct val="0"/>
        </a:spcAft>
        <a:buClr>
          <a:schemeClr val="hlink"/>
        </a:buClr>
        <a:buSzPct val="120000"/>
        <a:buChar char="•"/>
        <a:defRPr sz="3024">
          <a:solidFill>
            <a:schemeClr val="tx1"/>
          </a:solidFill>
          <a:effectLst>
            <a:outerShdw blurRad="38100" dist="38100" dir="2700000" algn="tl">
              <a:srgbClr val="000000"/>
            </a:outerShdw>
          </a:effectLst>
          <a:latin typeface="+mn-lt"/>
          <a:ea typeface="+mn-ea"/>
          <a:cs typeface="+mn-cs"/>
        </a:defRPr>
      </a:lvl1pPr>
      <a:lvl2pPr marL="702083" indent="-270032" algn="l" rtl="0" eaLnBrk="0" fontAlgn="base" hangingPunct="0">
        <a:spcBef>
          <a:spcPct val="20000"/>
        </a:spcBef>
        <a:spcAft>
          <a:spcPct val="0"/>
        </a:spcAft>
        <a:buFont typeface="Tahoma" panose="020B0604030504040204" pitchFamily="34" charset="0"/>
        <a:buChar char="–"/>
        <a:defRPr sz="2646">
          <a:solidFill>
            <a:schemeClr val="tx1"/>
          </a:solidFill>
          <a:effectLst>
            <a:outerShdw blurRad="38100" dist="38100" dir="2700000" algn="tl">
              <a:srgbClr val="000000"/>
            </a:outerShdw>
          </a:effectLst>
          <a:latin typeface="+mn-lt"/>
        </a:defRPr>
      </a:lvl2pPr>
      <a:lvl3pPr marL="1080128" indent="-216025" algn="l" rtl="0" eaLnBrk="0" fontAlgn="base" hangingPunct="0">
        <a:spcBef>
          <a:spcPct val="20000"/>
        </a:spcBef>
        <a:spcAft>
          <a:spcPct val="0"/>
        </a:spcAft>
        <a:buClr>
          <a:schemeClr val="hlink"/>
        </a:buClr>
        <a:buSzPct val="120000"/>
        <a:buChar char="•"/>
        <a:defRPr sz="2268">
          <a:solidFill>
            <a:schemeClr val="tx1"/>
          </a:solidFill>
          <a:effectLst>
            <a:outerShdw blurRad="38100" dist="38100" dir="2700000" algn="tl">
              <a:srgbClr val="000000"/>
            </a:outerShdw>
          </a:effectLst>
          <a:latin typeface="+mn-lt"/>
        </a:defRPr>
      </a:lvl3pPr>
      <a:lvl4pPr marL="1512179" indent="-216025" algn="l" rtl="0" eaLnBrk="0" fontAlgn="base" hangingPunct="0">
        <a:spcBef>
          <a:spcPct val="20000"/>
        </a:spcBef>
        <a:spcAft>
          <a:spcPct val="0"/>
        </a:spcAft>
        <a:buFont typeface="Tahoma" panose="020B0604030504040204" pitchFamily="34" charset="0"/>
        <a:buChar char="–"/>
        <a:defRPr sz="1890">
          <a:solidFill>
            <a:schemeClr val="tx1"/>
          </a:solidFill>
          <a:effectLst>
            <a:outerShdw blurRad="38100" dist="38100" dir="2700000" algn="tl">
              <a:srgbClr val="000000"/>
            </a:outerShdw>
          </a:effectLst>
          <a:latin typeface="+mn-lt"/>
        </a:defRPr>
      </a:lvl4pPr>
      <a:lvl5pPr marL="1944229" indent="-216025" algn="l" rtl="0" eaLnBrk="0" fontAlgn="base" hangingPunct="0">
        <a:spcBef>
          <a:spcPct val="20000"/>
        </a:spcBef>
        <a:spcAft>
          <a:spcPct val="0"/>
        </a:spcAft>
        <a:buClr>
          <a:schemeClr val="hlink"/>
        </a:buClr>
        <a:buSzPct val="80000"/>
        <a:buFont typeface="Wingdings" panose="05000000000000000000" pitchFamily="2" charset="2"/>
        <a:buChar char="v"/>
        <a:defRPr sz="1890">
          <a:solidFill>
            <a:schemeClr val="tx1"/>
          </a:solidFill>
          <a:effectLst>
            <a:outerShdw blurRad="38100" dist="38100" dir="2700000" algn="tl">
              <a:srgbClr val="000000"/>
            </a:outerShdw>
          </a:effectLst>
          <a:latin typeface="+mn-lt"/>
        </a:defRPr>
      </a:lvl5pPr>
      <a:lvl6pPr marL="2376281" indent="-216025" algn="l" rtl="0" fontAlgn="base">
        <a:spcBef>
          <a:spcPct val="20000"/>
        </a:spcBef>
        <a:spcAft>
          <a:spcPct val="0"/>
        </a:spcAft>
        <a:buClr>
          <a:schemeClr val="hlink"/>
        </a:buClr>
        <a:buSzPct val="80000"/>
        <a:buFont typeface="Wingdings" pitchFamily="2" charset="2"/>
        <a:buChar char="v"/>
        <a:defRPr sz="1890">
          <a:solidFill>
            <a:schemeClr val="tx1"/>
          </a:solidFill>
          <a:effectLst>
            <a:outerShdw blurRad="38100" dist="38100" dir="2700000" algn="tl">
              <a:srgbClr val="000000"/>
            </a:outerShdw>
          </a:effectLst>
          <a:latin typeface="+mn-lt"/>
        </a:defRPr>
      </a:lvl6pPr>
      <a:lvl7pPr marL="2808332" indent="-216025" algn="l" rtl="0" fontAlgn="base">
        <a:spcBef>
          <a:spcPct val="20000"/>
        </a:spcBef>
        <a:spcAft>
          <a:spcPct val="0"/>
        </a:spcAft>
        <a:buClr>
          <a:schemeClr val="hlink"/>
        </a:buClr>
        <a:buSzPct val="80000"/>
        <a:buFont typeface="Wingdings" pitchFamily="2" charset="2"/>
        <a:buChar char="v"/>
        <a:defRPr sz="1890">
          <a:solidFill>
            <a:schemeClr val="tx1"/>
          </a:solidFill>
          <a:effectLst>
            <a:outerShdw blurRad="38100" dist="38100" dir="2700000" algn="tl">
              <a:srgbClr val="000000"/>
            </a:outerShdw>
          </a:effectLst>
          <a:latin typeface="+mn-lt"/>
        </a:defRPr>
      </a:lvl7pPr>
      <a:lvl8pPr marL="3240383" indent="-216025" algn="l" rtl="0" fontAlgn="base">
        <a:spcBef>
          <a:spcPct val="20000"/>
        </a:spcBef>
        <a:spcAft>
          <a:spcPct val="0"/>
        </a:spcAft>
        <a:buClr>
          <a:schemeClr val="hlink"/>
        </a:buClr>
        <a:buSzPct val="80000"/>
        <a:buFont typeface="Wingdings" pitchFamily="2" charset="2"/>
        <a:buChar char="v"/>
        <a:defRPr sz="1890">
          <a:solidFill>
            <a:schemeClr val="tx1"/>
          </a:solidFill>
          <a:effectLst>
            <a:outerShdw blurRad="38100" dist="38100" dir="2700000" algn="tl">
              <a:srgbClr val="000000"/>
            </a:outerShdw>
          </a:effectLst>
          <a:latin typeface="+mn-lt"/>
        </a:defRPr>
      </a:lvl8pPr>
      <a:lvl9pPr marL="3672434" indent="-216025" algn="l" rtl="0" fontAlgn="base">
        <a:spcBef>
          <a:spcPct val="20000"/>
        </a:spcBef>
        <a:spcAft>
          <a:spcPct val="0"/>
        </a:spcAft>
        <a:buClr>
          <a:schemeClr val="hlink"/>
        </a:buClr>
        <a:buSzPct val="80000"/>
        <a:buFont typeface="Wingdings" pitchFamily="2" charset="2"/>
        <a:buChar char="v"/>
        <a:defRPr sz="1890">
          <a:solidFill>
            <a:schemeClr val="tx1"/>
          </a:solidFill>
          <a:effectLst>
            <a:outerShdw blurRad="38100" dist="38100" dir="2700000" algn="tl">
              <a:srgbClr val="000000"/>
            </a:outerShdw>
          </a:effectLst>
          <a:latin typeface="+mn-lt"/>
        </a:defRPr>
      </a:lvl9pPr>
    </p:bodyStyle>
    <p:otherStyle>
      <a:defPPr>
        <a:defRPr lang="ru-RU"/>
      </a:defPPr>
      <a:lvl1pPr marL="0" algn="l" defTabSz="864103" rtl="0" eaLnBrk="1" latinLnBrk="0" hangingPunct="1">
        <a:defRPr sz="1701" kern="1200">
          <a:solidFill>
            <a:schemeClr val="tx1"/>
          </a:solidFill>
          <a:latin typeface="+mn-lt"/>
          <a:ea typeface="+mn-ea"/>
          <a:cs typeface="+mn-cs"/>
        </a:defRPr>
      </a:lvl1pPr>
      <a:lvl2pPr marL="432051" algn="l" defTabSz="864103" rtl="0" eaLnBrk="1" latinLnBrk="0" hangingPunct="1">
        <a:defRPr sz="1701" kern="1200">
          <a:solidFill>
            <a:schemeClr val="tx1"/>
          </a:solidFill>
          <a:latin typeface="+mn-lt"/>
          <a:ea typeface="+mn-ea"/>
          <a:cs typeface="+mn-cs"/>
        </a:defRPr>
      </a:lvl2pPr>
      <a:lvl3pPr marL="864103" algn="l" defTabSz="864103" rtl="0" eaLnBrk="1" latinLnBrk="0" hangingPunct="1">
        <a:defRPr sz="1701" kern="1200">
          <a:solidFill>
            <a:schemeClr val="tx1"/>
          </a:solidFill>
          <a:latin typeface="+mn-lt"/>
          <a:ea typeface="+mn-ea"/>
          <a:cs typeface="+mn-cs"/>
        </a:defRPr>
      </a:lvl3pPr>
      <a:lvl4pPr marL="1296153" algn="l" defTabSz="864103" rtl="0" eaLnBrk="1" latinLnBrk="0" hangingPunct="1">
        <a:defRPr sz="1701" kern="1200">
          <a:solidFill>
            <a:schemeClr val="tx1"/>
          </a:solidFill>
          <a:latin typeface="+mn-lt"/>
          <a:ea typeface="+mn-ea"/>
          <a:cs typeface="+mn-cs"/>
        </a:defRPr>
      </a:lvl4pPr>
      <a:lvl5pPr marL="1728204" algn="l" defTabSz="864103" rtl="0" eaLnBrk="1" latinLnBrk="0" hangingPunct="1">
        <a:defRPr sz="1701" kern="1200">
          <a:solidFill>
            <a:schemeClr val="tx1"/>
          </a:solidFill>
          <a:latin typeface="+mn-lt"/>
          <a:ea typeface="+mn-ea"/>
          <a:cs typeface="+mn-cs"/>
        </a:defRPr>
      </a:lvl5pPr>
      <a:lvl6pPr marL="2160256" algn="l" defTabSz="864103" rtl="0" eaLnBrk="1" latinLnBrk="0" hangingPunct="1">
        <a:defRPr sz="1701" kern="1200">
          <a:solidFill>
            <a:schemeClr val="tx1"/>
          </a:solidFill>
          <a:latin typeface="+mn-lt"/>
          <a:ea typeface="+mn-ea"/>
          <a:cs typeface="+mn-cs"/>
        </a:defRPr>
      </a:lvl6pPr>
      <a:lvl7pPr marL="2592307" algn="l" defTabSz="864103" rtl="0" eaLnBrk="1" latinLnBrk="0" hangingPunct="1">
        <a:defRPr sz="1701" kern="1200">
          <a:solidFill>
            <a:schemeClr val="tx1"/>
          </a:solidFill>
          <a:latin typeface="+mn-lt"/>
          <a:ea typeface="+mn-ea"/>
          <a:cs typeface="+mn-cs"/>
        </a:defRPr>
      </a:lvl7pPr>
      <a:lvl8pPr marL="3024357" algn="l" defTabSz="864103" rtl="0" eaLnBrk="1" latinLnBrk="0" hangingPunct="1">
        <a:defRPr sz="1701" kern="1200">
          <a:solidFill>
            <a:schemeClr val="tx1"/>
          </a:solidFill>
          <a:latin typeface="+mn-lt"/>
          <a:ea typeface="+mn-ea"/>
          <a:cs typeface="+mn-cs"/>
        </a:defRPr>
      </a:lvl8pPr>
      <a:lvl9pPr marL="3456409" algn="l" defTabSz="864103"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88026" y="215821"/>
            <a:ext cx="8136718" cy="813072"/>
          </a:xfrm>
        </p:spPr>
        <p:txBody>
          <a:bodyPr/>
          <a:lstStyle/>
          <a:p>
            <a:pPr eaLnBrk="1" hangingPunct="1">
              <a:defRPr/>
            </a:pPr>
            <a:r>
              <a:rPr lang="ru-RU" b="1" i="1" dirty="0" smtClean="0">
                <a:solidFill>
                  <a:schemeClr val="hlink"/>
                </a:solidFill>
                <a:latin typeface="Monotype Corsiva" pitchFamily="66" charset="0"/>
              </a:rPr>
              <a:t>Искусство после первой мировой войны</a:t>
            </a:r>
          </a:p>
        </p:txBody>
      </p:sp>
      <p:sp>
        <p:nvSpPr>
          <p:cNvPr id="6147" name="Rectangle 3"/>
          <p:cNvSpPr>
            <a:spLocks noGrp="1" noChangeArrowheads="1"/>
          </p:cNvSpPr>
          <p:nvPr>
            <p:ph type="subTitle" idx="1"/>
          </p:nvPr>
        </p:nvSpPr>
        <p:spPr>
          <a:xfrm>
            <a:off x="288027" y="5278768"/>
            <a:ext cx="8064711" cy="936082"/>
          </a:xfrm>
        </p:spPr>
        <p:txBody>
          <a:bodyPr/>
          <a:lstStyle/>
          <a:p>
            <a:pPr eaLnBrk="1" hangingPunct="1">
              <a:lnSpc>
                <a:spcPct val="90000"/>
              </a:lnSpc>
              <a:defRPr/>
            </a:pPr>
            <a:r>
              <a:rPr lang="ru-RU" sz="2646" b="1" dirty="0">
                <a:solidFill>
                  <a:srgbClr val="00B0F0"/>
                </a:solidFill>
                <a:latin typeface="Times New Roman" pitchFamily="18" charset="0"/>
              </a:rPr>
              <a:t>Работу выполнили ученики 9</a:t>
            </a:r>
            <a:r>
              <a:rPr lang="ru-RU" sz="2646" b="1" u="sng" dirty="0">
                <a:solidFill>
                  <a:srgbClr val="00B0F0"/>
                </a:solidFill>
                <a:latin typeface="Times New Roman" pitchFamily="18" charset="0"/>
              </a:rPr>
              <a:t>Э</a:t>
            </a:r>
            <a:r>
              <a:rPr lang="ru-RU" sz="2646" b="1" dirty="0">
                <a:solidFill>
                  <a:srgbClr val="00B0F0"/>
                </a:solidFill>
                <a:latin typeface="Times New Roman" pitchFamily="18" charset="0"/>
              </a:rPr>
              <a:t> класса </a:t>
            </a:r>
          </a:p>
          <a:p>
            <a:pPr eaLnBrk="1" hangingPunct="1">
              <a:lnSpc>
                <a:spcPct val="90000"/>
              </a:lnSpc>
              <a:defRPr/>
            </a:pPr>
            <a:r>
              <a:rPr lang="ru-RU" sz="2646" b="1" dirty="0">
                <a:solidFill>
                  <a:srgbClr val="00B0F0"/>
                </a:solidFill>
                <a:latin typeface="Times New Roman" pitchFamily="18" charset="0"/>
              </a:rPr>
              <a:t>Школа № 365</a:t>
            </a:r>
          </a:p>
        </p:txBody>
      </p:sp>
      <p:pic>
        <p:nvPicPr>
          <p:cNvPr id="4100" name="Picture 5" descr="modernism-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8185" y="1367921"/>
            <a:ext cx="4464394" cy="367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2000" fill="hold"/>
                                        <p:tgtEl>
                                          <p:spTgt spid="6146"/>
                                        </p:tgtEl>
                                        <p:attrNameLst>
                                          <p:attrName>ppt_w</p:attrName>
                                        </p:attrNameLst>
                                      </p:cBhvr>
                                      <p:tavLst>
                                        <p:tav tm="0">
                                          <p:val>
                                            <p:fltVal val="0"/>
                                          </p:val>
                                        </p:tav>
                                        <p:tav tm="100000">
                                          <p:val>
                                            <p:strVal val="#ppt_w"/>
                                          </p:val>
                                        </p:tav>
                                      </p:tavLst>
                                    </p:anim>
                                    <p:anim calcmode="lin" valueType="num">
                                      <p:cBhvr>
                                        <p:cTn id="8" dur="2000" fill="hold"/>
                                        <p:tgtEl>
                                          <p:spTgt spid="6146"/>
                                        </p:tgtEl>
                                        <p:attrNameLst>
                                          <p:attrName>ppt_h</p:attrName>
                                        </p:attrNameLst>
                                      </p:cBhvr>
                                      <p:tavLst>
                                        <p:tav tm="0">
                                          <p:val>
                                            <p:fltVal val="0"/>
                                          </p:val>
                                        </p:tav>
                                        <p:tav tm="100000">
                                          <p:val>
                                            <p:strVal val="#ppt_h"/>
                                          </p:val>
                                        </p:tav>
                                      </p:tavLst>
                                    </p:anim>
                                    <p:animEffect transition="in" filter="fade">
                                      <p:cBhvr>
                                        <p:cTn id="9" dur="2000"/>
                                        <p:tgtEl>
                                          <p:spTgt spid="6146"/>
                                        </p:tgtEl>
                                      </p:cBhvr>
                                    </p:animEffect>
                                  </p:childTnLst>
                                </p:cTn>
                              </p:par>
                            </p:childTnLst>
                          </p:cTn>
                        </p:par>
                        <p:par>
                          <p:cTn id="10" fill="hold" nodeType="afterGroup">
                            <p:stCondLst>
                              <p:cond delay="2000"/>
                            </p:stCondLst>
                            <p:childTnLst>
                              <p:par>
                                <p:cTn id="11" presetID="53" presetClass="entr" presetSubtype="16" fill="hold"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1500" fill="hold"/>
                                        <p:tgtEl>
                                          <p:spTgt spid="4100"/>
                                        </p:tgtEl>
                                        <p:attrNameLst>
                                          <p:attrName>ppt_w</p:attrName>
                                        </p:attrNameLst>
                                      </p:cBhvr>
                                      <p:tavLst>
                                        <p:tav tm="0">
                                          <p:val>
                                            <p:fltVal val="0"/>
                                          </p:val>
                                        </p:tav>
                                        <p:tav tm="100000">
                                          <p:val>
                                            <p:strVal val="#ppt_w"/>
                                          </p:val>
                                        </p:tav>
                                      </p:tavLst>
                                    </p:anim>
                                    <p:anim calcmode="lin" valueType="num">
                                      <p:cBhvr>
                                        <p:cTn id="14" dur="1500" fill="hold"/>
                                        <p:tgtEl>
                                          <p:spTgt spid="4100"/>
                                        </p:tgtEl>
                                        <p:attrNameLst>
                                          <p:attrName>ppt_h</p:attrName>
                                        </p:attrNameLst>
                                      </p:cBhvr>
                                      <p:tavLst>
                                        <p:tav tm="0">
                                          <p:val>
                                            <p:fltVal val="0"/>
                                          </p:val>
                                        </p:tav>
                                        <p:tav tm="100000">
                                          <p:val>
                                            <p:strVal val="#ppt_h"/>
                                          </p:val>
                                        </p:tav>
                                      </p:tavLst>
                                    </p:anim>
                                    <p:animEffect transition="in" filter="fade">
                                      <p:cBhvr>
                                        <p:cTn id="15" dur="1500"/>
                                        <p:tgtEl>
                                          <p:spTgt spid="4100"/>
                                        </p:tgtEl>
                                      </p:cBhvr>
                                    </p:animEffect>
                                  </p:childTnLst>
                                </p:cTn>
                              </p:par>
                            </p:childTnLst>
                          </p:cTn>
                        </p:par>
                        <p:par>
                          <p:cTn id="16" fill="hold" nodeType="afterGroup">
                            <p:stCondLst>
                              <p:cond delay="3500"/>
                            </p:stCondLst>
                            <p:childTnLst>
                              <p:par>
                                <p:cTn id="17" presetID="42" presetClass="entr" presetSubtype="0" fill="hold" grpId="0" nodeType="afterEffect">
                                  <p:stCondLst>
                                    <p:cond delay="0"/>
                                  </p:stCondLst>
                                  <p:childTnLst>
                                    <p:set>
                                      <p:cBhvr>
                                        <p:cTn id="18" dur="1" fill="hold">
                                          <p:stCondLst>
                                            <p:cond delay="0"/>
                                          </p:stCondLst>
                                        </p:cTn>
                                        <p:tgtEl>
                                          <p:spTgt spid="6147">
                                            <p:txEl>
                                              <p:pRg st="0" end="0"/>
                                            </p:txEl>
                                          </p:spTgt>
                                        </p:tgtEl>
                                        <p:attrNameLst>
                                          <p:attrName>style.visibility</p:attrName>
                                        </p:attrNameLst>
                                      </p:cBhvr>
                                      <p:to>
                                        <p:strVal val="visible"/>
                                      </p:to>
                                    </p:set>
                                    <p:animEffect transition="in" filter="fade">
                                      <p:cBhvr>
                                        <p:cTn id="19" dur="1000"/>
                                        <p:tgtEl>
                                          <p:spTgt spid="6147">
                                            <p:txEl>
                                              <p:pRg st="0" end="0"/>
                                            </p:txEl>
                                          </p:spTgt>
                                        </p:tgtEl>
                                      </p:cBhvr>
                                    </p:animEffect>
                                    <p:anim calcmode="lin" valueType="num">
                                      <p:cBhvr>
                                        <p:cTn id="20"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6147">
                                            <p:txEl>
                                              <p:pRg st="1" end="1"/>
                                            </p:txEl>
                                          </p:spTgt>
                                        </p:tgtEl>
                                        <p:attrNameLst>
                                          <p:attrName>style.visibility</p:attrName>
                                        </p:attrNameLst>
                                      </p:cBhvr>
                                      <p:to>
                                        <p:strVal val="visible"/>
                                      </p:to>
                                    </p:set>
                                    <p:animEffect transition="in" filter="fade">
                                      <p:cBhvr>
                                        <p:cTn id="25" dur="1000"/>
                                        <p:tgtEl>
                                          <p:spTgt spid="6147">
                                            <p:txEl>
                                              <p:pRg st="1" end="1"/>
                                            </p:txEl>
                                          </p:spTgt>
                                        </p:tgtEl>
                                      </p:cBhvr>
                                    </p:animEffect>
                                    <p:anim calcmode="lin" valueType="num">
                                      <p:cBhvr>
                                        <p:cTn id="26"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500"/>
                            </p:stCondLst>
                            <p:childTnLst>
                              <p:par>
                                <p:cTn id="29" presetID="26" presetClass="emph" presetSubtype="0" fill="hold" grpId="1" nodeType="afterEffect">
                                  <p:stCondLst>
                                    <p:cond delay="0"/>
                                  </p:stCondLst>
                                  <p:childTnLst>
                                    <p:animEffect transition="out" filter="fade">
                                      <p:cBhvr>
                                        <p:cTn id="30" dur="500" tmFilter="0, 0; .2, .5; .8, .5; 1, 0"/>
                                        <p:tgtEl>
                                          <p:spTgt spid="6147">
                                            <p:txEl>
                                              <p:pRg st="0" end="0"/>
                                            </p:txEl>
                                          </p:spTgt>
                                        </p:tgtEl>
                                      </p:cBhvr>
                                    </p:animEffect>
                                    <p:animScale>
                                      <p:cBhvr>
                                        <p:cTn id="31" dur="250" autoRev="1" fill="hold"/>
                                        <p:tgtEl>
                                          <p:spTgt spid="6147">
                                            <p:txEl>
                                              <p:pRg st="0" end="0"/>
                                            </p:txEl>
                                          </p:spTgt>
                                        </p:tgtEl>
                                      </p:cBhvr>
                                      <p:by x="105000" y="105000"/>
                                    </p:animScale>
                                  </p:childTnLst>
                                </p:cTn>
                              </p:par>
                            </p:childTnLst>
                          </p:cTn>
                        </p:par>
                        <p:par>
                          <p:cTn id="32" fill="hold" nodeType="afterGroup">
                            <p:stCondLst>
                              <p:cond delay="6000"/>
                            </p:stCondLst>
                            <p:childTnLst>
                              <p:par>
                                <p:cTn id="33" presetID="26" presetClass="emph" presetSubtype="0" fill="hold" grpId="1" nodeType="afterEffect">
                                  <p:stCondLst>
                                    <p:cond delay="0"/>
                                  </p:stCondLst>
                                  <p:childTnLst>
                                    <p:animEffect transition="out" filter="fade">
                                      <p:cBhvr>
                                        <p:cTn id="34" dur="500" tmFilter="0, 0; .2, .5; .8, .5; 1, 0"/>
                                        <p:tgtEl>
                                          <p:spTgt spid="6147">
                                            <p:txEl>
                                              <p:pRg st="1" end="1"/>
                                            </p:txEl>
                                          </p:spTgt>
                                        </p:tgtEl>
                                      </p:cBhvr>
                                    </p:animEffect>
                                    <p:animScale>
                                      <p:cBhvr>
                                        <p:cTn id="35" dur="250" autoRev="1" fill="hold"/>
                                        <p:tgtEl>
                                          <p:spTgt spid="6147">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6147"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44172" y="287827"/>
            <a:ext cx="446439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50000"/>
              </a:spcBef>
              <a:buClrTx/>
              <a:buSzTx/>
              <a:buFontTx/>
              <a:buNone/>
              <a:defRPr/>
            </a:pPr>
            <a:r>
              <a:rPr lang="ru-RU" altLang="ru-RU" sz="3780" b="1" dirty="0">
                <a:solidFill>
                  <a:srgbClr val="FFFF00"/>
                </a:solidFill>
                <a:latin typeface="+mn-lt"/>
              </a:rPr>
              <a:t>Дама в Москве</a:t>
            </a:r>
            <a:endParaRPr lang="en-US" altLang="ru-RU" sz="3780" b="1" dirty="0">
              <a:solidFill>
                <a:srgbClr val="FFFF00"/>
              </a:solidFill>
              <a:latin typeface="+mn-lt"/>
            </a:endParaRPr>
          </a:p>
        </p:txBody>
      </p:sp>
      <p:pic>
        <p:nvPicPr>
          <p:cNvPr id="16387" name="Picture 4" descr="Wassily Kandinsk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72166" y="1151903"/>
            <a:ext cx="4608406" cy="494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edge">
                                      <p:cBhvr>
                                        <p:cTn id="7" dur="2000"/>
                                        <p:tgtEl>
                                          <p:spTgt spid="16387"/>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fade">
                                      <p:cBhvr>
                                        <p:cTn id="11"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720065" y="143815"/>
            <a:ext cx="7632673" cy="1008089"/>
          </a:xfrm>
        </p:spPr>
        <p:txBody>
          <a:bodyPr>
            <a:normAutofit/>
          </a:bodyPr>
          <a:lstStyle/>
          <a:p>
            <a:pPr algn="ctr">
              <a:defRPr/>
            </a:pPr>
            <a:r>
              <a:rPr lang="ru-RU" sz="2646" b="1" dirty="0">
                <a:solidFill>
                  <a:srgbClr val="FFFF00"/>
                </a:solidFill>
              </a:rPr>
              <a:t>В. Кандинский.</a:t>
            </a:r>
            <a:br>
              <a:rPr lang="ru-RU" sz="2646" b="1" dirty="0">
                <a:solidFill>
                  <a:srgbClr val="FFFF00"/>
                </a:solidFill>
              </a:rPr>
            </a:br>
            <a:r>
              <a:rPr lang="ru-RU" sz="2646" b="1" dirty="0">
                <a:solidFill>
                  <a:srgbClr val="FFFF00"/>
                </a:solidFill>
              </a:rPr>
              <a:t>Маленькая мечта в красном</a:t>
            </a:r>
          </a:p>
        </p:txBody>
      </p:sp>
      <p:pic>
        <p:nvPicPr>
          <p:cNvPr id="12291" name="Рисунок 6" descr="маленькая мечта в красном.jpg"/>
          <p:cNvPicPr>
            <a:picLocks noGrp="1" noChangeAspect="1"/>
          </p:cNvPicPr>
          <p:nvPr>
            <p:ph type="pic" idx="4294967295"/>
          </p:nvPr>
        </p:nvPicPr>
        <p:blipFill>
          <a:blip r:embed="rId2" cstate="print">
            <a:extLst>
              <a:ext uri="{28A0092B-C50C-407E-A947-70E740481C1C}">
                <a14:useLocalDpi xmlns:a14="http://schemas.microsoft.com/office/drawing/2010/main"/>
              </a:ext>
            </a:extLst>
          </a:blip>
          <a:srcRect/>
          <a:stretch>
            <a:fillRect/>
          </a:stretch>
        </p:blipFill>
        <p:spPr>
          <a:xfrm>
            <a:off x="1728152" y="1439929"/>
            <a:ext cx="5400477" cy="4081861"/>
          </a:xfr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edge">
                                      <p:cBhvr>
                                        <p:cTn id="7" dur="2000"/>
                                        <p:tgtEl>
                                          <p:spTgt spid="12291"/>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800158" y="359834"/>
            <a:ext cx="5184458" cy="936082"/>
          </a:xfrm>
        </p:spPr>
        <p:txBody>
          <a:bodyPr/>
          <a:lstStyle/>
          <a:p>
            <a:pPr algn="ctr">
              <a:defRPr/>
            </a:pPr>
            <a:r>
              <a:rPr lang="ru-RU" sz="2646" dirty="0">
                <a:solidFill>
                  <a:srgbClr val="FFFF00"/>
                </a:solidFill>
              </a:rPr>
              <a:t>В. Кандинский</a:t>
            </a:r>
            <a:br>
              <a:rPr lang="ru-RU" sz="2646" dirty="0">
                <a:solidFill>
                  <a:srgbClr val="FFFF00"/>
                </a:solidFill>
              </a:rPr>
            </a:br>
            <a:r>
              <a:rPr lang="ru-RU" sz="3024" dirty="0">
                <a:solidFill>
                  <a:srgbClr val="FFFF00"/>
                </a:solidFill>
              </a:rPr>
              <a:t> Сумеречное</a:t>
            </a:r>
          </a:p>
        </p:txBody>
      </p:sp>
      <p:pic>
        <p:nvPicPr>
          <p:cNvPr id="13316" name="Рисунок 3" descr="казаки.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0158" y="1655948"/>
            <a:ext cx="5184458" cy="388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Рисунок 5" descr="сумеречное.jpg"/>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xfrm>
            <a:off x="1800158" y="1655948"/>
            <a:ext cx="5184458" cy="3888343"/>
          </a:xfr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fade">
                                      <p:cBhvr>
                                        <p:cTn id="11" dur="1000"/>
                                        <p:tgtEl>
                                          <p:spTgt spid="13316"/>
                                        </p:tgtEl>
                                      </p:cBhvr>
                                    </p:animEffect>
                                  </p:childTnLst>
                                </p:cTn>
                              </p:par>
                            </p:childTnLst>
                          </p:cTn>
                        </p:par>
                        <p:par>
                          <p:cTn id="12" fill="hold" nodeType="afterGroup">
                            <p:stCondLst>
                              <p:cond delay="1500"/>
                            </p:stCondLst>
                            <p:childTnLst>
                              <p:par>
                                <p:cTn id="13" presetID="10" presetClass="entr" presetSubtype="0" fill="hold" nodeType="afterEffect">
                                  <p:stCondLst>
                                    <p:cond delay="3000"/>
                                  </p:stCondLst>
                                  <p:childTnLst>
                                    <p:set>
                                      <p:cBhvr>
                                        <p:cTn id="14" dur="1" fill="hold">
                                          <p:stCondLst>
                                            <p:cond delay="0"/>
                                          </p:stCondLst>
                                        </p:cTn>
                                        <p:tgtEl>
                                          <p:spTgt spid="16387"/>
                                        </p:tgtEl>
                                        <p:attrNameLst>
                                          <p:attrName>style.visibility</p:attrName>
                                        </p:attrNameLst>
                                      </p:cBhvr>
                                      <p:to>
                                        <p:strVal val="visible"/>
                                      </p:to>
                                    </p:set>
                                    <p:animEffect transition="in" filter="fade">
                                      <p:cBhvr>
                                        <p:cTn id="15"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 descr="image002 (8).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12133" y="1511935"/>
            <a:ext cx="5472483" cy="41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Прямоугольник 2"/>
          <p:cNvSpPr>
            <a:spLocks noChangeArrowheads="1"/>
          </p:cNvSpPr>
          <p:nvPr/>
        </p:nvSpPr>
        <p:spPr bwMode="auto">
          <a:xfrm>
            <a:off x="2070182" y="359833"/>
            <a:ext cx="4356385" cy="84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ru-RU" altLang="ru-RU" sz="2268" b="1" dirty="0">
                <a:solidFill>
                  <a:srgbClr val="FFFF00"/>
                </a:solidFill>
                <a:effectLst>
                  <a:outerShdw blurRad="38100" dist="38100" dir="2700000" algn="tl">
                    <a:srgbClr val="000000">
                      <a:alpha val="43137"/>
                    </a:srgbClr>
                  </a:outerShdw>
                </a:effectLst>
              </a:rPr>
              <a:t>В. Кандинский </a:t>
            </a:r>
          </a:p>
          <a:p>
            <a:pPr algn="ctr" eaLnBrk="1" hangingPunct="1">
              <a:spcBef>
                <a:spcPct val="0"/>
              </a:spcBef>
              <a:buClrTx/>
              <a:buSzTx/>
              <a:buFontTx/>
              <a:buNone/>
              <a:defRPr/>
            </a:pPr>
            <a:r>
              <a:rPr lang="ru-RU" altLang="ru-RU" sz="2646" b="1" dirty="0">
                <a:solidFill>
                  <a:srgbClr val="FFFF00"/>
                </a:solidFill>
                <a:effectLst>
                  <a:outerShdw blurRad="38100" dist="38100" dir="2700000" algn="tl">
                    <a:srgbClr val="000000">
                      <a:alpha val="43137"/>
                    </a:srgbClr>
                  </a:outerShdw>
                </a:effectLst>
              </a:rPr>
              <a:t>Последняя акварель</a:t>
            </a:r>
            <a:endParaRPr lang="ru-RU" altLang="ru-RU" sz="2646"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wedge">
                                      <p:cBhvr>
                                        <p:cTn id="11"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0128" y="359833"/>
            <a:ext cx="5760509" cy="864076"/>
          </a:xfrm>
        </p:spPr>
        <p:txBody>
          <a:bodyPr/>
          <a:lstStyle/>
          <a:p>
            <a:pPr algn="ctr">
              <a:defRPr/>
            </a:pPr>
            <a:r>
              <a:rPr lang="ru-RU" sz="3024" b="1" dirty="0">
                <a:solidFill>
                  <a:srgbClr val="FFC000"/>
                </a:solidFill>
              </a:rPr>
              <a:t>Несколько кругов</a:t>
            </a:r>
          </a:p>
        </p:txBody>
      </p:sp>
      <p:pic>
        <p:nvPicPr>
          <p:cNvPr id="18435" name="Picture 4" descr="Wassily Kandinsky"/>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035680" y="1439929"/>
            <a:ext cx="4569404" cy="4578404"/>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heel(1)">
                                      <p:cBhvr>
                                        <p:cTn id="11"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2038" y="359833"/>
            <a:ext cx="7776686" cy="1080095"/>
          </a:xfrm>
        </p:spPr>
        <p:txBody>
          <a:bodyPr/>
          <a:lstStyle/>
          <a:p>
            <a:pPr algn="ctr" eaLnBrk="1" hangingPunct="1">
              <a:defRPr/>
            </a:pPr>
            <a:r>
              <a:rPr lang="ru-RU" sz="2268" b="1" dirty="0">
                <a:solidFill>
                  <a:srgbClr val="FFFF00"/>
                </a:solidFill>
              </a:rPr>
              <a:t>Последний период творчества:</a:t>
            </a:r>
            <a:br>
              <a:rPr lang="ru-RU" sz="2268" b="1" dirty="0">
                <a:solidFill>
                  <a:srgbClr val="FFFF00"/>
                </a:solidFill>
              </a:rPr>
            </a:br>
            <a:r>
              <a:rPr lang="ru-RU" sz="3024" b="1" dirty="0">
                <a:solidFill>
                  <a:srgbClr val="FFFF00"/>
                </a:solidFill>
              </a:rPr>
              <a:t>Треугольник, квадрат, круг</a:t>
            </a:r>
          </a:p>
        </p:txBody>
      </p:sp>
      <p:pic>
        <p:nvPicPr>
          <p:cNvPr id="24579" name="Picture 3" descr="C:\Documents and Settings\Евгения\Рабочий стол\Кандинский\Вокруг круга.Нью-Йорк.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4093" y="1655948"/>
            <a:ext cx="6552578" cy="41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child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24579"/>
                                        </p:tgtEl>
                                        <p:attrNameLst>
                                          <p:attrName>style.visibility</p:attrName>
                                        </p:attrNameLst>
                                      </p:cBhvr>
                                      <p:to>
                                        <p:strVal val="visible"/>
                                      </p:to>
                                    </p:set>
                                    <p:animEffect transition="in" filter="wedge">
                                      <p:cBhvr>
                                        <p:cTn id="11" dur="2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38" y="215821"/>
            <a:ext cx="7632673" cy="1152101"/>
          </a:xfrm>
        </p:spPr>
        <p:txBody>
          <a:bodyPr/>
          <a:lstStyle/>
          <a:p>
            <a:pPr>
              <a:defRPr/>
            </a:pPr>
            <a:r>
              <a:rPr lang="ru-RU" b="1" dirty="0" smtClean="0">
                <a:solidFill>
                  <a:srgbClr val="FFFF00"/>
                </a:solidFill>
              </a:rPr>
              <a:t>Супрематизм Малевича</a:t>
            </a:r>
            <a:endParaRPr lang="ru-RU" b="1" dirty="0">
              <a:solidFill>
                <a:srgbClr val="FFFF00"/>
              </a:solidFill>
            </a:endParaRPr>
          </a:p>
        </p:txBody>
      </p:sp>
      <p:sp>
        <p:nvSpPr>
          <p:cNvPr id="3" name="Содержимое 2"/>
          <p:cNvSpPr>
            <a:spLocks noGrp="1"/>
          </p:cNvSpPr>
          <p:nvPr>
            <p:ph idx="1"/>
          </p:nvPr>
        </p:nvSpPr>
        <p:spPr>
          <a:xfrm>
            <a:off x="-1" y="1511935"/>
            <a:ext cx="8640763" cy="4276878"/>
          </a:xfrm>
        </p:spPr>
        <p:txBody>
          <a:bodyPr>
            <a:noAutofit/>
          </a:bodyPr>
          <a:lstStyle/>
          <a:p>
            <a:pPr indent="0">
              <a:buNone/>
              <a:defRPr/>
            </a:pPr>
            <a:r>
              <a:rPr lang="ru-RU" dirty="0" smtClean="0">
                <a:solidFill>
                  <a:srgbClr val="FFFF00"/>
                </a:solidFill>
              </a:rPr>
              <a:t>Становление </a:t>
            </a:r>
            <a:r>
              <a:rPr lang="ru-RU" b="1" dirty="0" smtClean="0">
                <a:solidFill>
                  <a:srgbClr val="FFFF00"/>
                </a:solidFill>
              </a:rPr>
              <a:t>Казимира </a:t>
            </a:r>
            <a:r>
              <a:rPr lang="ru-RU" b="1" dirty="0" err="1" smtClean="0">
                <a:solidFill>
                  <a:srgbClr val="FFFF00"/>
                </a:solidFill>
              </a:rPr>
              <a:t>Севериновича</a:t>
            </a:r>
            <a:r>
              <a:rPr lang="ru-RU" b="1" dirty="0" smtClean="0">
                <a:solidFill>
                  <a:srgbClr val="FFFF00"/>
                </a:solidFill>
              </a:rPr>
              <a:t> Малевича </a:t>
            </a:r>
            <a:r>
              <a:rPr lang="ru-RU" dirty="0" smtClean="0">
                <a:solidFill>
                  <a:srgbClr val="FFFF00"/>
                </a:solidFill>
              </a:rPr>
              <a:t>(1878 – 1935) в искусстве живописи было ярким и стремительным.</a:t>
            </a:r>
          </a:p>
          <a:p>
            <a:pPr indent="0">
              <a:buNone/>
              <a:defRPr/>
            </a:pPr>
            <a:r>
              <a:rPr lang="ru-RU" dirty="0" smtClean="0">
                <a:solidFill>
                  <a:srgbClr val="FFFF00"/>
                </a:solidFill>
              </a:rPr>
              <a:t>Он неутомимо изучал и проверял традиции старых мастеров, искал и оттачивал новые возможности живописи. За короткое время он прошёл путь от импрессионизма к </a:t>
            </a:r>
            <a:r>
              <a:rPr lang="ru-RU" dirty="0" err="1" smtClean="0">
                <a:solidFill>
                  <a:srgbClr val="FFFF00"/>
                </a:solidFill>
              </a:rPr>
              <a:t>неопримитивизму</a:t>
            </a:r>
            <a:r>
              <a:rPr lang="ru-RU" dirty="0">
                <a:solidFill>
                  <a:srgbClr val="FFFF00"/>
                </a:solidFill>
              </a:rPr>
              <a: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3" descr="Фото00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0254" y="1727954"/>
            <a:ext cx="3044986" cy="316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864076" y="431840"/>
            <a:ext cx="7344648"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ru-RU" altLang="ru-RU" sz="1890" b="1">
                <a:solidFill>
                  <a:srgbClr val="FFFF00"/>
                </a:solidFill>
              </a:rPr>
              <a:t>Первые картины Малевича были выполнены в яркой импрессионистической манере</a:t>
            </a:r>
            <a:r>
              <a:rPr lang="ru-RU" altLang="ru-RU" sz="1890"/>
              <a:t>.</a:t>
            </a:r>
          </a:p>
        </p:txBody>
      </p:sp>
      <p:sp>
        <p:nvSpPr>
          <p:cNvPr id="6" name="TextBox 5"/>
          <p:cNvSpPr txBox="1">
            <a:spLocks noChangeArrowheads="1"/>
          </p:cNvSpPr>
          <p:nvPr/>
        </p:nvSpPr>
        <p:spPr bwMode="auto">
          <a:xfrm>
            <a:off x="2160191" y="5544291"/>
            <a:ext cx="4536400" cy="35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ru-RU" altLang="ru-RU" sz="1701" b="1">
                <a:solidFill>
                  <a:srgbClr val="FFFF00"/>
                </a:solidFill>
              </a:rPr>
              <a:t>Уборка ржи.</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wheel(1)">
                                      <p:cBhvr>
                                        <p:cTn id="11" dur="2000"/>
                                        <p:tgtEl>
                                          <p:spTgt spid="21506"/>
                                        </p:tgtEl>
                                      </p:cBhvr>
                                    </p:animEffect>
                                  </p:childTnLst>
                                </p:cTn>
                              </p:par>
                            </p:childTnLst>
                          </p:cTn>
                        </p:par>
                        <p:par>
                          <p:cTn id="12" fill="hold" nodeType="afterGroup">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ppt_w</p:attrName>
                                        </p:attrNameLst>
                                      </p:cBhvr>
                                      <p:tavLst>
                                        <p:tav tm="0">
                                          <p:val>
                                            <p:fltVal val="0"/>
                                          </p:val>
                                        </p:tav>
                                        <p:tav tm="100000">
                                          <p:val>
                                            <p:strVal val="#ppt_w"/>
                                          </p:val>
                                        </p:tav>
                                      </p:tavLst>
                                    </p:anim>
                                    <p:anim calcmode="lin" valueType="num">
                                      <p:cBhvr>
                                        <p:cTn id="16" dur="250" fill="hold"/>
                                        <p:tgtEl>
                                          <p:spTgt spid="6"/>
                                        </p:tgtEl>
                                        <p:attrNameLst>
                                          <p:attrName>ppt_h</p:attrName>
                                        </p:attrNameLst>
                                      </p:cBhvr>
                                      <p:tavLst>
                                        <p:tav tm="0">
                                          <p:val>
                                            <p:fltVal val="0"/>
                                          </p:val>
                                        </p:tav>
                                        <p:tav tm="100000">
                                          <p:val>
                                            <p:strVal val="#ppt_h"/>
                                          </p:val>
                                        </p:tav>
                                      </p:tavLst>
                                    </p:anim>
                                    <p:animEffect transition="in" filter="fade">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104364" y="719865"/>
            <a:ext cx="4371385" cy="253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ru-RU" altLang="ru-RU" sz="2268" dirty="0">
                <a:solidFill>
                  <a:srgbClr val="FFFF00"/>
                </a:solidFill>
              </a:rPr>
              <a:t>Признанным шедевром Малевича считают знаменитый «Чёрный квадрат», в котором нашли отражения принципиального взгляда художника на </a:t>
            </a:r>
            <a:r>
              <a:rPr lang="ru-RU" altLang="ru-RU" sz="2268" dirty="0" err="1">
                <a:solidFill>
                  <a:srgbClr val="FFFF00"/>
                </a:solidFill>
              </a:rPr>
              <a:t>супрематическое</a:t>
            </a:r>
            <a:r>
              <a:rPr lang="ru-RU" altLang="ru-RU" sz="2268" dirty="0">
                <a:solidFill>
                  <a:srgbClr val="FFFF00"/>
                </a:solidFill>
              </a:rPr>
              <a:t> искусство.</a:t>
            </a:r>
          </a:p>
        </p:txBody>
      </p:sp>
      <p:sp>
        <p:nvSpPr>
          <p:cNvPr id="6" name="TextBox 5"/>
          <p:cNvSpPr txBox="1">
            <a:spLocks noChangeArrowheads="1"/>
          </p:cNvSpPr>
          <p:nvPr/>
        </p:nvSpPr>
        <p:spPr bwMode="auto">
          <a:xfrm>
            <a:off x="288026" y="4320182"/>
            <a:ext cx="8033210" cy="148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ru-RU" altLang="ru-RU" sz="2268">
                <a:solidFill>
                  <a:srgbClr val="FFFF00"/>
                </a:solidFill>
              </a:rPr>
              <a:t>Создание этой картины положило начало так называемому «чёрному» этапу в развитии живописного супрематизма. Кроме чёрного квадрата, к нему принадлежали геометрические фигуры креста и круга.</a:t>
            </a:r>
          </a:p>
        </p:txBody>
      </p:sp>
      <p:sp>
        <p:nvSpPr>
          <p:cNvPr id="2" name="Прямоугольник 1"/>
          <p:cNvSpPr/>
          <p:nvPr/>
        </p:nvSpPr>
        <p:spPr>
          <a:xfrm>
            <a:off x="1152101" y="1007890"/>
            <a:ext cx="2160191" cy="2160191"/>
          </a:xfrm>
          <a:prstGeom prst="rect">
            <a:avLst/>
          </a:prstGeom>
          <a:solidFill>
            <a:schemeClr val="accent4">
              <a:lumMod val="10000"/>
            </a:schemeClr>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10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944172" y="269825"/>
            <a:ext cx="4680413"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ru-RU" altLang="ru-RU" sz="2268" b="1">
                <a:solidFill>
                  <a:srgbClr val="FFFF00"/>
                </a:solidFill>
              </a:rPr>
              <a:t>Красный квадрат</a:t>
            </a:r>
          </a:p>
        </p:txBody>
      </p:sp>
      <p:sp>
        <p:nvSpPr>
          <p:cNvPr id="4" name="TextBox 3"/>
          <p:cNvSpPr txBox="1">
            <a:spLocks noChangeArrowheads="1"/>
          </p:cNvSpPr>
          <p:nvPr/>
        </p:nvSpPr>
        <p:spPr bwMode="auto">
          <a:xfrm>
            <a:off x="532548" y="5112253"/>
            <a:ext cx="7359650" cy="113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ru-RU" altLang="ru-RU" sz="2268">
                <a:solidFill>
                  <a:srgbClr val="FFFF00"/>
                </a:solidFill>
              </a:rPr>
              <a:t>Этап «чёрного квадрата» сменил так называемый «цветной» период супрематизма. Он начался с «Красного квадрата».</a:t>
            </a:r>
          </a:p>
        </p:txBody>
      </p:sp>
      <p:sp>
        <p:nvSpPr>
          <p:cNvPr id="2" name="Прямоугольник 1"/>
          <p:cNvSpPr/>
          <p:nvPr/>
        </p:nvSpPr>
        <p:spPr>
          <a:xfrm>
            <a:off x="3168280" y="1511935"/>
            <a:ext cx="2448216" cy="244821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504045" y="863877"/>
            <a:ext cx="3744330" cy="4536400"/>
          </a:xfrm>
        </p:spPr>
        <p:txBody>
          <a:bodyPr/>
          <a:lstStyle/>
          <a:p>
            <a:pPr eaLnBrk="1" hangingPunct="1">
              <a:lnSpc>
                <a:spcPct val="80000"/>
              </a:lnSpc>
              <a:defRPr/>
            </a:pPr>
            <a:r>
              <a:rPr lang="ru-RU" sz="2268" dirty="0">
                <a:solidFill>
                  <a:srgbClr val="FFFF00"/>
                </a:solidFill>
              </a:rPr>
              <a:t>Кризис искусства XX века был следствием  первой мировой войны 1914-18г, революции, нестабильности переходной эпохи.</a:t>
            </a:r>
          </a:p>
          <a:p>
            <a:pPr eaLnBrk="1" hangingPunct="1">
              <a:lnSpc>
                <a:spcPct val="80000"/>
              </a:lnSpc>
              <a:defRPr/>
            </a:pPr>
            <a:endParaRPr lang="ru-RU" sz="2268" dirty="0">
              <a:solidFill>
                <a:srgbClr val="FFFF00"/>
              </a:solidFill>
            </a:endParaRPr>
          </a:p>
          <a:p>
            <a:pPr eaLnBrk="1" hangingPunct="1">
              <a:lnSpc>
                <a:spcPct val="80000"/>
              </a:lnSpc>
              <a:defRPr/>
            </a:pPr>
            <a:r>
              <a:rPr lang="ru-RU" sz="2268" dirty="0">
                <a:solidFill>
                  <a:srgbClr val="FFFF00"/>
                </a:solidFill>
              </a:rPr>
              <a:t>Кризис выразился во всех сферах культуры: в науке, философии, этике, праве, но в наибольшей степени в искусстве, прежде всего в живописи. </a:t>
            </a:r>
          </a:p>
          <a:p>
            <a:pPr eaLnBrk="1" hangingPunct="1">
              <a:lnSpc>
                <a:spcPct val="80000"/>
              </a:lnSpc>
              <a:defRPr/>
            </a:pPr>
            <a:endParaRPr lang="ru-RU" sz="2646" b="1" dirty="0">
              <a:solidFill>
                <a:srgbClr val="FFFF00"/>
              </a:solidFill>
              <a:latin typeface="Times New Roman" pitchFamily="18" charset="0"/>
            </a:endParaRPr>
          </a:p>
        </p:txBody>
      </p:sp>
      <p:pic>
        <p:nvPicPr>
          <p:cNvPr id="5123" name="Picture 4" descr="matisse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0413" y="647858"/>
            <a:ext cx="3282290" cy="511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1000"/>
                                        <p:tgtEl>
                                          <p:spTgt spid="7171">
                                            <p:txEl>
                                              <p:pRg st="0" end="0"/>
                                            </p:txEl>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Effect transition="in" filter="wipe(left)">
                                      <p:cBhvr>
                                        <p:cTn id="11" dur="1000"/>
                                        <p:tgtEl>
                                          <p:spTgt spid="7171">
                                            <p:txEl>
                                              <p:pRg st="2" end="2"/>
                                            </p:txEl>
                                          </p:spTgt>
                                        </p:tgtEl>
                                      </p:cBhvr>
                                    </p:animEffect>
                                  </p:childTnLst>
                                </p:cTn>
                              </p:par>
                            </p:childTnLst>
                          </p:cTn>
                        </p:par>
                        <p:par>
                          <p:cTn id="12" fill="hold" nodeType="afterGroup">
                            <p:stCondLst>
                              <p:cond delay="2000"/>
                            </p:stCondLst>
                            <p:childTnLst>
                              <p:par>
                                <p:cTn id="13" presetID="4" presetClass="entr" presetSubtype="32" fill="hold" nodeType="after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box(out)">
                                      <p:cBhvr>
                                        <p:cTn id="15"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2" descr="Suprematist-Composition_Malevich.jpg"/>
          <p:cNvPicPr preferRelativeResize="0">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4104363" y="431839"/>
            <a:ext cx="3890245" cy="48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3"/>
          <p:cNvSpPr>
            <a:spLocks noGrp="1"/>
          </p:cNvSpPr>
          <p:nvPr>
            <p:ph type="title"/>
          </p:nvPr>
        </p:nvSpPr>
        <p:spPr>
          <a:xfrm>
            <a:off x="432038" y="202321"/>
            <a:ext cx="2842752" cy="1165602"/>
          </a:xfrm>
        </p:spPr>
        <p:txBody>
          <a:bodyPr>
            <a:noAutofit/>
          </a:bodyPr>
          <a:lstStyle/>
          <a:p>
            <a:pPr>
              <a:defRPr/>
            </a:pPr>
            <a:r>
              <a:rPr lang="ru-RU" sz="2268" dirty="0">
                <a:solidFill>
                  <a:srgbClr val="FFFF00"/>
                </a:solidFill>
              </a:rPr>
              <a:t>К.Малевич.</a:t>
            </a:r>
            <a:br>
              <a:rPr lang="ru-RU" sz="2268" dirty="0">
                <a:solidFill>
                  <a:srgbClr val="FFFF00"/>
                </a:solidFill>
              </a:rPr>
            </a:br>
            <a:r>
              <a:rPr lang="ru-RU" sz="2268" dirty="0" err="1">
                <a:solidFill>
                  <a:srgbClr val="FFFF00"/>
                </a:solidFill>
              </a:rPr>
              <a:t>Супрематическая</a:t>
            </a:r>
            <a:r>
              <a:rPr lang="ru-RU" sz="2268" dirty="0">
                <a:solidFill>
                  <a:srgbClr val="FFFF00"/>
                </a:solidFill>
              </a:rPr>
              <a:t> композиция</a:t>
            </a:r>
            <a:endParaRPr lang="ru-RU" sz="2268" dirty="0"/>
          </a:p>
        </p:txBody>
      </p:sp>
      <p:sp>
        <p:nvSpPr>
          <p:cNvPr id="6" name="Текст 5"/>
          <p:cNvSpPr>
            <a:spLocks noGrp="1"/>
          </p:cNvSpPr>
          <p:nvPr>
            <p:ph type="body" idx="2"/>
          </p:nvPr>
        </p:nvSpPr>
        <p:spPr>
          <a:xfrm>
            <a:off x="415537" y="1786460"/>
            <a:ext cx="2952261" cy="4189869"/>
          </a:xfrm>
        </p:spPr>
        <p:txBody>
          <a:bodyPr>
            <a:normAutofit/>
          </a:bodyPr>
          <a:lstStyle/>
          <a:p>
            <a:pPr>
              <a:defRPr/>
            </a:pPr>
            <a:r>
              <a:rPr lang="ru-RU" sz="1890" dirty="0">
                <a:solidFill>
                  <a:srgbClr val="FFFF00"/>
                </a:solidFill>
              </a:rPr>
              <a:t>Создал течение «супрематизм» («</a:t>
            </a:r>
            <a:r>
              <a:rPr lang="en-US" sz="1890" dirty="0">
                <a:solidFill>
                  <a:srgbClr val="FFFF00"/>
                </a:solidFill>
              </a:rPr>
              <a:t>super</a:t>
            </a:r>
            <a:r>
              <a:rPr lang="ru-RU" sz="1890" dirty="0">
                <a:solidFill>
                  <a:srgbClr val="FFFF00"/>
                </a:solidFill>
              </a:rPr>
              <a:t>»-высший).</a:t>
            </a:r>
          </a:p>
          <a:p>
            <a:pPr>
              <a:defRPr/>
            </a:pPr>
            <a:r>
              <a:rPr lang="ru-RU" sz="1890" dirty="0">
                <a:solidFill>
                  <a:srgbClr val="FFFF00"/>
                </a:solidFill>
              </a:rPr>
              <a:t>В своих картинах использовал выразительные средства архитектуры, музыки, художественной промышленности, создавал конструкции из объемов, линий, геометрических фигур.</a:t>
            </a:r>
          </a:p>
          <a:p>
            <a:pPr>
              <a:defRPr/>
            </a:pPr>
            <a:endParaRPr lang="ru-RU" sz="1890" dirty="0">
              <a:solidFill>
                <a:srgbClr val="FFFF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24578"/>
                                        </p:tgtEl>
                                        <p:attrNameLst>
                                          <p:attrName>style.visibility</p:attrName>
                                        </p:attrNameLst>
                                      </p:cBhvr>
                                      <p:to>
                                        <p:strVal val="visible"/>
                                      </p:to>
                                    </p:set>
                                    <p:animEffect transition="in" filter="wheel(4)">
                                      <p:cBhvr>
                                        <p:cTn id="11" dur="1000"/>
                                        <p:tgtEl>
                                          <p:spTgt spid="24578"/>
                                        </p:tgtEl>
                                      </p:cBhvr>
                                    </p:animEffect>
                                  </p:childTnLst>
                                </p:cTn>
                              </p:par>
                            </p:childTnLst>
                          </p:cTn>
                        </p:par>
                        <p:par>
                          <p:cTn id="12" fill="hold" nodeType="afterGroup">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750"/>
                                        <p:tgtEl>
                                          <p:spTgt spid="6">
                                            <p:txEl>
                                              <p:pRg st="0" end="0"/>
                                            </p:txEl>
                                          </p:spTgt>
                                        </p:tgtEl>
                                      </p:cBhvr>
                                    </p:animEffect>
                                    <p:anim calcmode="lin" valueType="num">
                                      <p:cBhvr>
                                        <p:cTn id="16"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750"/>
                                        <p:tgtEl>
                                          <p:spTgt spid="6">
                                            <p:txEl>
                                              <p:pRg st="1" end="1"/>
                                            </p:txEl>
                                          </p:spTgt>
                                        </p:tgtEl>
                                      </p:cBhvr>
                                    </p:animEffect>
                                    <p:anim calcmode="lin" valueType="num">
                                      <p:cBhvr>
                                        <p:cTn id="22"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082" y="74807"/>
            <a:ext cx="7086625" cy="1158103"/>
          </a:xfrm>
        </p:spPr>
        <p:txBody>
          <a:bodyPr>
            <a:normAutofit/>
          </a:bodyPr>
          <a:lstStyle/>
          <a:p>
            <a:pPr algn="ctr">
              <a:defRPr/>
            </a:pPr>
            <a:r>
              <a:rPr lang="ru-RU" sz="3402" b="1" dirty="0">
                <a:solidFill>
                  <a:srgbClr val="FFC000"/>
                </a:solidFill>
              </a:rPr>
              <a:t>Новые направления  абстрактного искусства</a:t>
            </a:r>
          </a:p>
        </p:txBody>
      </p:sp>
      <p:sp>
        <p:nvSpPr>
          <p:cNvPr id="3" name="Содержимое 2"/>
          <p:cNvSpPr>
            <a:spLocks noGrp="1"/>
          </p:cNvSpPr>
          <p:nvPr>
            <p:ph idx="1"/>
          </p:nvPr>
        </p:nvSpPr>
        <p:spPr>
          <a:xfrm>
            <a:off x="654057" y="2808049"/>
            <a:ext cx="7086625" cy="3168280"/>
          </a:xfrm>
        </p:spPr>
        <p:txBody>
          <a:bodyPr>
            <a:normAutofit/>
          </a:bodyPr>
          <a:lstStyle/>
          <a:p>
            <a:pPr>
              <a:defRPr/>
            </a:pPr>
            <a:r>
              <a:rPr lang="ru-RU" sz="2646" dirty="0" err="1">
                <a:solidFill>
                  <a:srgbClr val="FFFF00"/>
                </a:solidFill>
              </a:rPr>
              <a:t>Лучизм</a:t>
            </a:r>
            <a:endParaRPr lang="ru-RU" sz="2646" dirty="0">
              <a:solidFill>
                <a:srgbClr val="FFFF00"/>
              </a:solidFill>
            </a:endParaRPr>
          </a:p>
          <a:p>
            <a:pPr>
              <a:defRPr/>
            </a:pPr>
            <a:r>
              <a:rPr lang="ru-RU" sz="2646" dirty="0" err="1">
                <a:solidFill>
                  <a:srgbClr val="FFFF00"/>
                </a:solidFill>
              </a:rPr>
              <a:t>Неопластицизм</a:t>
            </a:r>
            <a:endParaRPr lang="ru-RU" sz="2646" dirty="0">
              <a:solidFill>
                <a:srgbClr val="FFFF00"/>
              </a:solidFill>
            </a:endParaRPr>
          </a:p>
          <a:p>
            <a:pPr>
              <a:defRPr/>
            </a:pPr>
            <a:r>
              <a:rPr lang="ru-RU" sz="2646" dirty="0">
                <a:solidFill>
                  <a:srgbClr val="FFFF00"/>
                </a:solidFill>
              </a:rPr>
              <a:t>Орфизм</a:t>
            </a:r>
          </a:p>
          <a:p>
            <a:pPr>
              <a:defRPr/>
            </a:pPr>
            <a:r>
              <a:rPr lang="ru-RU" sz="2646" dirty="0">
                <a:solidFill>
                  <a:srgbClr val="FFFF00"/>
                </a:solidFill>
              </a:rPr>
              <a:t>Супрематизм</a:t>
            </a:r>
          </a:p>
          <a:p>
            <a:pPr>
              <a:defRPr/>
            </a:pPr>
            <a:r>
              <a:rPr lang="ru-RU" sz="2646" dirty="0">
                <a:solidFill>
                  <a:srgbClr val="FFFF00"/>
                </a:solidFill>
              </a:rPr>
              <a:t>Абстрактный экспрессионизм</a:t>
            </a:r>
          </a:p>
          <a:p>
            <a:pPr>
              <a:defRPr/>
            </a:pPr>
            <a:r>
              <a:rPr lang="ru-RU" sz="2646" dirty="0">
                <a:solidFill>
                  <a:srgbClr val="FFFF00"/>
                </a:solidFill>
              </a:rPr>
              <a:t>Геометрическая абстракция</a:t>
            </a:r>
            <a:endParaRPr lang="ru-RU" sz="2646" dirty="0"/>
          </a:p>
        </p:txBody>
      </p:sp>
      <p:pic>
        <p:nvPicPr>
          <p:cNvPr id="25604" name="Picture 4" descr="http://www.20art.ru/plugins/p17_image_gallery/images/md/3/7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4930" y="1439929"/>
            <a:ext cx="2875753" cy="312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wheel(1)">
                                      <p:cBhvr>
                                        <p:cTn id="11" dur="2000"/>
                                        <p:tgtEl>
                                          <p:spTgt spid="25604"/>
                                        </p:tgtEl>
                                      </p:cBhvr>
                                    </p:animEffect>
                                  </p:childTnLst>
                                </p:cTn>
                              </p:par>
                            </p:childTnLst>
                          </p:cTn>
                        </p:par>
                        <p:par>
                          <p:cTn id="12" fill="hold" nodeType="afterGroup">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anim calcmode="lin" valueType="num">
                                      <p:cBhvr>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anim calcmode="lin" valueType="num">
                                      <p:cBhvr>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38" y="275826"/>
            <a:ext cx="7776686" cy="804071"/>
          </a:xfrm>
        </p:spPr>
        <p:txBody>
          <a:bodyPr/>
          <a:lstStyle/>
          <a:p>
            <a:pPr algn="ctr">
              <a:defRPr/>
            </a:pPr>
            <a:r>
              <a:rPr lang="ru-RU" b="1" dirty="0" err="1" smtClean="0">
                <a:solidFill>
                  <a:srgbClr val="FFFF00"/>
                </a:solidFill>
              </a:rPr>
              <a:t>Лучизм</a:t>
            </a:r>
            <a:endParaRPr lang="ru-RU" b="1" dirty="0">
              <a:solidFill>
                <a:srgbClr val="FFFF00"/>
              </a:solidFill>
            </a:endParaRPr>
          </a:p>
        </p:txBody>
      </p:sp>
      <p:pic>
        <p:nvPicPr>
          <p:cNvPr id="26627" name="Picture 2" descr="http://all-art.do.am/Stili_Napravlen/Avangardizm/Phuturizm/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559" y="1322918"/>
            <a:ext cx="3667823" cy="498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http://www.larsky.ru/artworks/lp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6400" y="1328919"/>
            <a:ext cx="3492309" cy="496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26627"/>
                                        </p:tgtEl>
                                        <p:attrNameLst>
                                          <p:attrName>style.visibility</p:attrName>
                                        </p:attrNameLst>
                                      </p:cBhvr>
                                      <p:to>
                                        <p:strVal val="visible"/>
                                      </p:to>
                                    </p:set>
                                    <p:anim calcmode="lin" valueType="num">
                                      <p:cBhvr>
                                        <p:cTn id="11" dur="500" fill="hold"/>
                                        <p:tgtEl>
                                          <p:spTgt spid="26627"/>
                                        </p:tgtEl>
                                        <p:attrNameLst>
                                          <p:attrName>ppt_w</p:attrName>
                                        </p:attrNameLst>
                                      </p:cBhvr>
                                      <p:tavLst>
                                        <p:tav tm="0">
                                          <p:val>
                                            <p:fltVal val="0"/>
                                          </p:val>
                                        </p:tav>
                                        <p:tav tm="100000">
                                          <p:val>
                                            <p:strVal val="#ppt_w"/>
                                          </p:val>
                                        </p:tav>
                                      </p:tavLst>
                                    </p:anim>
                                    <p:anim calcmode="lin" valueType="num">
                                      <p:cBhvr>
                                        <p:cTn id="12" dur="500" fill="hold"/>
                                        <p:tgtEl>
                                          <p:spTgt spid="26627"/>
                                        </p:tgtEl>
                                        <p:attrNameLst>
                                          <p:attrName>ppt_h</p:attrName>
                                        </p:attrNameLst>
                                      </p:cBhvr>
                                      <p:tavLst>
                                        <p:tav tm="0">
                                          <p:val>
                                            <p:fltVal val="0"/>
                                          </p:val>
                                        </p:tav>
                                        <p:tav tm="100000">
                                          <p:val>
                                            <p:strVal val="#ppt_h"/>
                                          </p:val>
                                        </p:tav>
                                      </p:tavLst>
                                    </p:anim>
                                    <p:animEffect transition="in" filter="fade">
                                      <p:cBhvr>
                                        <p:cTn id="13" dur="500"/>
                                        <p:tgtEl>
                                          <p:spTgt spid="26627"/>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6628"/>
                                        </p:tgtEl>
                                        <p:attrNameLst>
                                          <p:attrName>style.visibility</p:attrName>
                                        </p:attrNameLst>
                                      </p:cBhvr>
                                      <p:to>
                                        <p:strVal val="visible"/>
                                      </p:to>
                                    </p:set>
                                    <p:anim calcmode="lin" valueType="num">
                                      <p:cBhvr>
                                        <p:cTn id="17" dur="500" fill="hold"/>
                                        <p:tgtEl>
                                          <p:spTgt spid="26628"/>
                                        </p:tgtEl>
                                        <p:attrNameLst>
                                          <p:attrName>ppt_w</p:attrName>
                                        </p:attrNameLst>
                                      </p:cBhvr>
                                      <p:tavLst>
                                        <p:tav tm="0">
                                          <p:val>
                                            <p:fltVal val="0"/>
                                          </p:val>
                                        </p:tav>
                                        <p:tav tm="100000">
                                          <p:val>
                                            <p:strVal val="#ppt_w"/>
                                          </p:val>
                                        </p:tav>
                                      </p:tavLst>
                                    </p:anim>
                                    <p:anim calcmode="lin" valueType="num">
                                      <p:cBhvr>
                                        <p:cTn id="18" dur="500" fill="hold"/>
                                        <p:tgtEl>
                                          <p:spTgt spid="26628"/>
                                        </p:tgtEl>
                                        <p:attrNameLst>
                                          <p:attrName>ppt_h</p:attrName>
                                        </p:attrNameLst>
                                      </p:cBhvr>
                                      <p:tavLst>
                                        <p:tav tm="0">
                                          <p:val>
                                            <p:fltVal val="0"/>
                                          </p:val>
                                        </p:tav>
                                        <p:tav tm="100000">
                                          <p:val>
                                            <p:strVal val="#ppt_h"/>
                                          </p:val>
                                        </p:tav>
                                      </p:tavLst>
                                    </p:anim>
                                    <p:animEffect transition="in" filter="fade">
                                      <p:cBhvr>
                                        <p:cTn id="19"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019" y="215821"/>
            <a:ext cx="8208724" cy="2548725"/>
          </a:xfrm>
        </p:spPr>
        <p:txBody>
          <a:bodyPr>
            <a:noAutofit/>
          </a:bodyPr>
          <a:lstStyle/>
          <a:p>
            <a:pPr>
              <a:defRPr/>
            </a:pPr>
            <a:r>
              <a:rPr lang="ru-RU" sz="1890" dirty="0">
                <a:solidFill>
                  <a:srgbClr val="FFFF00"/>
                </a:solidFill>
              </a:rPr>
              <a:t>Направление в живописи русского авангарда в искусстве , основанное на смещении световых спектров и светопередачи. Одно из ранних направлений абстракционизма. Основывался также на идее возникновения пространств, форм из «пересечения отраженных лучей различных предметов», так как человеком в действительности воспринимается не сам предмет, а «сумма лучей, идущих от источника света, отраженных от предмета и попавших в поле нашего зрения». Лучи на полотне передаются с помощью цветных линий.</a:t>
            </a:r>
          </a:p>
        </p:txBody>
      </p:sp>
      <p:pic>
        <p:nvPicPr>
          <p:cNvPr id="27651" name="Picture 2" descr="http://www.museenkoeln.de/home/medien/img_bdw/hi/2006_4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8090" y="2880055"/>
            <a:ext cx="6737095" cy="343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27651"/>
                                        </p:tgtEl>
                                        <p:attrNameLst>
                                          <p:attrName>style.visibility</p:attrName>
                                        </p:attrNameLst>
                                      </p:cBhvr>
                                      <p:to>
                                        <p:strVal val="visible"/>
                                      </p:to>
                                    </p:set>
                                    <p:anim calcmode="lin" valueType="num">
                                      <p:cBhvr>
                                        <p:cTn id="11" dur="500" fill="hold"/>
                                        <p:tgtEl>
                                          <p:spTgt spid="27651"/>
                                        </p:tgtEl>
                                        <p:attrNameLst>
                                          <p:attrName>ppt_w</p:attrName>
                                        </p:attrNameLst>
                                      </p:cBhvr>
                                      <p:tavLst>
                                        <p:tav tm="0">
                                          <p:val>
                                            <p:fltVal val="0"/>
                                          </p:val>
                                        </p:tav>
                                        <p:tav tm="100000">
                                          <p:val>
                                            <p:strVal val="#ppt_w"/>
                                          </p:val>
                                        </p:tav>
                                      </p:tavLst>
                                    </p:anim>
                                    <p:anim calcmode="lin" valueType="num">
                                      <p:cBhvr>
                                        <p:cTn id="12" dur="500" fill="hold"/>
                                        <p:tgtEl>
                                          <p:spTgt spid="27651"/>
                                        </p:tgtEl>
                                        <p:attrNameLst>
                                          <p:attrName>ppt_h</p:attrName>
                                        </p:attrNameLst>
                                      </p:cBhvr>
                                      <p:tavLst>
                                        <p:tav tm="0">
                                          <p:val>
                                            <p:fltVal val="0"/>
                                          </p:val>
                                        </p:tav>
                                        <p:tav tm="100000">
                                          <p:val>
                                            <p:strVal val="#ppt_h"/>
                                          </p:val>
                                        </p:tav>
                                      </p:tavLst>
                                    </p:anim>
                                    <p:animEffect transition="in" filter="fade">
                                      <p:cBhvr>
                                        <p:cTn id="13"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27" y="143815"/>
            <a:ext cx="8064711" cy="1656146"/>
          </a:xfrm>
        </p:spPr>
        <p:txBody>
          <a:bodyPr>
            <a:normAutofit/>
          </a:bodyPr>
          <a:lstStyle/>
          <a:p>
            <a:pPr>
              <a:defRPr/>
            </a:pPr>
            <a:r>
              <a:rPr lang="ru-RU" sz="1890" dirty="0">
                <a:solidFill>
                  <a:srgbClr val="FFFF00"/>
                </a:solidFill>
              </a:rPr>
              <a:t>Основателем и теоретиком течения был художник Михаил Ларионов. В </a:t>
            </a:r>
            <a:r>
              <a:rPr lang="ru-RU" sz="1890" dirty="0" err="1">
                <a:solidFill>
                  <a:srgbClr val="FFFF00"/>
                </a:solidFill>
              </a:rPr>
              <a:t>лучизме</a:t>
            </a:r>
            <a:r>
              <a:rPr lang="ru-RU" sz="1890" dirty="0">
                <a:solidFill>
                  <a:srgbClr val="FFFF00"/>
                </a:solidFill>
              </a:rPr>
              <a:t> работали Михаил </a:t>
            </a:r>
            <a:r>
              <a:rPr lang="ru-RU" sz="1890" dirty="0" err="1">
                <a:solidFill>
                  <a:srgbClr val="FFFF00"/>
                </a:solidFill>
              </a:rPr>
              <a:t>Лё-Дантю</a:t>
            </a:r>
            <a:r>
              <a:rPr lang="ru-RU" sz="1890" dirty="0">
                <a:solidFill>
                  <a:srgbClr val="FFFF00"/>
                </a:solidFill>
              </a:rPr>
              <a:t> и другие художники группы «Ослиный хвост».</a:t>
            </a:r>
            <a:br>
              <a:rPr lang="ru-RU" sz="1890" dirty="0">
                <a:solidFill>
                  <a:srgbClr val="FFFF00"/>
                </a:solidFill>
              </a:rPr>
            </a:br>
            <a:r>
              <a:rPr lang="ru-RU" sz="1890" dirty="0">
                <a:solidFill>
                  <a:srgbClr val="FFFF00"/>
                </a:solidFill>
              </a:rPr>
              <a:t>Особое развитие </a:t>
            </a:r>
            <a:r>
              <a:rPr lang="ru-RU" sz="1890" dirty="0" err="1">
                <a:solidFill>
                  <a:srgbClr val="FFFF00"/>
                </a:solidFill>
              </a:rPr>
              <a:t>лучизм</a:t>
            </a:r>
            <a:r>
              <a:rPr lang="ru-RU" sz="1890" dirty="0">
                <a:solidFill>
                  <a:srgbClr val="FFFF00"/>
                </a:solidFill>
              </a:rPr>
              <a:t> получил в творчестве С. М. Романовича.</a:t>
            </a:r>
          </a:p>
        </p:txBody>
      </p:sp>
      <p:pic>
        <p:nvPicPr>
          <p:cNvPr id="28675" name="Picture 2" descr="http://www.museumsyndicate.com/images/1/396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2585" y="2231998"/>
            <a:ext cx="6735595" cy="382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28675"/>
                                        </p:tgtEl>
                                        <p:attrNameLst>
                                          <p:attrName>style.visibility</p:attrName>
                                        </p:attrNameLst>
                                      </p:cBhvr>
                                      <p:to>
                                        <p:strVal val="visible"/>
                                      </p:to>
                                    </p:set>
                                    <p:anim calcmode="lin" valueType="num">
                                      <p:cBhvr>
                                        <p:cTn id="11" dur="500" fill="hold"/>
                                        <p:tgtEl>
                                          <p:spTgt spid="28675"/>
                                        </p:tgtEl>
                                        <p:attrNameLst>
                                          <p:attrName>ppt_w</p:attrName>
                                        </p:attrNameLst>
                                      </p:cBhvr>
                                      <p:tavLst>
                                        <p:tav tm="0">
                                          <p:val>
                                            <p:fltVal val="0"/>
                                          </p:val>
                                        </p:tav>
                                        <p:tav tm="100000">
                                          <p:val>
                                            <p:strVal val="#ppt_w"/>
                                          </p:val>
                                        </p:tav>
                                      </p:tavLst>
                                    </p:anim>
                                    <p:anim calcmode="lin" valueType="num">
                                      <p:cBhvr>
                                        <p:cTn id="12" dur="500" fill="hold"/>
                                        <p:tgtEl>
                                          <p:spTgt spid="28675"/>
                                        </p:tgtEl>
                                        <p:attrNameLst>
                                          <p:attrName>ppt_h</p:attrName>
                                        </p:attrNameLst>
                                      </p:cBhvr>
                                      <p:tavLst>
                                        <p:tav tm="0">
                                          <p:val>
                                            <p:fltVal val="0"/>
                                          </p:val>
                                        </p:tav>
                                        <p:tav tm="100000">
                                          <p:val>
                                            <p:strVal val="#ppt_h"/>
                                          </p:val>
                                        </p:tav>
                                      </p:tavLst>
                                    </p:anim>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38" y="275826"/>
            <a:ext cx="7776686" cy="804071"/>
          </a:xfrm>
        </p:spPr>
        <p:txBody>
          <a:bodyPr/>
          <a:lstStyle/>
          <a:p>
            <a:pPr algn="ctr">
              <a:defRPr/>
            </a:pPr>
            <a:r>
              <a:rPr lang="ru-RU" sz="3780" b="1" dirty="0" err="1">
                <a:solidFill>
                  <a:srgbClr val="FFFF00"/>
                </a:solidFill>
              </a:rPr>
              <a:t>Неопластицизм</a:t>
            </a:r>
            <a:endParaRPr lang="ru-RU" sz="3780" b="1" dirty="0">
              <a:solidFill>
                <a:srgbClr val="FFFF00"/>
              </a:solidFill>
            </a:endParaRPr>
          </a:p>
        </p:txBody>
      </p:sp>
      <p:pic>
        <p:nvPicPr>
          <p:cNvPr id="29699" name="Picture 2" descr="http://imgs.abduzeedo.com/files/articles/de-stijl/2a6cf635559f861d984566b88a64785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1069" y="1267414"/>
            <a:ext cx="3538813" cy="49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ttp://files.chess.com/images_users/tiny_mce/phishcake5/theovandoesbu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0413" y="1267414"/>
            <a:ext cx="3373798" cy="49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29699"/>
                                        </p:tgtEl>
                                        <p:attrNameLst>
                                          <p:attrName>style.visibility</p:attrName>
                                        </p:attrNameLst>
                                      </p:cBhvr>
                                      <p:to>
                                        <p:strVal val="visible"/>
                                      </p:to>
                                    </p:set>
                                    <p:anim calcmode="lin" valueType="num">
                                      <p:cBhvr>
                                        <p:cTn id="11" dur="500" fill="hold"/>
                                        <p:tgtEl>
                                          <p:spTgt spid="29699"/>
                                        </p:tgtEl>
                                        <p:attrNameLst>
                                          <p:attrName>ppt_w</p:attrName>
                                        </p:attrNameLst>
                                      </p:cBhvr>
                                      <p:tavLst>
                                        <p:tav tm="0">
                                          <p:val>
                                            <p:fltVal val="0"/>
                                          </p:val>
                                        </p:tav>
                                        <p:tav tm="100000">
                                          <p:val>
                                            <p:strVal val="#ppt_w"/>
                                          </p:val>
                                        </p:tav>
                                      </p:tavLst>
                                    </p:anim>
                                    <p:anim calcmode="lin" valueType="num">
                                      <p:cBhvr>
                                        <p:cTn id="12" dur="500" fill="hold"/>
                                        <p:tgtEl>
                                          <p:spTgt spid="29699"/>
                                        </p:tgtEl>
                                        <p:attrNameLst>
                                          <p:attrName>ppt_h</p:attrName>
                                        </p:attrNameLst>
                                      </p:cBhvr>
                                      <p:tavLst>
                                        <p:tav tm="0">
                                          <p:val>
                                            <p:fltVal val="0"/>
                                          </p:val>
                                        </p:tav>
                                        <p:tav tm="100000">
                                          <p:val>
                                            <p:strVal val="#ppt_h"/>
                                          </p:val>
                                        </p:tav>
                                      </p:tavLst>
                                    </p:anim>
                                    <p:animEffect transition="in" filter="fade">
                                      <p:cBhvr>
                                        <p:cTn id="13" dur="500"/>
                                        <p:tgtEl>
                                          <p:spTgt spid="29699"/>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9700"/>
                                        </p:tgtEl>
                                        <p:attrNameLst>
                                          <p:attrName>style.visibility</p:attrName>
                                        </p:attrNameLst>
                                      </p:cBhvr>
                                      <p:to>
                                        <p:strVal val="visible"/>
                                      </p:to>
                                    </p:set>
                                    <p:anim calcmode="lin" valueType="num">
                                      <p:cBhvr>
                                        <p:cTn id="17" dur="500" fill="hold"/>
                                        <p:tgtEl>
                                          <p:spTgt spid="29700"/>
                                        </p:tgtEl>
                                        <p:attrNameLst>
                                          <p:attrName>ppt_w</p:attrName>
                                        </p:attrNameLst>
                                      </p:cBhvr>
                                      <p:tavLst>
                                        <p:tav tm="0">
                                          <p:val>
                                            <p:fltVal val="0"/>
                                          </p:val>
                                        </p:tav>
                                        <p:tav tm="100000">
                                          <p:val>
                                            <p:strVal val="#ppt_w"/>
                                          </p:val>
                                        </p:tav>
                                      </p:tavLst>
                                    </p:anim>
                                    <p:anim calcmode="lin" valueType="num">
                                      <p:cBhvr>
                                        <p:cTn id="18" dur="500" fill="hold"/>
                                        <p:tgtEl>
                                          <p:spTgt spid="29700"/>
                                        </p:tgtEl>
                                        <p:attrNameLst>
                                          <p:attrName>ppt_h</p:attrName>
                                        </p:attrNameLst>
                                      </p:cBhvr>
                                      <p:tavLst>
                                        <p:tav tm="0">
                                          <p:val>
                                            <p:fltVal val="0"/>
                                          </p:val>
                                        </p:tav>
                                        <p:tav tm="100000">
                                          <p:val>
                                            <p:strVal val="#ppt_h"/>
                                          </p:val>
                                        </p:tav>
                                      </p:tavLst>
                                    </p:anim>
                                    <p:animEffect transition="in" filter="fade">
                                      <p:cBhvr>
                                        <p:cTn id="19"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070" y="71807"/>
            <a:ext cx="7560667" cy="2239698"/>
          </a:xfrm>
        </p:spPr>
        <p:txBody>
          <a:bodyPr>
            <a:noAutofit/>
          </a:bodyPr>
          <a:lstStyle/>
          <a:p>
            <a:pPr>
              <a:defRPr/>
            </a:pPr>
            <a:r>
              <a:rPr lang="ru-RU" sz="1890" dirty="0">
                <a:solidFill>
                  <a:srgbClr val="FFFF00"/>
                </a:solidFill>
              </a:rPr>
              <a:t>Введённое Питом </a:t>
            </a:r>
            <a:r>
              <a:rPr lang="ru-RU" sz="1890" dirty="0" err="1">
                <a:solidFill>
                  <a:srgbClr val="FFFF00"/>
                </a:solidFill>
              </a:rPr>
              <a:t>Мондрианом</a:t>
            </a:r>
            <a:r>
              <a:rPr lang="ru-RU" sz="1890" dirty="0">
                <a:solidFill>
                  <a:srgbClr val="FFFF00"/>
                </a:solidFill>
              </a:rPr>
              <a:t> обозначение направления абстрактного искусства, которое существовало в 1917—1928 гг. в Голландии и объединяло художников, группировавшихся вокруг журнала «</a:t>
            </a:r>
            <a:r>
              <a:rPr lang="ru-RU" sz="1890" dirty="0" err="1">
                <a:solidFill>
                  <a:srgbClr val="FFFF00"/>
                </a:solidFill>
              </a:rPr>
              <a:t>De</a:t>
            </a:r>
            <a:r>
              <a:rPr lang="ru-RU" sz="1890" dirty="0">
                <a:solidFill>
                  <a:srgbClr val="FFFF00"/>
                </a:solidFill>
              </a:rPr>
              <a:t> </a:t>
            </a:r>
            <a:r>
              <a:rPr lang="ru-RU" sz="1890" dirty="0" err="1">
                <a:solidFill>
                  <a:srgbClr val="FFFF00"/>
                </a:solidFill>
              </a:rPr>
              <a:t>Stijl</a:t>
            </a:r>
            <a:r>
              <a:rPr lang="ru-RU" sz="1890" dirty="0">
                <a:solidFill>
                  <a:srgbClr val="FFFF00"/>
                </a:solidFill>
              </a:rPr>
              <a:t>» («Стиль»). Для «Стиля» характерны чёткие прямоугольные формы в архитектуре и абстрактная живопись в компоновке крупных прямоугольных плоскостей, окрашенных в основные цвета спектра </a:t>
            </a:r>
          </a:p>
        </p:txBody>
      </p:sp>
      <p:pic>
        <p:nvPicPr>
          <p:cNvPr id="30723" name="Picture 2" descr="http://www.artlib.ru/objects/gallery_159/artlib_gallery-79576-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4077" y="2448018"/>
            <a:ext cx="6804600" cy="374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1" presetClass="entr" presetSubtype="8" fill="hold"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wheel(8)">
                                      <p:cBhvr>
                                        <p:cTn id="11" dur="2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0096" y="143814"/>
            <a:ext cx="6408566" cy="648057"/>
          </a:xfrm>
        </p:spPr>
        <p:txBody>
          <a:bodyPr>
            <a:normAutofit fontScale="90000"/>
          </a:bodyPr>
          <a:lstStyle/>
          <a:p>
            <a:pPr algn="ctr">
              <a:defRPr/>
            </a:pPr>
            <a:r>
              <a:rPr lang="ru-RU" sz="3780" b="1" dirty="0">
                <a:solidFill>
                  <a:srgbClr val="FFFF00"/>
                </a:solidFill>
              </a:rPr>
              <a:t>Орфизм</a:t>
            </a:r>
          </a:p>
        </p:txBody>
      </p:sp>
      <p:pic>
        <p:nvPicPr>
          <p:cNvPr id="31747" name="Picture 4" descr="http://www.froelichundkaufmann.de/out/pictures/generated/product/5/665_665_100/604763_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0063" y="1079896"/>
            <a:ext cx="3402301" cy="50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http://young.rzd.ru/dbmm/images/41/4080/15393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8407" y="1079898"/>
            <a:ext cx="3460806" cy="51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31747"/>
                                        </p:tgtEl>
                                        <p:attrNameLst>
                                          <p:attrName>style.visibility</p:attrName>
                                        </p:attrNameLst>
                                      </p:cBhvr>
                                      <p:to>
                                        <p:strVal val="visible"/>
                                      </p:to>
                                    </p:set>
                                    <p:anim calcmode="lin" valueType="num">
                                      <p:cBhvr>
                                        <p:cTn id="11" dur="500" fill="hold"/>
                                        <p:tgtEl>
                                          <p:spTgt spid="31747"/>
                                        </p:tgtEl>
                                        <p:attrNameLst>
                                          <p:attrName>ppt_w</p:attrName>
                                        </p:attrNameLst>
                                      </p:cBhvr>
                                      <p:tavLst>
                                        <p:tav tm="0">
                                          <p:val>
                                            <p:fltVal val="0"/>
                                          </p:val>
                                        </p:tav>
                                        <p:tav tm="100000">
                                          <p:val>
                                            <p:strVal val="#ppt_w"/>
                                          </p:val>
                                        </p:tav>
                                      </p:tavLst>
                                    </p:anim>
                                    <p:anim calcmode="lin" valueType="num">
                                      <p:cBhvr>
                                        <p:cTn id="12" dur="500" fill="hold"/>
                                        <p:tgtEl>
                                          <p:spTgt spid="31747"/>
                                        </p:tgtEl>
                                        <p:attrNameLst>
                                          <p:attrName>ppt_h</p:attrName>
                                        </p:attrNameLst>
                                      </p:cBhvr>
                                      <p:tavLst>
                                        <p:tav tm="0">
                                          <p:val>
                                            <p:fltVal val="0"/>
                                          </p:val>
                                        </p:tav>
                                        <p:tav tm="100000">
                                          <p:val>
                                            <p:strVal val="#ppt_h"/>
                                          </p:val>
                                        </p:tav>
                                      </p:tavLst>
                                    </p:anim>
                                    <p:animEffect transition="in" filter="fade">
                                      <p:cBhvr>
                                        <p:cTn id="13" dur="500"/>
                                        <p:tgtEl>
                                          <p:spTgt spid="31747"/>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1748"/>
                                        </p:tgtEl>
                                        <p:attrNameLst>
                                          <p:attrName>style.visibility</p:attrName>
                                        </p:attrNameLst>
                                      </p:cBhvr>
                                      <p:to>
                                        <p:strVal val="visible"/>
                                      </p:to>
                                    </p:set>
                                    <p:anim calcmode="lin" valueType="num">
                                      <p:cBhvr>
                                        <p:cTn id="17" dur="500" fill="hold"/>
                                        <p:tgtEl>
                                          <p:spTgt spid="31748"/>
                                        </p:tgtEl>
                                        <p:attrNameLst>
                                          <p:attrName>ppt_w</p:attrName>
                                        </p:attrNameLst>
                                      </p:cBhvr>
                                      <p:tavLst>
                                        <p:tav tm="0">
                                          <p:val>
                                            <p:fltVal val="0"/>
                                          </p:val>
                                        </p:tav>
                                        <p:tav tm="100000">
                                          <p:val>
                                            <p:strVal val="#ppt_w"/>
                                          </p:val>
                                        </p:tav>
                                      </p:tavLst>
                                    </p:anim>
                                    <p:anim calcmode="lin" valueType="num">
                                      <p:cBhvr>
                                        <p:cTn id="18" dur="500" fill="hold"/>
                                        <p:tgtEl>
                                          <p:spTgt spid="31748"/>
                                        </p:tgtEl>
                                        <p:attrNameLst>
                                          <p:attrName>ppt_h</p:attrName>
                                        </p:attrNameLst>
                                      </p:cBhvr>
                                      <p:tavLst>
                                        <p:tav tm="0">
                                          <p:val>
                                            <p:fltVal val="0"/>
                                          </p:val>
                                        </p:tav>
                                        <p:tav tm="100000">
                                          <p:val>
                                            <p:strVal val="#ppt_h"/>
                                          </p:val>
                                        </p:tav>
                                      </p:tavLst>
                                    </p:anim>
                                    <p:animEffect transition="in" filter="fade">
                                      <p:cBhvr>
                                        <p:cTn id="19"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26" y="215820"/>
            <a:ext cx="8136718" cy="1872166"/>
          </a:xfrm>
        </p:spPr>
        <p:txBody>
          <a:bodyPr>
            <a:normAutofit fontScale="90000"/>
          </a:bodyPr>
          <a:lstStyle/>
          <a:p>
            <a:pPr>
              <a:defRPr/>
            </a:pPr>
            <a:r>
              <a:rPr lang="ru-RU" sz="2079" dirty="0">
                <a:solidFill>
                  <a:srgbClr val="FFFF00"/>
                </a:solidFill>
              </a:rPr>
              <a:t>Направление вживописи1910-х годов, образованное Р. Делоне, </a:t>
            </a:r>
            <a:br>
              <a:rPr lang="ru-RU" sz="2079" dirty="0">
                <a:solidFill>
                  <a:srgbClr val="FFFF00"/>
                </a:solidFill>
              </a:rPr>
            </a:br>
            <a:r>
              <a:rPr lang="ru-RU" sz="2079" dirty="0">
                <a:solidFill>
                  <a:srgbClr val="FFFF00"/>
                </a:solidFill>
              </a:rPr>
              <a:t>Ф. </a:t>
            </a:r>
            <a:r>
              <a:rPr lang="ru-RU" sz="2079" dirty="0" err="1">
                <a:solidFill>
                  <a:srgbClr val="FFFF00"/>
                </a:solidFill>
              </a:rPr>
              <a:t>Купка</a:t>
            </a:r>
            <a:r>
              <a:rPr lang="ru-RU" sz="2079" dirty="0">
                <a:solidFill>
                  <a:srgbClr val="FFFF00"/>
                </a:solidFill>
              </a:rPr>
              <a:t>, Ф. </a:t>
            </a:r>
            <a:r>
              <a:rPr lang="ru-RU" sz="2079" dirty="0" err="1">
                <a:solidFill>
                  <a:srgbClr val="FFFF00"/>
                </a:solidFill>
              </a:rPr>
              <a:t>Пикабия</a:t>
            </a:r>
            <a:r>
              <a:rPr lang="ru-RU" sz="2079" dirty="0">
                <a:solidFill>
                  <a:srgbClr val="FFFF00"/>
                </a:solidFill>
              </a:rPr>
              <a:t>, М. </a:t>
            </a:r>
            <a:r>
              <a:rPr lang="ru-RU" sz="2079" dirty="0" err="1">
                <a:solidFill>
                  <a:srgbClr val="FFFF00"/>
                </a:solidFill>
              </a:rPr>
              <a:t>Дюшан</a:t>
            </a:r>
            <a:r>
              <a:rPr lang="ru-RU" sz="2079" dirty="0">
                <a:solidFill>
                  <a:srgbClr val="FFFF00"/>
                </a:solidFill>
              </a:rPr>
              <a:t>. </a:t>
            </a:r>
            <a:br>
              <a:rPr lang="ru-RU" sz="2079" dirty="0">
                <a:solidFill>
                  <a:srgbClr val="FFFF00"/>
                </a:solidFill>
              </a:rPr>
            </a:br>
            <a:r>
              <a:rPr lang="ru-RU" sz="2079" dirty="0">
                <a:solidFill>
                  <a:srgbClr val="FFFF00"/>
                </a:solidFill>
              </a:rPr>
              <a:t>Художники-</a:t>
            </a:r>
            <a:r>
              <a:rPr lang="ru-RU" sz="2079" dirty="0" err="1">
                <a:solidFill>
                  <a:srgbClr val="FFFF00"/>
                </a:solidFill>
              </a:rPr>
              <a:t>орфисты</a:t>
            </a:r>
            <a:r>
              <a:rPr lang="ru-RU" sz="2079" dirty="0">
                <a:solidFill>
                  <a:srgbClr val="FFFF00"/>
                </a:solidFill>
              </a:rPr>
              <a:t> стремились выразить динамику движения </a:t>
            </a:r>
            <a:br>
              <a:rPr lang="ru-RU" sz="2079" dirty="0">
                <a:solidFill>
                  <a:srgbClr val="FFFF00"/>
                </a:solidFill>
              </a:rPr>
            </a:br>
            <a:r>
              <a:rPr lang="ru-RU" sz="2079" dirty="0">
                <a:solidFill>
                  <a:srgbClr val="FFFF00"/>
                </a:solidFill>
              </a:rPr>
              <a:t>и музыкальность ритмов с помощью «закономерностей» </a:t>
            </a:r>
            <a:r>
              <a:rPr lang="ru-RU" sz="2079" dirty="0" err="1">
                <a:solidFill>
                  <a:srgbClr val="FFFF00"/>
                </a:solidFill>
              </a:rPr>
              <a:t>взаимо</a:t>
            </a:r>
            <a:r>
              <a:rPr lang="ru-RU" sz="2079" dirty="0">
                <a:solidFill>
                  <a:srgbClr val="FFFF00"/>
                </a:solidFill>
              </a:rPr>
              <a:t>-проникновения основных цветов спектра и </a:t>
            </a:r>
            <a:r>
              <a:rPr lang="ru-RU" sz="2079" dirty="0" err="1">
                <a:solidFill>
                  <a:srgbClr val="FFFF00"/>
                </a:solidFill>
              </a:rPr>
              <a:t>взаимопересечения</a:t>
            </a:r>
            <a:r>
              <a:rPr lang="ru-RU" sz="2079" dirty="0">
                <a:solidFill>
                  <a:srgbClr val="FFFF00"/>
                </a:solidFill>
              </a:rPr>
              <a:t> криволинейных поверхностей.</a:t>
            </a:r>
            <a:endParaRPr lang="ru-RU" dirty="0">
              <a:solidFill>
                <a:srgbClr val="FFFF00"/>
              </a:solidFill>
            </a:endParaRPr>
          </a:p>
        </p:txBody>
      </p:sp>
      <p:pic>
        <p:nvPicPr>
          <p:cNvPr id="32771" name="Picture 2" descr="http://img0.liveinternet.ru/images/attach/c/8/102/427/102427302_5181775612_85afae8544_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6083" y="2304005"/>
            <a:ext cx="6803101" cy="385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32771"/>
                                        </p:tgtEl>
                                        <p:attrNameLst>
                                          <p:attrName>style.visibility</p:attrName>
                                        </p:attrNameLst>
                                      </p:cBhvr>
                                      <p:to>
                                        <p:strVal val="visible"/>
                                      </p:to>
                                    </p:set>
                                    <p:anim calcmode="lin" valueType="num">
                                      <p:cBhvr>
                                        <p:cTn id="11" dur="750" fill="hold"/>
                                        <p:tgtEl>
                                          <p:spTgt spid="32771"/>
                                        </p:tgtEl>
                                        <p:attrNameLst>
                                          <p:attrName>ppt_w</p:attrName>
                                        </p:attrNameLst>
                                      </p:cBhvr>
                                      <p:tavLst>
                                        <p:tav tm="0">
                                          <p:val>
                                            <p:fltVal val="0"/>
                                          </p:val>
                                        </p:tav>
                                        <p:tav tm="100000">
                                          <p:val>
                                            <p:strVal val="#ppt_w"/>
                                          </p:val>
                                        </p:tav>
                                      </p:tavLst>
                                    </p:anim>
                                    <p:anim calcmode="lin" valueType="num">
                                      <p:cBhvr>
                                        <p:cTn id="12" dur="750" fill="hold"/>
                                        <p:tgtEl>
                                          <p:spTgt spid="32771"/>
                                        </p:tgtEl>
                                        <p:attrNameLst>
                                          <p:attrName>ppt_h</p:attrName>
                                        </p:attrNameLst>
                                      </p:cBhvr>
                                      <p:tavLst>
                                        <p:tav tm="0">
                                          <p:val>
                                            <p:fltVal val="0"/>
                                          </p:val>
                                        </p:tav>
                                        <p:tav tm="100000">
                                          <p:val>
                                            <p:strVal val="#ppt_h"/>
                                          </p:val>
                                        </p:tav>
                                      </p:tavLst>
                                    </p:anim>
                                    <p:animEffect transition="in" filter="fade">
                                      <p:cBhvr>
                                        <p:cTn id="13" dur="75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051" y="143814"/>
            <a:ext cx="7742183" cy="1512133"/>
          </a:xfrm>
        </p:spPr>
        <p:txBody>
          <a:bodyPr>
            <a:noAutofit/>
          </a:bodyPr>
          <a:lstStyle/>
          <a:p>
            <a:pPr>
              <a:defRPr/>
            </a:pPr>
            <a:r>
              <a:rPr lang="ru-RU" sz="1890" dirty="0">
                <a:solidFill>
                  <a:srgbClr val="FFFF00"/>
                </a:solidFill>
              </a:rPr>
              <a:t>Орфизм повлиял на русскую живопись в 1913—1914 годах через прямые контакты русских с самим </a:t>
            </a:r>
            <a:r>
              <a:rPr lang="ru-RU" sz="1890" dirty="0" err="1">
                <a:solidFill>
                  <a:srgbClr val="FFFF00"/>
                </a:solidFill>
              </a:rPr>
              <a:t>Робером</a:t>
            </a:r>
            <a:r>
              <a:rPr lang="ru-RU" sz="1890" dirty="0">
                <a:solidFill>
                  <a:srgbClr val="FFFF00"/>
                </a:solidFill>
              </a:rPr>
              <a:t> Делоне. Его влияние можно увидеть в работах Аристарха </a:t>
            </a:r>
            <a:r>
              <a:rPr lang="ru-RU" sz="1890" dirty="0" err="1">
                <a:solidFill>
                  <a:srgbClr val="FFFF00"/>
                </a:solidFill>
              </a:rPr>
              <a:t>Лентулова</a:t>
            </a:r>
            <a:r>
              <a:rPr lang="ru-RU" sz="1890" dirty="0">
                <a:solidFill>
                  <a:srgbClr val="FFFF00"/>
                </a:solidFill>
              </a:rPr>
              <a:t>.</a:t>
            </a:r>
            <a:br>
              <a:rPr lang="ru-RU" sz="1890" dirty="0">
                <a:solidFill>
                  <a:srgbClr val="FFFF00"/>
                </a:solidFill>
              </a:rPr>
            </a:br>
            <a:r>
              <a:rPr lang="ru-RU" sz="1890" dirty="0">
                <a:solidFill>
                  <a:srgbClr val="FFFF00"/>
                </a:solidFill>
              </a:rPr>
              <a:t>Также орфизм повлиял на некоторые работы Александры </a:t>
            </a:r>
            <a:r>
              <a:rPr lang="ru-RU" sz="1890" dirty="0" err="1">
                <a:solidFill>
                  <a:srgbClr val="FFFF00"/>
                </a:solidFill>
              </a:rPr>
              <a:t>Экстер</a:t>
            </a:r>
            <a:r>
              <a:rPr lang="ru-RU" sz="1890" dirty="0">
                <a:solidFill>
                  <a:srgbClr val="FFFF00"/>
                </a:solidFill>
              </a:rPr>
              <a:t>, Георгия </a:t>
            </a:r>
            <a:r>
              <a:rPr lang="ru-RU" sz="1890" dirty="0" err="1">
                <a:solidFill>
                  <a:srgbClr val="FFFF00"/>
                </a:solidFill>
              </a:rPr>
              <a:t>Якулова</a:t>
            </a:r>
            <a:r>
              <a:rPr lang="ru-RU" sz="1890" dirty="0">
                <a:solidFill>
                  <a:srgbClr val="FFFF00"/>
                </a:solidFill>
              </a:rPr>
              <a:t> и Александра </a:t>
            </a:r>
            <a:r>
              <a:rPr lang="ru-RU" sz="1890" dirty="0" err="1">
                <a:solidFill>
                  <a:srgbClr val="FFFF00"/>
                </a:solidFill>
              </a:rPr>
              <a:t>Богомазова</a:t>
            </a:r>
            <a:r>
              <a:rPr lang="ru-RU" sz="1890" dirty="0">
                <a:solidFill>
                  <a:srgbClr val="FFFF00"/>
                </a:solidFill>
              </a:rPr>
              <a:t>.</a:t>
            </a:r>
            <a:endParaRPr lang="ru-RU" sz="1890" b="1" dirty="0">
              <a:solidFill>
                <a:srgbClr val="FFFF00"/>
              </a:solidFill>
            </a:endParaRPr>
          </a:p>
        </p:txBody>
      </p:sp>
      <p:pic>
        <p:nvPicPr>
          <p:cNvPr id="33795" name="Picture 2" descr="http://artinvestment.ru/content/download/news/20080701_baranov.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4077" y="1871967"/>
            <a:ext cx="6939612" cy="428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33795"/>
                                        </p:tgtEl>
                                        <p:attrNameLst>
                                          <p:attrName>style.visibility</p:attrName>
                                        </p:attrNameLst>
                                      </p:cBhvr>
                                      <p:to>
                                        <p:strVal val="visible"/>
                                      </p:to>
                                    </p:set>
                                    <p:anim calcmode="lin" valueType="num">
                                      <p:cBhvr>
                                        <p:cTn id="11" dur="750" fill="hold"/>
                                        <p:tgtEl>
                                          <p:spTgt spid="33795"/>
                                        </p:tgtEl>
                                        <p:attrNameLst>
                                          <p:attrName>ppt_w</p:attrName>
                                        </p:attrNameLst>
                                      </p:cBhvr>
                                      <p:tavLst>
                                        <p:tav tm="0">
                                          <p:val>
                                            <p:fltVal val="0"/>
                                          </p:val>
                                        </p:tav>
                                        <p:tav tm="100000">
                                          <p:val>
                                            <p:strVal val="#ppt_w"/>
                                          </p:val>
                                        </p:tav>
                                      </p:tavLst>
                                    </p:anim>
                                    <p:anim calcmode="lin" valueType="num">
                                      <p:cBhvr>
                                        <p:cTn id="12" dur="750" fill="hold"/>
                                        <p:tgtEl>
                                          <p:spTgt spid="33795"/>
                                        </p:tgtEl>
                                        <p:attrNameLst>
                                          <p:attrName>ppt_h</p:attrName>
                                        </p:attrNameLst>
                                      </p:cBhvr>
                                      <p:tavLst>
                                        <p:tav tm="0">
                                          <p:val>
                                            <p:fltVal val="0"/>
                                          </p:val>
                                        </p:tav>
                                        <p:tav tm="100000">
                                          <p:val>
                                            <p:strVal val="#ppt_h"/>
                                          </p:val>
                                        </p:tav>
                                      </p:tavLst>
                                    </p:anim>
                                    <p:animEffect transition="in" filter="fade">
                                      <p:cBhvr>
                                        <p:cTn id="13" dur="75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4046" y="143815"/>
            <a:ext cx="7848692" cy="792070"/>
          </a:xfrm>
        </p:spPr>
        <p:txBody>
          <a:bodyPr/>
          <a:lstStyle/>
          <a:p>
            <a:pPr eaLnBrk="1" hangingPunct="1">
              <a:defRPr/>
            </a:pPr>
            <a:r>
              <a:rPr lang="ru-RU" sz="2646" b="1" i="1" dirty="0">
                <a:solidFill>
                  <a:srgbClr val="FFC000"/>
                </a:solidFill>
              </a:rPr>
              <a:t>Виды и формы художественной культуры </a:t>
            </a:r>
          </a:p>
        </p:txBody>
      </p:sp>
      <p:sp>
        <p:nvSpPr>
          <p:cNvPr id="9219" name="Rectangle 3"/>
          <p:cNvSpPr>
            <a:spLocks noGrp="1" noChangeArrowheads="1"/>
          </p:cNvSpPr>
          <p:nvPr>
            <p:ph type="body" idx="1"/>
          </p:nvPr>
        </p:nvSpPr>
        <p:spPr>
          <a:xfrm>
            <a:off x="288025" y="1079897"/>
            <a:ext cx="7992705" cy="4968438"/>
          </a:xfrm>
        </p:spPr>
        <p:txBody>
          <a:bodyPr/>
          <a:lstStyle/>
          <a:p>
            <a:pPr eaLnBrk="1" hangingPunct="1">
              <a:lnSpc>
                <a:spcPct val="80000"/>
              </a:lnSpc>
              <a:defRPr/>
            </a:pPr>
            <a:r>
              <a:rPr lang="ru-RU" sz="1890" dirty="0">
                <a:solidFill>
                  <a:srgbClr val="FFFF00"/>
                </a:solidFill>
              </a:rPr>
              <a:t> </a:t>
            </a:r>
            <a:r>
              <a:rPr lang="ru-RU" sz="2268" dirty="0">
                <a:solidFill>
                  <a:srgbClr val="FFFF00"/>
                </a:solidFill>
              </a:rPr>
              <a:t>Большинство художников XX века отошло от изображения мира таким, как мы его видим. Мир представлялся деформированным порой до неузнаваемости, так как художники руководствовались больше собственным воображением, отход от реализма не был пустым капризом, художники хотели сказать: мир вовсе не такой, каким мы его видим: он по своей сути бессмыслен и абсурден, он такой, как мы его показываем на своих картинах.</a:t>
            </a:r>
          </a:p>
          <a:p>
            <a:pPr eaLnBrk="1" hangingPunct="1">
              <a:lnSpc>
                <a:spcPct val="80000"/>
              </a:lnSpc>
              <a:defRPr/>
            </a:pPr>
            <a:endParaRPr lang="ru-RU" sz="2268" dirty="0">
              <a:solidFill>
                <a:srgbClr val="FFFF00"/>
              </a:solidFill>
            </a:endParaRPr>
          </a:p>
          <a:p>
            <a:pPr eaLnBrk="1" hangingPunct="1">
              <a:lnSpc>
                <a:spcPct val="80000"/>
              </a:lnSpc>
              <a:defRPr/>
            </a:pPr>
            <a:r>
              <a:rPr lang="ru-RU" sz="2268" dirty="0">
                <a:solidFill>
                  <a:srgbClr val="FFFF00"/>
                </a:solidFill>
              </a:rPr>
              <a:t> В  XX века возникает  множество направлений, течений, которые существовали рядом, параллельно, часто скрещивались между собой, сменяли или отменяли друг друга. Статус вечных приобрели три течения:</a:t>
            </a:r>
            <a:r>
              <a:rPr lang="ru-RU" sz="2268" dirty="0">
                <a:solidFill>
                  <a:srgbClr val="00FF00"/>
                </a:solidFill>
              </a:rPr>
              <a:t> </a:t>
            </a:r>
            <a:r>
              <a:rPr lang="ru-RU" sz="2268" b="1" dirty="0">
                <a:solidFill>
                  <a:srgbClr val="FFC000"/>
                </a:solidFill>
              </a:rPr>
              <a:t>абстракционизм, кубизм, сюрреализм (</a:t>
            </a:r>
            <a:r>
              <a:rPr lang="ru-RU" sz="2268" b="1" dirty="0" err="1">
                <a:solidFill>
                  <a:srgbClr val="FFC000"/>
                </a:solidFill>
              </a:rPr>
              <a:t>сверхреализм</a:t>
            </a:r>
            <a:r>
              <a:rPr lang="ru-RU" sz="1890" b="1" dirty="0">
                <a:solidFill>
                  <a:srgbClr val="FFC000"/>
                </a:solidFill>
              </a:rPr>
              <a:t>)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wipe(left)">
                                      <p:cBhvr>
                                        <p:cTn id="11" dur="1000"/>
                                        <p:tgtEl>
                                          <p:spTgt spid="9219">
                                            <p:txEl>
                                              <p:pRg st="0" end="0"/>
                                            </p:txEl>
                                          </p:spTgt>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wipe(left)">
                                      <p:cBhvr>
                                        <p:cTn id="15" dur="1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38" y="143814"/>
            <a:ext cx="7776686" cy="648057"/>
          </a:xfrm>
        </p:spPr>
        <p:txBody>
          <a:bodyPr>
            <a:normAutofit fontScale="90000"/>
          </a:bodyPr>
          <a:lstStyle/>
          <a:p>
            <a:pPr algn="ctr">
              <a:defRPr/>
            </a:pPr>
            <a:r>
              <a:rPr lang="ru-RU" b="1" dirty="0" smtClean="0">
                <a:solidFill>
                  <a:srgbClr val="FFFF00"/>
                </a:solidFill>
              </a:rPr>
              <a:t>Супрематизм</a:t>
            </a:r>
            <a:endParaRPr lang="ru-RU" b="1" dirty="0">
              <a:solidFill>
                <a:srgbClr val="FFFF00"/>
              </a:solidFill>
            </a:endParaRPr>
          </a:p>
        </p:txBody>
      </p:sp>
      <p:pic>
        <p:nvPicPr>
          <p:cNvPr id="34819" name="Picture 2" descr="http://s2.hostingkartinok.com/uploads/images/2013/06/3dd060c13f9e7c02f327a8b5942d640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4078" y="1154904"/>
            <a:ext cx="3334794" cy="496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img0.liveinternet.ru/images/attach/c/0/33/210/33210600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0413" y="1154904"/>
            <a:ext cx="3265789" cy="496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wipe(down)">
                                      <p:cBhvr>
                                        <p:cTn id="11" dur="1000"/>
                                        <p:tgtEl>
                                          <p:spTgt spid="34819"/>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34820"/>
                                        </p:tgtEl>
                                        <p:attrNameLst>
                                          <p:attrName>style.visibility</p:attrName>
                                        </p:attrNameLst>
                                      </p:cBhvr>
                                      <p:to>
                                        <p:strVal val="visible"/>
                                      </p:to>
                                    </p:set>
                                    <p:animEffect transition="in" filter="wipe(up)">
                                      <p:cBhvr>
                                        <p:cTn id="15" dur="1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8535" y="143814"/>
            <a:ext cx="7920699" cy="2016178"/>
          </a:xfrm>
        </p:spPr>
        <p:txBody>
          <a:bodyPr>
            <a:normAutofit/>
          </a:bodyPr>
          <a:lstStyle/>
          <a:p>
            <a:pPr>
              <a:defRPr/>
            </a:pPr>
            <a:r>
              <a:rPr lang="ru-RU" sz="1701" dirty="0">
                <a:solidFill>
                  <a:srgbClr val="FFFF00"/>
                </a:solidFill>
                <a:effectLst>
                  <a:outerShdw blurRad="38100" dist="38100" dir="2700000" algn="tl">
                    <a:srgbClr val="000000">
                      <a:alpha val="43137"/>
                    </a:srgbClr>
                  </a:outerShdw>
                </a:effectLst>
                <a:latin typeface="+mn-lt"/>
              </a:rPr>
              <a:t>Направление в авангардистском искусстве, основанное  К. С. Малевичем. Являясь разновидностью абстракционизма, супрематизм выражался в комбинациях разноцветных плоскостей простейших геометрических очертаний (в геометрических формах прямой линии, квадрата, круга и прямоугольника). Сочетание разноцветных и разновеликих геометрических фигур образует пронизанные внутренним движением уравновешенные асимметричные </a:t>
            </a:r>
            <a:r>
              <a:rPr lang="ru-RU" sz="1701" dirty="0" err="1">
                <a:solidFill>
                  <a:srgbClr val="FFFF00"/>
                </a:solidFill>
                <a:effectLst>
                  <a:outerShdw blurRad="38100" dist="38100" dir="2700000" algn="tl">
                    <a:srgbClr val="000000">
                      <a:alpha val="43137"/>
                    </a:srgbClr>
                  </a:outerShdw>
                </a:effectLst>
                <a:latin typeface="+mn-lt"/>
              </a:rPr>
              <a:t>супрематические</a:t>
            </a:r>
            <a:r>
              <a:rPr lang="ru-RU" sz="1701" dirty="0">
                <a:solidFill>
                  <a:srgbClr val="FFFF00"/>
                </a:solidFill>
                <a:effectLst>
                  <a:outerShdw blurRad="38100" dist="38100" dir="2700000" algn="tl">
                    <a:srgbClr val="000000">
                      <a:alpha val="43137"/>
                    </a:srgbClr>
                  </a:outerShdw>
                </a:effectLst>
                <a:latin typeface="+mn-lt"/>
              </a:rPr>
              <a:t> композиции.</a:t>
            </a:r>
          </a:p>
        </p:txBody>
      </p:sp>
      <p:pic>
        <p:nvPicPr>
          <p:cNvPr id="35843" name="Picture 2" descr="http://www.peoples.ru/art/painter/malevich/malevich_work_201308130146551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8089" y="2355009"/>
            <a:ext cx="6683090" cy="384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35843"/>
                                        </p:tgtEl>
                                        <p:attrNameLst>
                                          <p:attrName>style.visibility</p:attrName>
                                        </p:attrNameLst>
                                      </p:cBhvr>
                                      <p:to>
                                        <p:strVal val="visible"/>
                                      </p:to>
                                    </p:set>
                                    <p:anim calcmode="lin" valueType="num">
                                      <p:cBhvr>
                                        <p:cTn id="11" dur="1000" fill="hold"/>
                                        <p:tgtEl>
                                          <p:spTgt spid="35843"/>
                                        </p:tgtEl>
                                        <p:attrNameLst>
                                          <p:attrName>ppt_w</p:attrName>
                                        </p:attrNameLst>
                                      </p:cBhvr>
                                      <p:tavLst>
                                        <p:tav tm="0">
                                          <p:val>
                                            <p:fltVal val="0"/>
                                          </p:val>
                                        </p:tav>
                                        <p:tav tm="100000">
                                          <p:val>
                                            <p:strVal val="#ppt_w"/>
                                          </p:val>
                                        </p:tav>
                                      </p:tavLst>
                                    </p:anim>
                                    <p:anim calcmode="lin" valueType="num">
                                      <p:cBhvr>
                                        <p:cTn id="12" dur="1000" fill="hold"/>
                                        <p:tgtEl>
                                          <p:spTgt spid="35843"/>
                                        </p:tgtEl>
                                        <p:attrNameLst>
                                          <p:attrName>ppt_h</p:attrName>
                                        </p:attrNameLst>
                                      </p:cBhvr>
                                      <p:tavLst>
                                        <p:tav tm="0">
                                          <p:val>
                                            <p:fltVal val="0"/>
                                          </p:val>
                                        </p:tav>
                                        <p:tav tm="100000">
                                          <p:val>
                                            <p:strVal val="#ppt_h"/>
                                          </p:val>
                                        </p:tav>
                                      </p:tavLst>
                                    </p:anim>
                                    <p:animEffect transition="in" filter="fade">
                                      <p:cBhvr>
                                        <p:cTn id="13" dur="1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7088" y="143815"/>
            <a:ext cx="7221637" cy="720063"/>
          </a:xfrm>
        </p:spPr>
        <p:txBody>
          <a:bodyPr>
            <a:normAutofit/>
          </a:bodyPr>
          <a:lstStyle/>
          <a:p>
            <a:pPr algn="ctr">
              <a:defRPr/>
            </a:pPr>
            <a:r>
              <a:rPr lang="ru-RU" sz="3402" b="1" dirty="0">
                <a:solidFill>
                  <a:srgbClr val="FFFF00"/>
                </a:solidFill>
              </a:rPr>
              <a:t>Абстрактный экспрессионизм</a:t>
            </a:r>
          </a:p>
        </p:txBody>
      </p:sp>
      <p:pic>
        <p:nvPicPr>
          <p:cNvPr id="36867" name="Picture 2" descr="http://img.phombo.com/img1/photocombo/13/ART-357.jpg_Interna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7088" y="1151904"/>
            <a:ext cx="3333294" cy="51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http://intoclassics.net/_nw/233/3937004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52419" y="1151904"/>
            <a:ext cx="3288290" cy="51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box(out)">
                                      <p:cBhvr>
                                        <p:cTn id="11" dur="750"/>
                                        <p:tgtEl>
                                          <p:spTgt spid="36867"/>
                                        </p:tgtEl>
                                      </p:cBhvr>
                                    </p:animEffect>
                                  </p:childTnLst>
                                </p:cTn>
                              </p:par>
                            </p:childTnLst>
                          </p:cTn>
                        </p:par>
                        <p:par>
                          <p:cTn id="12" fill="hold" nodeType="afterGroup">
                            <p:stCondLst>
                              <p:cond delay="1250"/>
                            </p:stCondLst>
                            <p:childTnLst>
                              <p:par>
                                <p:cTn id="13" presetID="4" presetClass="entr" presetSubtype="32" fill="hold" nodeType="afterEffect">
                                  <p:stCondLst>
                                    <p:cond delay="0"/>
                                  </p:stCondLst>
                                  <p:childTnLst>
                                    <p:set>
                                      <p:cBhvr>
                                        <p:cTn id="14" dur="1" fill="hold">
                                          <p:stCondLst>
                                            <p:cond delay="0"/>
                                          </p:stCondLst>
                                        </p:cTn>
                                        <p:tgtEl>
                                          <p:spTgt spid="36868"/>
                                        </p:tgtEl>
                                        <p:attrNameLst>
                                          <p:attrName>style.visibility</p:attrName>
                                        </p:attrNameLst>
                                      </p:cBhvr>
                                      <p:to>
                                        <p:strVal val="visible"/>
                                      </p:to>
                                    </p:set>
                                    <p:animEffect transition="in" filter="box(out)">
                                      <p:cBhvr>
                                        <p:cTn id="15" dur="75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25" y="143814"/>
            <a:ext cx="8208724" cy="2088185"/>
          </a:xfrm>
        </p:spPr>
        <p:txBody>
          <a:bodyPr>
            <a:noAutofit/>
          </a:bodyPr>
          <a:lstStyle/>
          <a:p>
            <a:pPr>
              <a:defRPr/>
            </a:pPr>
            <a:r>
              <a:rPr lang="ru-RU" sz="1701" dirty="0">
                <a:solidFill>
                  <a:srgbClr val="FFFF00"/>
                </a:solidFill>
              </a:rPr>
              <a:t>Школа (движение) художников, рисующих быстро и на больших полотнах, с использованием негеометрических штрихов, больших кистей, иногда капая красками на холст, для полнейшего выявления эмоций. Экспрессивный метод покраски здесь часто имеет такое же значение, как само рисование. Целью художника при таком творческом методе является спонтанное выражение внутреннего мира (подсознания) в хаотических формах, не организованных логическим мышлением.</a:t>
            </a:r>
          </a:p>
        </p:txBody>
      </p:sp>
      <p:pic>
        <p:nvPicPr>
          <p:cNvPr id="37891" name="Picture 2" descr="http://1.bp.blogspot.com/-lkDe-W0QW9U/T-4mwr5GlsI/AAAAAAAABFI/zOomtw8D5oo/s1600/keys2l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1591" y="2376011"/>
            <a:ext cx="6669589" cy="377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37891"/>
                                        </p:tgtEl>
                                        <p:attrNameLst>
                                          <p:attrName>style.visibility</p:attrName>
                                        </p:attrNameLst>
                                      </p:cBhvr>
                                      <p:to>
                                        <p:strVal val="visible"/>
                                      </p:to>
                                    </p:set>
                                    <p:anim calcmode="lin" valueType="num">
                                      <p:cBhvr>
                                        <p:cTn id="11" dur="1000" fill="hold"/>
                                        <p:tgtEl>
                                          <p:spTgt spid="37891"/>
                                        </p:tgtEl>
                                        <p:attrNameLst>
                                          <p:attrName>ppt_w</p:attrName>
                                        </p:attrNameLst>
                                      </p:cBhvr>
                                      <p:tavLst>
                                        <p:tav tm="0">
                                          <p:val>
                                            <p:fltVal val="0"/>
                                          </p:val>
                                        </p:tav>
                                        <p:tav tm="100000">
                                          <p:val>
                                            <p:strVal val="#ppt_w"/>
                                          </p:val>
                                        </p:tav>
                                      </p:tavLst>
                                    </p:anim>
                                    <p:anim calcmode="lin" valueType="num">
                                      <p:cBhvr>
                                        <p:cTn id="12" dur="1000" fill="hold"/>
                                        <p:tgtEl>
                                          <p:spTgt spid="37891"/>
                                        </p:tgtEl>
                                        <p:attrNameLst>
                                          <p:attrName>ppt_h</p:attrName>
                                        </p:attrNameLst>
                                      </p:cBhvr>
                                      <p:tavLst>
                                        <p:tav tm="0">
                                          <p:val>
                                            <p:fltVal val="0"/>
                                          </p:val>
                                        </p:tav>
                                        <p:tav tm="100000">
                                          <p:val>
                                            <p:strVal val="#ppt_h"/>
                                          </p:val>
                                        </p:tav>
                                      </p:tavLst>
                                    </p:anim>
                                    <p:animEffect transition="in" filter="fade">
                                      <p:cBhvr>
                                        <p:cTn id="13" dur="1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38" y="275826"/>
            <a:ext cx="7776686" cy="660059"/>
          </a:xfrm>
        </p:spPr>
        <p:txBody>
          <a:bodyPr>
            <a:normAutofit/>
          </a:bodyPr>
          <a:lstStyle/>
          <a:p>
            <a:pPr algn="ctr">
              <a:defRPr/>
            </a:pPr>
            <a:r>
              <a:rPr lang="ru-RU" sz="3402" b="1" dirty="0">
                <a:solidFill>
                  <a:srgbClr val="FFFF00"/>
                </a:solidFill>
              </a:rPr>
              <a:t>Геометрическая абстракция</a:t>
            </a:r>
          </a:p>
        </p:txBody>
      </p:sp>
      <p:pic>
        <p:nvPicPr>
          <p:cNvPr id="38915" name="Picture 2" descr="http://stranamasterov.ru/img/i1007/Ljubas-Stern_01_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06181" y="1563687"/>
            <a:ext cx="2895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http://stranamasterov.ru/img/i1007/Ljubas-Stern_03_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43781" y="1563687"/>
            <a:ext cx="304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nodeType="afterGroup">
                            <p:stCondLst>
                              <p:cond delay="750"/>
                            </p:stCondLst>
                            <p:childTnLst>
                              <p:par>
                                <p:cTn id="9" presetID="21" presetClass="entr" presetSubtype="4" fill="hold" nodeType="afterEffect">
                                  <p:stCondLst>
                                    <p:cond delay="0"/>
                                  </p:stCondLst>
                                  <p:childTnLst>
                                    <p:set>
                                      <p:cBhvr>
                                        <p:cTn id="10" dur="1" fill="hold">
                                          <p:stCondLst>
                                            <p:cond delay="0"/>
                                          </p:stCondLst>
                                        </p:cTn>
                                        <p:tgtEl>
                                          <p:spTgt spid="38916"/>
                                        </p:tgtEl>
                                        <p:attrNameLst>
                                          <p:attrName>style.visibility</p:attrName>
                                        </p:attrNameLst>
                                      </p:cBhvr>
                                      <p:to>
                                        <p:strVal val="visible"/>
                                      </p:to>
                                    </p:set>
                                    <p:animEffect transition="in" filter="wheel(4)">
                                      <p:cBhvr>
                                        <p:cTn id="11" dur="1000"/>
                                        <p:tgtEl>
                                          <p:spTgt spid="38916"/>
                                        </p:tgtEl>
                                      </p:cBhvr>
                                    </p:animEffect>
                                  </p:childTnLst>
                                </p:cTn>
                              </p:par>
                            </p:childTnLst>
                          </p:cTn>
                        </p:par>
                        <p:par>
                          <p:cTn id="12" fill="hold" nodeType="afterGroup">
                            <p:stCondLst>
                              <p:cond delay="1750"/>
                            </p:stCondLst>
                            <p:childTnLst>
                              <p:par>
                                <p:cTn id="13" presetID="21" presetClass="entr" presetSubtype="4" fill="hold" nodeType="afterEffect">
                                  <p:stCondLst>
                                    <p:cond delay="0"/>
                                  </p:stCondLst>
                                  <p:childTnLst>
                                    <p:set>
                                      <p:cBhvr>
                                        <p:cTn id="14" dur="1" fill="hold">
                                          <p:stCondLst>
                                            <p:cond delay="0"/>
                                          </p:stCondLst>
                                        </p:cTn>
                                        <p:tgtEl>
                                          <p:spTgt spid="38915"/>
                                        </p:tgtEl>
                                        <p:attrNameLst>
                                          <p:attrName>style.visibility</p:attrName>
                                        </p:attrNameLst>
                                      </p:cBhvr>
                                      <p:to>
                                        <p:strVal val="visible"/>
                                      </p:to>
                                    </p:set>
                                    <p:animEffect transition="in" filter="wheel(4)">
                                      <p:cBhvr>
                                        <p:cTn id="15" dur="1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019" y="215820"/>
            <a:ext cx="8208724" cy="1728153"/>
          </a:xfrm>
        </p:spPr>
        <p:txBody>
          <a:bodyPr>
            <a:noAutofit/>
          </a:bodyPr>
          <a:lstStyle/>
          <a:p>
            <a:pPr>
              <a:defRPr/>
            </a:pPr>
            <a:r>
              <a:rPr lang="ru-RU" sz="1701" dirty="0">
                <a:solidFill>
                  <a:srgbClr val="FFFF00"/>
                </a:solidFill>
              </a:rPr>
              <a:t>Форма абстрактного искусства, основанная на использовании геометрических форм, иногда, хотя и не всегда, расположенных в </a:t>
            </a:r>
            <a:r>
              <a:rPr lang="ru-RU" sz="1701" dirty="0" err="1">
                <a:solidFill>
                  <a:srgbClr val="FFFF00"/>
                </a:solidFill>
              </a:rPr>
              <a:t>неиллюзорного</a:t>
            </a:r>
            <a:r>
              <a:rPr lang="ru-RU" sz="1701" dirty="0">
                <a:solidFill>
                  <a:srgbClr val="FFFF00"/>
                </a:solidFill>
              </a:rPr>
              <a:t> пространства и объединенных в беспредметные, абстрактные композиции. В основе абстрактных композиций лежит создание художественного пространства путем сочетания различных геометрических форм, цветных плоскостей, прямых и ломаных линий.</a:t>
            </a:r>
          </a:p>
        </p:txBody>
      </p:sp>
      <p:pic>
        <p:nvPicPr>
          <p:cNvPr id="39939" name="Picture 2" descr="http://www.art-spb.ru/upload/good_image/dergun_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8181" y="2325687"/>
            <a:ext cx="5200650" cy="343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nodeType="afterGroup">
                            <p:stCondLst>
                              <p:cond delay="750"/>
                            </p:stCondLst>
                            <p:childTnLst>
                              <p:par>
                                <p:cTn id="9" presetID="21" presetClass="entr" presetSubtype="8" fill="hold" nodeType="afterEffect">
                                  <p:stCondLst>
                                    <p:cond delay="0"/>
                                  </p:stCondLst>
                                  <p:childTnLst>
                                    <p:set>
                                      <p:cBhvr>
                                        <p:cTn id="10" dur="1" fill="hold">
                                          <p:stCondLst>
                                            <p:cond delay="0"/>
                                          </p:stCondLst>
                                        </p:cTn>
                                        <p:tgtEl>
                                          <p:spTgt spid="39939"/>
                                        </p:tgtEl>
                                        <p:attrNameLst>
                                          <p:attrName>style.visibility</p:attrName>
                                        </p:attrNameLst>
                                      </p:cBhvr>
                                      <p:to>
                                        <p:strVal val="visible"/>
                                      </p:to>
                                    </p:set>
                                    <p:animEffect transition="in" filter="wheel(8)">
                                      <p:cBhvr>
                                        <p:cTn id="11" dur="1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25" y="143814"/>
            <a:ext cx="8154720" cy="1612643"/>
          </a:xfrm>
        </p:spPr>
        <p:txBody>
          <a:bodyPr>
            <a:normAutofit/>
          </a:bodyPr>
          <a:lstStyle/>
          <a:p>
            <a:pPr>
              <a:defRPr/>
            </a:pPr>
            <a:r>
              <a:rPr lang="ru-RU" sz="1701" dirty="0">
                <a:solidFill>
                  <a:srgbClr val="FFFF00"/>
                </a:solidFill>
              </a:rPr>
              <a:t>Абстракционизм построен на образном понимании живописи или скульптуры. Однако если проанализировать творчество художников и скульпторов, которые работали в данном направлении, то можно увидеть четкость линий и форм. Поэтому   при слове «абстракционизм» мы не должны ожидать увидеть что-то расплывчатое и непонятное</a:t>
            </a:r>
            <a:r>
              <a:rPr lang="ru-RU" sz="1701" dirty="0"/>
              <a:t>.</a:t>
            </a:r>
          </a:p>
        </p:txBody>
      </p:sp>
      <p:pic>
        <p:nvPicPr>
          <p:cNvPr id="40963" name="Picture 2" descr="http://www.designbuzz.com/wp-content/uploads/2013/03/abstract-art-1-300x248.jpg"/>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101181" y="2554287"/>
            <a:ext cx="28575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nodeType="afterGroup">
                            <p:stCondLst>
                              <p:cond delay="750"/>
                            </p:stCondLst>
                            <p:childTnLst>
                              <p:par>
                                <p:cTn id="9" presetID="21" presetClass="entr" presetSubtype="8" fill="hold" nodeType="afterEffect">
                                  <p:stCondLst>
                                    <p:cond delay="0"/>
                                  </p:stCondLst>
                                  <p:childTnLst>
                                    <p:set>
                                      <p:cBhvr>
                                        <p:cTn id="10" dur="1" fill="hold">
                                          <p:stCondLst>
                                            <p:cond delay="0"/>
                                          </p:stCondLst>
                                        </p:cTn>
                                        <p:tgtEl>
                                          <p:spTgt spid="40963"/>
                                        </p:tgtEl>
                                        <p:attrNameLst>
                                          <p:attrName>style.visibility</p:attrName>
                                        </p:attrNameLst>
                                      </p:cBhvr>
                                      <p:to>
                                        <p:strVal val="visible"/>
                                      </p:to>
                                    </p:set>
                                    <p:animEffect transition="in" filter="wheel(8)">
                                      <p:cBhvr>
                                        <p:cTn id="11" dur="1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tatic.diary.ru/userdir/2/9/9/2/2992072/78559728.jpg"/>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358" y="143815"/>
            <a:ext cx="4042741" cy="261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descr="http://img01.chitalnya.ru/upload2/429/119428366888314480.jpg"/>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0446" y="143816"/>
            <a:ext cx="3110674" cy="594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6" descr="http://www.artunframed.com/Gallery/wp-content/uploads/2013/07/Cossacks-Wassily-Kandinsky.jpg"/>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358" y="3087687"/>
            <a:ext cx="4041446" cy="301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left)">
                                      <p:cBhvr>
                                        <p:cTn id="7" dur="750"/>
                                        <p:tgtEl>
                                          <p:spTgt spid="41986"/>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41988"/>
                                        </p:tgtEl>
                                        <p:attrNameLst>
                                          <p:attrName>style.visibility</p:attrName>
                                        </p:attrNameLst>
                                      </p:cBhvr>
                                      <p:to>
                                        <p:strVal val="visible"/>
                                      </p:to>
                                    </p:set>
                                    <p:animEffect transition="in" filter="wipe(left)">
                                      <p:cBhvr>
                                        <p:cTn id="11" dur="750"/>
                                        <p:tgtEl>
                                          <p:spTgt spid="41988"/>
                                        </p:tgtEl>
                                      </p:cBhvr>
                                    </p:animEffect>
                                  </p:childTnLst>
                                </p:cTn>
                              </p:par>
                            </p:childTnLst>
                          </p:cTn>
                        </p:par>
                        <p:par>
                          <p:cTn id="12" fill="hold" nodeType="afterGroup">
                            <p:stCondLst>
                              <p:cond delay="1500"/>
                            </p:stCondLst>
                            <p:childTnLst>
                              <p:par>
                                <p:cTn id="13" presetID="22" presetClass="entr" presetSubtype="2" fill="hold" nodeType="afterEffect">
                                  <p:stCondLst>
                                    <p:cond delay="0"/>
                                  </p:stCondLst>
                                  <p:childTnLst>
                                    <p:set>
                                      <p:cBhvr>
                                        <p:cTn id="14" dur="1" fill="hold">
                                          <p:stCondLst>
                                            <p:cond delay="0"/>
                                          </p:stCondLst>
                                        </p:cTn>
                                        <p:tgtEl>
                                          <p:spTgt spid="41987"/>
                                        </p:tgtEl>
                                        <p:attrNameLst>
                                          <p:attrName>style.visibility</p:attrName>
                                        </p:attrNameLst>
                                      </p:cBhvr>
                                      <p:to>
                                        <p:strVal val="visible"/>
                                      </p:to>
                                    </p:set>
                                    <p:animEffect transition="in" filter="wipe(right)">
                                      <p:cBhvr>
                                        <p:cTn id="15" dur="75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art-spb.ru/upload/good_image/ferrinio_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4393" y="2883057"/>
            <a:ext cx="3835839" cy="337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descr="http://www.artinvest2000.com/kandinsky_montagna-bl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044" y="178318"/>
            <a:ext cx="3546313" cy="60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6" descr="http://www.arthit.ru/abstract/0070/flower-art-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4393" y="178319"/>
            <a:ext cx="3835839" cy="25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1000" fill="hold"/>
                                        <p:tgtEl>
                                          <p:spTgt spid="43011"/>
                                        </p:tgtEl>
                                        <p:attrNameLst>
                                          <p:attrName>ppt_w</p:attrName>
                                        </p:attrNameLst>
                                      </p:cBhvr>
                                      <p:tavLst>
                                        <p:tav tm="0">
                                          <p:val>
                                            <p:fltVal val="0"/>
                                          </p:val>
                                        </p:tav>
                                        <p:tav tm="100000">
                                          <p:val>
                                            <p:strVal val="#ppt_w"/>
                                          </p:val>
                                        </p:tav>
                                      </p:tavLst>
                                    </p:anim>
                                    <p:anim calcmode="lin" valueType="num">
                                      <p:cBhvr>
                                        <p:cTn id="8" dur="1000" fill="hold"/>
                                        <p:tgtEl>
                                          <p:spTgt spid="43011"/>
                                        </p:tgtEl>
                                        <p:attrNameLst>
                                          <p:attrName>ppt_h</p:attrName>
                                        </p:attrNameLst>
                                      </p:cBhvr>
                                      <p:tavLst>
                                        <p:tav tm="0">
                                          <p:val>
                                            <p:fltVal val="0"/>
                                          </p:val>
                                        </p:tav>
                                        <p:tav tm="100000">
                                          <p:val>
                                            <p:strVal val="#ppt_h"/>
                                          </p:val>
                                        </p:tav>
                                      </p:tavLst>
                                    </p:anim>
                                    <p:animEffect transition="in" filter="fade">
                                      <p:cBhvr>
                                        <p:cTn id="9" dur="1000"/>
                                        <p:tgtEl>
                                          <p:spTgt spid="43011"/>
                                        </p:tgtEl>
                                      </p:cBhvr>
                                    </p:animEffect>
                                    <p:anim calcmode="lin" valueType="num">
                                      <p:cBhvr>
                                        <p:cTn id="10" dur="1000" fill="hold"/>
                                        <p:tgtEl>
                                          <p:spTgt spid="43011"/>
                                        </p:tgtEl>
                                        <p:attrNameLst>
                                          <p:attrName>ppt_x</p:attrName>
                                        </p:attrNameLst>
                                      </p:cBhvr>
                                      <p:tavLst>
                                        <p:tav tm="0">
                                          <p:val>
                                            <p:fltVal val="0.5"/>
                                          </p:val>
                                        </p:tav>
                                        <p:tav tm="100000">
                                          <p:val>
                                            <p:strVal val="#ppt_x"/>
                                          </p:val>
                                        </p:tav>
                                      </p:tavLst>
                                    </p:anim>
                                    <p:anim calcmode="lin" valueType="num">
                                      <p:cBhvr>
                                        <p:cTn id="11" dur="1000" fill="hold"/>
                                        <p:tgtEl>
                                          <p:spTgt spid="43011"/>
                                        </p:tgtEl>
                                        <p:attrNameLst>
                                          <p:attrName>ppt_y</p:attrName>
                                        </p:attrNameLst>
                                      </p:cBhvr>
                                      <p:tavLst>
                                        <p:tav tm="0">
                                          <p:val>
                                            <p:fltVal val="0.5"/>
                                          </p:val>
                                        </p:tav>
                                        <p:tav tm="100000">
                                          <p:val>
                                            <p:strVal val="#ppt_y"/>
                                          </p:val>
                                        </p:tav>
                                      </p:tavLst>
                                    </p:anim>
                                  </p:childTnLst>
                                </p:cTn>
                              </p:par>
                            </p:childTnLst>
                          </p:cTn>
                        </p:par>
                        <p:par>
                          <p:cTn id="12" fill="hold" nodeType="afterGroup">
                            <p:stCondLst>
                              <p:cond delay="1000"/>
                            </p:stCondLst>
                            <p:childTnLst>
                              <p:par>
                                <p:cTn id="13" presetID="53" presetClass="entr" presetSubtype="528" fill="hold" nodeType="afterEffect">
                                  <p:stCondLst>
                                    <p:cond delay="0"/>
                                  </p:stCondLst>
                                  <p:childTnLst>
                                    <p:set>
                                      <p:cBhvr>
                                        <p:cTn id="14" dur="1" fill="hold">
                                          <p:stCondLst>
                                            <p:cond delay="0"/>
                                          </p:stCondLst>
                                        </p:cTn>
                                        <p:tgtEl>
                                          <p:spTgt spid="43012"/>
                                        </p:tgtEl>
                                        <p:attrNameLst>
                                          <p:attrName>style.visibility</p:attrName>
                                        </p:attrNameLst>
                                      </p:cBhvr>
                                      <p:to>
                                        <p:strVal val="visible"/>
                                      </p:to>
                                    </p:set>
                                    <p:anim calcmode="lin" valueType="num">
                                      <p:cBhvr>
                                        <p:cTn id="15" dur="1000" fill="hold"/>
                                        <p:tgtEl>
                                          <p:spTgt spid="43012"/>
                                        </p:tgtEl>
                                        <p:attrNameLst>
                                          <p:attrName>ppt_w</p:attrName>
                                        </p:attrNameLst>
                                      </p:cBhvr>
                                      <p:tavLst>
                                        <p:tav tm="0">
                                          <p:val>
                                            <p:fltVal val="0"/>
                                          </p:val>
                                        </p:tav>
                                        <p:tav tm="100000">
                                          <p:val>
                                            <p:strVal val="#ppt_w"/>
                                          </p:val>
                                        </p:tav>
                                      </p:tavLst>
                                    </p:anim>
                                    <p:anim calcmode="lin" valueType="num">
                                      <p:cBhvr>
                                        <p:cTn id="16" dur="1000" fill="hold"/>
                                        <p:tgtEl>
                                          <p:spTgt spid="43012"/>
                                        </p:tgtEl>
                                        <p:attrNameLst>
                                          <p:attrName>ppt_h</p:attrName>
                                        </p:attrNameLst>
                                      </p:cBhvr>
                                      <p:tavLst>
                                        <p:tav tm="0">
                                          <p:val>
                                            <p:fltVal val="0"/>
                                          </p:val>
                                        </p:tav>
                                        <p:tav tm="100000">
                                          <p:val>
                                            <p:strVal val="#ppt_h"/>
                                          </p:val>
                                        </p:tav>
                                      </p:tavLst>
                                    </p:anim>
                                    <p:animEffect transition="in" filter="fade">
                                      <p:cBhvr>
                                        <p:cTn id="17" dur="1000"/>
                                        <p:tgtEl>
                                          <p:spTgt spid="43012"/>
                                        </p:tgtEl>
                                      </p:cBhvr>
                                    </p:animEffect>
                                    <p:anim calcmode="lin" valueType="num">
                                      <p:cBhvr>
                                        <p:cTn id="18" dur="1000" fill="hold"/>
                                        <p:tgtEl>
                                          <p:spTgt spid="43012"/>
                                        </p:tgtEl>
                                        <p:attrNameLst>
                                          <p:attrName>ppt_x</p:attrName>
                                        </p:attrNameLst>
                                      </p:cBhvr>
                                      <p:tavLst>
                                        <p:tav tm="0">
                                          <p:val>
                                            <p:fltVal val="0.5"/>
                                          </p:val>
                                        </p:tav>
                                        <p:tav tm="100000">
                                          <p:val>
                                            <p:strVal val="#ppt_x"/>
                                          </p:val>
                                        </p:tav>
                                      </p:tavLst>
                                    </p:anim>
                                    <p:anim calcmode="lin" valueType="num">
                                      <p:cBhvr>
                                        <p:cTn id="19" dur="1000" fill="hold"/>
                                        <p:tgtEl>
                                          <p:spTgt spid="43012"/>
                                        </p:tgtEl>
                                        <p:attrNameLst>
                                          <p:attrName>ppt_y</p:attrName>
                                        </p:attrNameLst>
                                      </p:cBhvr>
                                      <p:tavLst>
                                        <p:tav tm="0">
                                          <p:val>
                                            <p:fltVal val="0.5"/>
                                          </p:val>
                                        </p:tav>
                                        <p:tav tm="100000">
                                          <p:val>
                                            <p:strVal val="#ppt_y"/>
                                          </p:val>
                                        </p:tav>
                                      </p:tavLst>
                                    </p:anim>
                                  </p:childTnLst>
                                </p:cTn>
                              </p:par>
                            </p:childTnLst>
                          </p:cTn>
                        </p:par>
                        <p:par>
                          <p:cTn id="20" fill="hold" nodeType="afterGroup">
                            <p:stCondLst>
                              <p:cond delay="2000"/>
                            </p:stCondLst>
                            <p:childTnLst>
                              <p:par>
                                <p:cTn id="21" presetID="53" presetClass="entr" presetSubtype="528" fill="hold" nodeType="afterEffect">
                                  <p:stCondLst>
                                    <p:cond delay="0"/>
                                  </p:stCondLst>
                                  <p:childTnLst>
                                    <p:set>
                                      <p:cBhvr>
                                        <p:cTn id="22" dur="1" fill="hold">
                                          <p:stCondLst>
                                            <p:cond delay="0"/>
                                          </p:stCondLst>
                                        </p:cTn>
                                        <p:tgtEl>
                                          <p:spTgt spid="43010"/>
                                        </p:tgtEl>
                                        <p:attrNameLst>
                                          <p:attrName>style.visibility</p:attrName>
                                        </p:attrNameLst>
                                      </p:cBhvr>
                                      <p:to>
                                        <p:strVal val="visible"/>
                                      </p:to>
                                    </p:set>
                                    <p:anim calcmode="lin" valueType="num">
                                      <p:cBhvr>
                                        <p:cTn id="23" dur="1000" fill="hold"/>
                                        <p:tgtEl>
                                          <p:spTgt spid="43010"/>
                                        </p:tgtEl>
                                        <p:attrNameLst>
                                          <p:attrName>ppt_w</p:attrName>
                                        </p:attrNameLst>
                                      </p:cBhvr>
                                      <p:tavLst>
                                        <p:tav tm="0">
                                          <p:val>
                                            <p:fltVal val="0"/>
                                          </p:val>
                                        </p:tav>
                                        <p:tav tm="100000">
                                          <p:val>
                                            <p:strVal val="#ppt_w"/>
                                          </p:val>
                                        </p:tav>
                                      </p:tavLst>
                                    </p:anim>
                                    <p:anim calcmode="lin" valueType="num">
                                      <p:cBhvr>
                                        <p:cTn id="24" dur="1000" fill="hold"/>
                                        <p:tgtEl>
                                          <p:spTgt spid="43010"/>
                                        </p:tgtEl>
                                        <p:attrNameLst>
                                          <p:attrName>ppt_h</p:attrName>
                                        </p:attrNameLst>
                                      </p:cBhvr>
                                      <p:tavLst>
                                        <p:tav tm="0">
                                          <p:val>
                                            <p:fltVal val="0"/>
                                          </p:val>
                                        </p:tav>
                                        <p:tav tm="100000">
                                          <p:val>
                                            <p:strVal val="#ppt_h"/>
                                          </p:val>
                                        </p:tav>
                                      </p:tavLst>
                                    </p:anim>
                                    <p:animEffect transition="in" filter="fade">
                                      <p:cBhvr>
                                        <p:cTn id="25" dur="1000"/>
                                        <p:tgtEl>
                                          <p:spTgt spid="43010"/>
                                        </p:tgtEl>
                                      </p:cBhvr>
                                    </p:animEffect>
                                    <p:anim calcmode="lin" valueType="num">
                                      <p:cBhvr>
                                        <p:cTn id="26" dur="1000" fill="hold"/>
                                        <p:tgtEl>
                                          <p:spTgt spid="43010"/>
                                        </p:tgtEl>
                                        <p:attrNameLst>
                                          <p:attrName>ppt_x</p:attrName>
                                        </p:attrNameLst>
                                      </p:cBhvr>
                                      <p:tavLst>
                                        <p:tav tm="0">
                                          <p:val>
                                            <p:fltVal val="0.5"/>
                                          </p:val>
                                        </p:tav>
                                        <p:tav tm="100000">
                                          <p:val>
                                            <p:strVal val="#ppt_x"/>
                                          </p:val>
                                        </p:tav>
                                      </p:tavLst>
                                    </p:anim>
                                    <p:anim calcmode="lin" valueType="num">
                                      <p:cBhvr>
                                        <p:cTn id="27" dur="1000" fill="hold"/>
                                        <p:tgtEl>
                                          <p:spTgt spid="430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sz="quarter"/>
          </p:nvPr>
        </p:nvSpPr>
        <p:spPr>
          <a:xfrm>
            <a:off x="576051" y="431840"/>
            <a:ext cx="7344648" cy="720063"/>
          </a:xfrm>
        </p:spPr>
        <p:txBody>
          <a:bodyPr/>
          <a:lstStyle/>
          <a:p>
            <a:pPr>
              <a:defRPr/>
            </a:pPr>
            <a:r>
              <a:rPr lang="ru-RU" sz="4536" b="1" dirty="0">
                <a:solidFill>
                  <a:srgbClr val="FFC000"/>
                </a:solidFill>
              </a:rPr>
              <a:t>Заключение</a:t>
            </a:r>
          </a:p>
        </p:txBody>
      </p:sp>
      <p:sp>
        <p:nvSpPr>
          <p:cNvPr id="4" name="Подзаголовок 3"/>
          <p:cNvSpPr>
            <a:spLocks noGrp="1"/>
          </p:cNvSpPr>
          <p:nvPr>
            <p:ph type="subTitle" sz="quarter" idx="1"/>
          </p:nvPr>
        </p:nvSpPr>
        <p:spPr>
          <a:xfrm>
            <a:off x="144013" y="1655948"/>
            <a:ext cx="8424743" cy="3528311"/>
          </a:xfrm>
        </p:spPr>
        <p:txBody>
          <a:bodyPr/>
          <a:lstStyle/>
          <a:p>
            <a:pPr algn="l">
              <a:defRPr/>
            </a:pPr>
            <a:r>
              <a:rPr lang="ru-RU" sz="2646" b="1" dirty="0">
                <a:solidFill>
                  <a:srgbClr val="FFFF00"/>
                </a:solidFill>
              </a:rPr>
              <a:t>Если живопись - это не столько демонстрация мастерства, сколько способ самовыражения, тогда абстрактное искусство надо признать наиболее продвинутой ступенью изобразительной деятельности. Абстрактная композиция - это тот последний уровень, на котором живопись еще остается живописью. </a:t>
            </a:r>
          </a:p>
          <a:p>
            <a:pPr algn="l">
              <a:defRPr/>
            </a:pPr>
            <a:r>
              <a:rPr lang="ru-RU" sz="2646" b="1" dirty="0">
                <a:solidFill>
                  <a:srgbClr val="FFFF00"/>
                </a:solidFill>
              </a:rPr>
              <a:t>Дальше – распад.</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nodeType="afterGroup">
                            <p:stCondLst>
                              <p:cond delay="2000"/>
                            </p:stCondLst>
                            <p:childTnLst>
                              <p:par>
                                <p:cTn id="11" presetID="42" presetClass="entr" presetSubtype="0" fill="hold" grpId="0" nodeType="afterEffect">
                                  <p:stCondLst>
                                    <p:cond delay="0"/>
                                  </p:stCondLst>
                                  <p:iterate type="lt">
                                    <p:tmPct val="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anim calcmode="lin" valueType="num">
                                      <p:cBhvr>
                                        <p:cTn id="14"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anim calcmode="lin" valueType="num">
                                      <p:cBhvr>
                                        <p:cTn id="20"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6000"/>
                            </p:stCondLst>
                            <p:childTnLst>
                              <p:par>
                                <p:cTn id="23" presetID="19" presetClass="emph" presetSubtype="0" fill="hold" grpId="1" nodeType="afterEffect">
                                  <p:stCondLst>
                                    <p:cond delay="0"/>
                                  </p:stCondLst>
                                  <p:iterate type="lt">
                                    <p:tmPct val="0"/>
                                  </p:iterate>
                                  <p:childTnLst>
                                    <p:animClr clrSpc="rgb" dir="cw">
                                      <p:cBhvr override="childStyle">
                                        <p:cTn id="24" dur="500" fill="hold"/>
                                        <p:tgtEl>
                                          <p:spTgt spid="4">
                                            <p:txEl>
                                              <p:pRg st="1" end="1"/>
                                            </p:txEl>
                                          </p:spTgt>
                                        </p:tgtEl>
                                        <p:attrNameLst>
                                          <p:attrName>style.color</p:attrName>
                                        </p:attrNameLst>
                                      </p:cBhvr>
                                      <p:to>
                                        <a:srgbClr val="FF0066"/>
                                      </p:to>
                                    </p:animClr>
                                    <p:animClr clrSpc="rgb" dir="cw">
                                      <p:cBhvr>
                                        <p:cTn id="25" dur="500" fill="hold"/>
                                        <p:tgtEl>
                                          <p:spTgt spid="4">
                                            <p:txEl>
                                              <p:pRg st="1" end="1"/>
                                            </p:txEl>
                                          </p:spTgt>
                                        </p:tgtEl>
                                        <p:attrNameLst>
                                          <p:attrName>fillcolor</p:attrName>
                                        </p:attrNameLst>
                                      </p:cBhvr>
                                      <p:to>
                                        <a:srgbClr val="FF0066"/>
                                      </p:to>
                                    </p:animClr>
                                    <p:set>
                                      <p:cBhvr>
                                        <p:cTn id="26" dur="500" fill="hold"/>
                                        <p:tgtEl>
                                          <p:spTgt spid="4">
                                            <p:txEl>
                                              <p:pRg st="1" end="1"/>
                                            </p:txEl>
                                          </p:spTgt>
                                        </p:tgtEl>
                                        <p:attrNameLst>
                                          <p:attrName>fill.type</p:attrName>
                                        </p:attrNameLst>
                                      </p:cBhvr>
                                      <p:to>
                                        <p:strVal val="solid"/>
                                      </p:to>
                                    </p:set>
                                    <p:set>
                                      <p:cBhvr>
                                        <p:cTn id="27" dur="500" fill="hold"/>
                                        <p:tgtEl>
                                          <p:spTgt spid="4">
                                            <p:txEl>
                                              <p:pRg st="1" end="1"/>
                                            </p:txEl>
                                          </p:spTgt>
                                        </p:tgtEl>
                                        <p:attrNameLst>
                                          <p:attrName>fill.on</p:attrName>
                                        </p:attrNameLst>
                                      </p:cBhvr>
                                      <p:to>
                                        <p:strVal val="true"/>
                                      </p:to>
                                    </p:set>
                                  </p:childTnLst>
                                </p:cTn>
                              </p:par>
                            </p:childTnLst>
                          </p:cTn>
                        </p:par>
                        <p:par>
                          <p:cTn id="28" fill="hold" nodeType="afterGroup">
                            <p:stCondLst>
                              <p:cond delay="6500"/>
                            </p:stCondLst>
                            <p:childTnLst>
                              <p:par>
                                <p:cTn id="29" presetID="3" presetClass="emph" presetSubtype="2" fill="hold" grpId="2" nodeType="afterEffect">
                                  <p:stCondLst>
                                    <p:cond delay="0"/>
                                  </p:stCondLst>
                                  <p:iterate type="lt">
                                    <p:tmPct val="0"/>
                                  </p:iterate>
                                  <p:childTnLst>
                                    <p:animClr clrSpc="rgb" dir="cw">
                                      <p:cBhvr override="childStyle">
                                        <p:cTn id="30" dur="2000" fill="hold"/>
                                        <p:tgtEl>
                                          <p:spTgt spid="4">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4" grpId="1" build="p"/>
      <p:bldP spid="4" grpId="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7"/>
          <p:cNvSpPr>
            <a:spLocks noGrp="1" noChangeArrowheads="1"/>
          </p:cNvSpPr>
          <p:nvPr>
            <p:ph type="title" idx="4294967295"/>
          </p:nvPr>
        </p:nvSpPr>
        <p:spPr>
          <a:xfrm>
            <a:off x="864076" y="275826"/>
            <a:ext cx="6912610" cy="876078"/>
          </a:xfrm>
        </p:spPr>
        <p:txBody>
          <a:bodyPr/>
          <a:lstStyle/>
          <a:p>
            <a:pPr algn="ctr" eaLnBrk="1" hangingPunct="1">
              <a:defRPr/>
            </a:pPr>
            <a:r>
              <a:rPr lang="ru-RU" sz="3780" b="1" i="1" dirty="0">
                <a:solidFill>
                  <a:srgbClr val="FFC000"/>
                </a:solidFill>
              </a:rPr>
              <a:t>АБСТРАКЦИОНИЗМ</a:t>
            </a:r>
          </a:p>
        </p:txBody>
      </p:sp>
      <p:pic>
        <p:nvPicPr>
          <p:cNvPr id="8195" name="Picture 10" descr="abstract-art-3"/>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1980176" y="1439928"/>
            <a:ext cx="4680413" cy="4633909"/>
          </a:xfr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fade">
                                      <p:cBhvr>
                                        <p:cTn id="7" dur="500"/>
                                        <p:tgtEl>
                                          <p:spTgt spid="19463"/>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8195"/>
                                        </p:tgtEl>
                                        <p:attrNameLst>
                                          <p:attrName>style.visibility</p:attrName>
                                        </p:attrNameLst>
                                      </p:cBhvr>
                                      <p:to>
                                        <p:strVal val="visible"/>
                                      </p:to>
                                    </p:set>
                                    <p:anim calcmode="lin" valueType="num">
                                      <p:cBhvr>
                                        <p:cTn id="11" dur="1000" fill="hold"/>
                                        <p:tgtEl>
                                          <p:spTgt spid="8195"/>
                                        </p:tgtEl>
                                        <p:attrNameLst>
                                          <p:attrName>ppt_w</p:attrName>
                                        </p:attrNameLst>
                                      </p:cBhvr>
                                      <p:tavLst>
                                        <p:tav tm="0">
                                          <p:val>
                                            <p:fltVal val="0"/>
                                          </p:val>
                                        </p:tav>
                                        <p:tav tm="100000">
                                          <p:val>
                                            <p:strVal val="#ppt_w"/>
                                          </p:val>
                                        </p:tav>
                                      </p:tavLst>
                                    </p:anim>
                                    <p:anim calcmode="lin" valueType="num">
                                      <p:cBhvr>
                                        <p:cTn id="12" dur="1000" fill="hold"/>
                                        <p:tgtEl>
                                          <p:spTgt spid="8195"/>
                                        </p:tgtEl>
                                        <p:attrNameLst>
                                          <p:attrName>ppt_h</p:attrName>
                                        </p:attrNameLst>
                                      </p:cBhvr>
                                      <p:tavLst>
                                        <p:tav tm="0">
                                          <p:val>
                                            <p:fltVal val="0"/>
                                          </p:val>
                                        </p:tav>
                                        <p:tav tm="100000">
                                          <p:val>
                                            <p:strVal val="#ppt_h"/>
                                          </p:val>
                                        </p:tav>
                                      </p:tavLst>
                                    </p:anim>
                                    <p:animEffect transition="in" filter="fade">
                                      <p:cBhvr>
                                        <p:cTn id="13" dur="1000"/>
                                        <p:tgtEl>
                                          <p:spTgt spid="8195"/>
                                        </p:tgtEl>
                                      </p:cBhvr>
                                    </p:animEffect>
                                  </p:childTnLst>
                                </p:cTn>
                              </p:par>
                            </p:childTnLst>
                          </p:cTn>
                        </p:par>
                        <p:par>
                          <p:cTn id="14" fill="hold" nodeType="afterGroup">
                            <p:stCondLst>
                              <p:cond delay="1500"/>
                            </p:stCondLst>
                            <p:childTnLst>
                              <p:par>
                                <p:cTn id="15" presetID="32" presetClass="emph" presetSubtype="0" fill="hold" grpId="1" nodeType="afterEffect">
                                  <p:stCondLst>
                                    <p:cond delay="0"/>
                                  </p:stCondLst>
                                  <p:childTnLst>
                                    <p:animRot by="120000">
                                      <p:cBhvr>
                                        <p:cTn id="16" dur="100" fill="hold">
                                          <p:stCondLst>
                                            <p:cond delay="0"/>
                                          </p:stCondLst>
                                        </p:cTn>
                                        <p:tgtEl>
                                          <p:spTgt spid="19463"/>
                                        </p:tgtEl>
                                        <p:attrNameLst>
                                          <p:attrName>r</p:attrName>
                                        </p:attrNameLst>
                                      </p:cBhvr>
                                    </p:animRot>
                                    <p:animRot by="-240000">
                                      <p:cBhvr>
                                        <p:cTn id="17" dur="200" fill="hold">
                                          <p:stCondLst>
                                            <p:cond delay="200"/>
                                          </p:stCondLst>
                                        </p:cTn>
                                        <p:tgtEl>
                                          <p:spTgt spid="19463"/>
                                        </p:tgtEl>
                                        <p:attrNameLst>
                                          <p:attrName>r</p:attrName>
                                        </p:attrNameLst>
                                      </p:cBhvr>
                                    </p:animRot>
                                    <p:animRot by="240000">
                                      <p:cBhvr>
                                        <p:cTn id="18" dur="200" fill="hold">
                                          <p:stCondLst>
                                            <p:cond delay="400"/>
                                          </p:stCondLst>
                                        </p:cTn>
                                        <p:tgtEl>
                                          <p:spTgt spid="19463"/>
                                        </p:tgtEl>
                                        <p:attrNameLst>
                                          <p:attrName>r</p:attrName>
                                        </p:attrNameLst>
                                      </p:cBhvr>
                                    </p:animRot>
                                    <p:animRot by="-240000">
                                      <p:cBhvr>
                                        <p:cTn id="19" dur="200" fill="hold">
                                          <p:stCondLst>
                                            <p:cond delay="600"/>
                                          </p:stCondLst>
                                        </p:cTn>
                                        <p:tgtEl>
                                          <p:spTgt spid="19463"/>
                                        </p:tgtEl>
                                        <p:attrNameLst>
                                          <p:attrName>r</p:attrName>
                                        </p:attrNameLst>
                                      </p:cBhvr>
                                    </p:animRot>
                                    <p:animRot by="120000">
                                      <p:cBhvr>
                                        <p:cTn id="20" dur="200" fill="hold">
                                          <p:stCondLst>
                                            <p:cond delay="800"/>
                                          </p:stCondLst>
                                        </p:cTn>
                                        <p:tgtEl>
                                          <p:spTgt spid="194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39" y="143814"/>
            <a:ext cx="7920699" cy="2304204"/>
          </a:xfrm>
        </p:spPr>
        <p:txBody>
          <a:bodyPr>
            <a:noAutofit/>
          </a:bodyPr>
          <a:lstStyle/>
          <a:p>
            <a:pPr>
              <a:defRPr/>
            </a:pPr>
            <a:r>
              <a:rPr lang="ru-RU" sz="1890" dirty="0">
                <a:solidFill>
                  <a:srgbClr val="FFFF00"/>
                </a:solidFill>
              </a:rPr>
              <a:t>Абстракционизм появился на рубеже XIX – XX в.в, поскольку именно в это время происходило брожение умов. Потребовалось создать нетрадиционный изобразительный язык, который был бы полон глубокого смысла. Однако тот, кто созерцал произведения данного искусства, должен был уметь мыслить абстракциями. В противном случае изображаемое казалось просто набором каких-то элементов и не более того.</a:t>
            </a:r>
          </a:p>
        </p:txBody>
      </p:sp>
      <p:pic>
        <p:nvPicPr>
          <p:cNvPr id="9219" name="Picture 2" descr="http://www.yar-slav.com/abstrakt/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577" y="2520024"/>
            <a:ext cx="2962761" cy="37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www.artlib.ru/objects/gallery_321/artlib_gallery-160888-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2387" y="2518524"/>
            <a:ext cx="3246286" cy="377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53" presetClass="entr" presetSubtype="16"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p:cTn id="11" dur="1000" fill="hold"/>
                                        <p:tgtEl>
                                          <p:spTgt spid="9219"/>
                                        </p:tgtEl>
                                        <p:attrNameLst>
                                          <p:attrName>ppt_w</p:attrName>
                                        </p:attrNameLst>
                                      </p:cBhvr>
                                      <p:tavLst>
                                        <p:tav tm="0">
                                          <p:val>
                                            <p:fltVal val="0"/>
                                          </p:val>
                                        </p:tav>
                                        <p:tav tm="100000">
                                          <p:val>
                                            <p:strVal val="#ppt_w"/>
                                          </p:val>
                                        </p:tav>
                                      </p:tavLst>
                                    </p:anim>
                                    <p:anim calcmode="lin" valueType="num">
                                      <p:cBhvr>
                                        <p:cTn id="12" dur="1000" fill="hold"/>
                                        <p:tgtEl>
                                          <p:spTgt spid="9219"/>
                                        </p:tgtEl>
                                        <p:attrNameLst>
                                          <p:attrName>ppt_h</p:attrName>
                                        </p:attrNameLst>
                                      </p:cBhvr>
                                      <p:tavLst>
                                        <p:tav tm="0">
                                          <p:val>
                                            <p:fltVal val="0"/>
                                          </p:val>
                                        </p:tav>
                                        <p:tav tm="100000">
                                          <p:val>
                                            <p:strVal val="#ppt_h"/>
                                          </p:val>
                                        </p:tav>
                                      </p:tavLst>
                                    </p:anim>
                                    <p:animEffect transition="in" filter="fade">
                                      <p:cBhvr>
                                        <p:cTn id="13" dur="1000"/>
                                        <p:tgtEl>
                                          <p:spTgt spid="9219"/>
                                        </p:tgtEl>
                                      </p:cBhvr>
                                    </p:animEffect>
                                  </p:childTnLst>
                                </p:cTn>
                              </p:par>
                            </p:childTnLst>
                          </p:cTn>
                        </p:par>
                        <p:par>
                          <p:cTn id="14" fill="hold" nodeType="afterGroup">
                            <p:stCondLst>
                              <p:cond delay="2000"/>
                            </p:stCondLst>
                            <p:childTnLst>
                              <p:par>
                                <p:cTn id="15" presetID="53" presetClass="entr" presetSubtype="16"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 calcmode="lin" valueType="num">
                                      <p:cBhvr>
                                        <p:cTn id="17" dur="1000" fill="hold"/>
                                        <p:tgtEl>
                                          <p:spTgt spid="9220"/>
                                        </p:tgtEl>
                                        <p:attrNameLst>
                                          <p:attrName>ppt_w</p:attrName>
                                        </p:attrNameLst>
                                      </p:cBhvr>
                                      <p:tavLst>
                                        <p:tav tm="0">
                                          <p:val>
                                            <p:fltVal val="0"/>
                                          </p:val>
                                        </p:tav>
                                        <p:tav tm="100000">
                                          <p:val>
                                            <p:strVal val="#ppt_w"/>
                                          </p:val>
                                        </p:tav>
                                      </p:tavLst>
                                    </p:anim>
                                    <p:anim calcmode="lin" valueType="num">
                                      <p:cBhvr>
                                        <p:cTn id="18" dur="1000" fill="hold"/>
                                        <p:tgtEl>
                                          <p:spTgt spid="9220"/>
                                        </p:tgtEl>
                                        <p:attrNameLst>
                                          <p:attrName>ppt_h</p:attrName>
                                        </p:attrNameLst>
                                      </p:cBhvr>
                                      <p:tavLst>
                                        <p:tav tm="0">
                                          <p:val>
                                            <p:fltVal val="0"/>
                                          </p:val>
                                        </p:tav>
                                        <p:tav tm="100000">
                                          <p:val>
                                            <p:strVal val="#ppt_h"/>
                                          </p:val>
                                        </p:tav>
                                      </p:tavLst>
                                    </p:anim>
                                    <p:animEffect transition="in" filter="fade">
                                      <p:cBhvr>
                                        <p:cTn id="19"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103" y="215821"/>
            <a:ext cx="6984616" cy="1152101"/>
          </a:xfrm>
        </p:spPr>
        <p:txBody>
          <a:bodyPr>
            <a:noAutofit/>
          </a:bodyPr>
          <a:lstStyle/>
          <a:p>
            <a:pPr>
              <a:defRPr/>
            </a:pPr>
            <a:r>
              <a:rPr lang="ru-RU" sz="1890" dirty="0">
                <a:solidFill>
                  <a:srgbClr val="FFFF00"/>
                </a:solidFill>
              </a:rPr>
              <a:t>Термин «абстракционизм» основан от слова «</a:t>
            </a:r>
            <a:r>
              <a:rPr lang="ru-RU" sz="1890" dirty="0" err="1">
                <a:solidFill>
                  <a:srgbClr val="FFFF00"/>
                </a:solidFill>
              </a:rPr>
              <a:t>abstractio</a:t>
            </a:r>
            <a:r>
              <a:rPr lang="ru-RU" sz="1890" dirty="0">
                <a:solidFill>
                  <a:srgbClr val="FFFF00"/>
                </a:solidFill>
              </a:rPr>
              <a:t>», что в переводе означает удаление, отвлечение.</a:t>
            </a:r>
          </a:p>
        </p:txBody>
      </p:sp>
      <p:pic>
        <p:nvPicPr>
          <p:cNvPr id="10243" name="Picture 2" descr="http://www.elite-paint.com/paintings_photo/A0279_vbig.jpg"/>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440127" y="1511935"/>
            <a:ext cx="6109479" cy="449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21" presetClass="entr" presetSubtype="8"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heel(8)">
                                      <p:cBhvr>
                                        <p:cTn id="11"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38" y="275826"/>
            <a:ext cx="7776686" cy="1164103"/>
          </a:xfrm>
        </p:spPr>
        <p:txBody>
          <a:bodyPr>
            <a:normAutofit/>
          </a:bodyPr>
          <a:lstStyle/>
          <a:p>
            <a:pPr>
              <a:defRPr/>
            </a:pPr>
            <a:r>
              <a:rPr lang="ru-RU" sz="2079" b="1" dirty="0">
                <a:solidFill>
                  <a:srgbClr val="FFFF00"/>
                </a:solidFill>
              </a:rPr>
              <a:t>Основоположники абстракционизма — русские художники Василий Кандинский и Казимир Малевич.</a:t>
            </a:r>
            <a:endParaRPr lang="ru-RU" b="1" dirty="0">
              <a:solidFill>
                <a:srgbClr val="FFFF00"/>
              </a:solidFill>
            </a:endParaRPr>
          </a:p>
        </p:txBody>
      </p:sp>
      <p:sp>
        <p:nvSpPr>
          <p:cNvPr id="3" name="Содержимое 2"/>
          <p:cNvSpPr>
            <a:spLocks noGrp="1"/>
          </p:cNvSpPr>
          <p:nvPr>
            <p:ph idx="1"/>
          </p:nvPr>
        </p:nvSpPr>
        <p:spPr>
          <a:xfrm>
            <a:off x="985587" y="5544291"/>
            <a:ext cx="7655175" cy="351031"/>
          </a:xfrm>
        </p:spPr>
        <p:txBody>
          <a:bodyPr>
            <a:normAutofit fontScale="70000" lnSpcReduction="20000"/>
          </a:bodyPr>
          <a:lstStyle/>
          <a:p>
            <a:pPr>
              <a:buFontTx/>
              <a:buNone/>
              <a:defRPr/>
            </a:pPr>
            <a:r>
              <a:rPr lang="ru-RU" b="1" dirty="0" smtClean="0">
                <a:solidFill>
                  <a:srgbClr val="FFC000"/>
                </a:solidFill>
              </a:rPr>
              <a:t>Василий Кандинский         Казимир Малевич       </a:t>
            </a:r>
            <a:endParaRPr lang="ru-RU" b="1" dirty="0">
              <a:solidFill>
                <a:srgbClr val="FFC000"/>
              </a:solidFill>
            </a:endParaRPr>
          </a:p>
        </p:txBody>
      </p:sp>
      <p:pic>
        <p:nvPicPr>
          <p:cNvPr id="11268" name="Picture 2" descr="http://img0.liveinternet.ru/images/attach/c/2/73/471/73471678_Victor_Khrisanfovich_Kandinsk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095" y="1588443"/>
            <a:ext cx="2736242" cy="371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http://savepic.ru/12922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0413" y="1583940"/>
            <a:ext cx="2488720" cy="372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wipe(up)">
                                      <p:cBhvr>
                                        <p:cTn id="11" dur="750"/>
                                        <p:tgtEl>
                                          <p:spTgt spid="11268"/>
                                        </p:tgtEl>
                                      </p:cBhvr>
                                    </p:animEffect>
                                  </p:childTnLst>
                                </p:cTn>
                              </p:par>
                            </p:childTnLst>
                          </p:cTn>
                        </p:par>
                        <p:par>
                          <p:cTn id="12" fill="hold" nodeType="afterGroup">
                            <p:stCondLst>
                              <p:cond delay="1750"/>
                            </p:stCondLst>
                            <p:childTnLst>
                              <p:par>
                                <p:cTn id="13" presetID="22" presetClass="entr" presetSubtype="1" fill="hold" nodeType="after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wipe(up)">
                                      <p:cBhvr>
                                        <p:cTn id="15" dur="750"/>
                                        <p:tgtEl>
                                          <p:spTgt spid="11269"/>
                                        </p:tgtEl>
                                      </p:cBhvr>
                                    </p:animEffect>
                                  </p:childTnLst>
                                </p:cTn>
                              </p:par>
                            </p:childTnLst>
                          </p:cTn>
                        </p:par>
                        <p:par>
                          <p:cTn id="16" fill="hold" nodeType="afterGroup">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051" y="287827"/>
            <a:ext cx="7776686" cy="1308116"/>
          </a:xfrm>
        </p:spPr>
        <p:txBody>
          <a:bodyPr/>
          <a:lstStyle/>
          <a:p>
            <a:pPr>
              <a:defRPr/>
            </a:pPr>
            <a:r>
              <a:rPr lang="ru-RU" b="1" dirty="0" smtClean="0">
                <a:solidFill>
                  <a:srgbClr val="FFFF00"/>
                </a:solidFill>
              </a:rPr>
              <a:t>Абстракционизм Кандинского</a:t>
            </a:r>
            <a:endParaRPr lang="ru-RU" b="1" dirty="0">
              <a:solidFill>
                <a:srgbClr val="FFFF00"/>
              </a:solidFill>
            </a:endParaRPr>
          </a:p>
        </p:txBody>
      </p:sp>
      <p:sp>
        <p:nvSpPr>
          <p:cNvPr id="3" name="Содержимое 2"/>
          <p:cNvSpPr>
            <a:spLocks noGrp="1"/>
          </p:cNvSpPr>
          <p:nvPr>
            <p:ph idx="1"/>
          </p:nvPr>
        </p:nvSpPr>
        <p:spPr>
          <a:xfrm>
            <a:off x="504044" y="2015979"/>
            <a:ext cx="7776686" cy="3888343"/>
          </a:xfrm>
        </p:spPr>
        <p:txBody>
          <a:bodyPr>
            <a:noAutofit/>
          </a:bodyPr>
          <a:lstStyle/>
          <a:p>
            <a:pPr marL="0" indent="0">
              <a:spcBef>
                <a:spcPts val="0"/>
              </a:spcBef>
              <a:buNone/>
              <a:defRPr/>
            </a:pPr>
            <a:r>
              <a:rPr lang="ru-RU" sz="2268" dirty="0">
                <a:solidFill>
                  <a:srgbClr val="FFFF00"/>
                </a:solidFill>
              </a:rPr>
              <a:t>Основоположником абстракционизма в изобразительном искусстве по праву считают</a:t>
            </a:r>
            <a:br>
              <a:rPr lang="ru-RU" sz="2268" dirty="0">
                <a:solidFill>
                  <a:srgbClr val="FFFF00"/>
                </a:solidFill>
              </a:rPr>
            </a:br>
            <a:r>
              <a:rPr lang="ru-RU" sz="2268" b="1" dirty="0">
                <a:solidFill>
                  <a:srgbClr val="FFFF00"/>
                </a:solidFill>
              </a:rPr>
              <a:t>Василия Васильевича Кандинского (1866 – 1944).</a:t>
            </a:r>
          </a:p>
          <a:p>
            <a:pPr marL="0" indent="0">
              <a:spcBef>
                <a:spcPts val="0"/>
              </a:spcBef>
              <a:buNone/>
              <a:defRPr/>
            </a:pPr>
            <a:endParaRPr lang="ru-RU" sz="2268" b="1" dirty="0">
              <a:solidFill>
                <a:srgbClr val="FFFF00"/>
              </a:solidFill>
            </a:endParaRPr>
          </a:p>
          <a:p>
            <a:pPr marL="0" indent="0">
              <a:spcBef>
                <a:spcPts val="0"/>
              </a:spcBef>
              <a:buNone/>
              <a:defRPr/>
            </a:pPr>
            <a:r>
              <a:rPr lang="ru-RU" sz="2268" dirty="0">
                <a:solidFill>
                  <a:srgbClr val="FFFF00"/>
                </a:solidFill>
              </a:rPr>
              <a:t>Кандинский пришёл в живопись после окончания юридического факультета Московского университета, когда ему было уже 30 лет. Позже уезжает в Германию изучать основы живописи. В 1911 г создал объединение «Синий всадник», где он провозглашает отход от натуры, природы к сущностям явлений и предметов.</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500"/>
                                        <p:tgtEl>
                                          <p:spTgt spid="3">
                                            <p:txEl>
                                              <p:pRg st="0" end="0"/>
                                            </p:txEl>
                                          </p:spTgt>
                                        </p:tgtEl>
                                      </p:cBhvr>
                                    </p:animEffect>
                                    <p:anim calcmode="lin" valueType="num">
                                      <p:cBhvr>
                                        <p:cTn id="12"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anim calcmode="lin" valueType="num">
                                      <p:cBhvr>
                                        <p:cTn id="1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Евгения\Рабочий стол\Кандинский\Синий всадник.1903г..jpg"/>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6177" y="1295915"/>
            <a:ext cx="4760528" cy="408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title"/>
          </p:nvPr>
        </p:nvSpPr>
        <p:spPr>
          <a:xfrm>
            <a:off x="720064" y="215820"/>
            <a:ext cx="7488661" cy="648057"/>
          </a:xfrm>
        </p:spPr>
        <p:txBody>
          <a:bodyPr/>
          <a:lstStyle/>
          <a:p>
            <a:pPr algn="ctr" eaLnBrk="1" hangingPunct="1">
              <a:defRPr/>
            </a:pPr>
            <a:r>
              <a:rPr lang="ru-RU" sz="3402" b="1" dirty="0">
                <a:solidFill>
                  <a:srgbClr val="FFFF00"/>
                </a:solidFill>
              </a:rPr>
              <a:t>Первые картины</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fade">
                                      <p:cBhvr>
                                        <p:cTn id="11" dur="2000"/>
                                        <p:tgtEl>
                                          <p:spTgt spid="19458"/>
                                        </p:tgtEl>
                                      </p:cBhvr>
                                    </p:animEffect>
                                    <p:anim calcmode="lin" valueType="num">
                                      <p:cBhvr>
                                        <p:cTn id="12" dur="2000" fill="hold"/>
                                        <p:tgtEl>
                                          <p:spTgt spid="19458"/>
                                        </p:tgtEl>
                                        <p:attrNameLst>
                                          <p:attrName>ppt_x</p:attrName>
                                        </p:attrNameLst>
                                      </p:cBhvr>
                                      <p:tavLst>
                                        <p:tav tm="0">
                                          <p:val>
                                            <p:strVal val="#ppt_x"/>
                                          </p:val>
                                        </p:tav>
                                        <p:tav tm="100000">
                                          <p:val>
                                            <p:strVal val="#ppt_x"/>
                                          </p:val>
                                        </p:tav>
                                      </p:tavLst>
                                    </p:anim>
                                    <p:anim calcmode="lin" valueType="num">
                                      <p:cBhvr>
                                        <p:cTn id="13" dur="2000" fill="hold"/>
                                        <p:tgtEl>
                                          <p:spTgt spid="1945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500"/>
                            </p:stCondLst>
                            <p:childTnLst>
                              <p:par>
                                <p:cTn id="15" presetID="9" presetClass="exit" presetSubtype="0" fill="hold" nodeType="afterEffect">
                                  <p:stCondLst>
                                    <p:cond delay="0"/>
                                  </p:stCondLst>
                                  <p:childTnLst>
                                    <p:animEffect transition="out" filter="dissolve">
                                      <p:cBhvr>
                                        <p:cTn id="16" dur="2000"/>
                                        <p:tgtEl>
                                          <p:spTgt spid="19458"/>
                                        </p:tgtEl>
                                      </p:cBhvr>
                                    </p:animEffect>
                                    <p:set>
                                      <p:cBhvr>
                                        <p:cTn id="17" dur="1" fill="hold">
                                          <p:stCondLst>
                                            <p:cond delay="19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theme/theme1.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TC104033921[[fn=Дамаск]]</Template>
  <TotalTime>704</TotalTime>
  <Words>561</Words>
  <Application>Microsoft Office PowerPoint</Application>
  <PresentationFormat>Произвольный</PresentationFormat>
  <Paragraphs>66</Paragraphs>
  <Slides>39</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39</vt:i4>
      </vt:variant>
    </vt:vector>
  </HeadingPairs>
  <TitlesOfParts>
    <vt:vector size="46" baseType="lpstr">
      <vt:lpstr>Arial</vt:lpstr>
      <vt:lpstr>Calibri</vt:lpstr>
      <vt:lpstr>Monotype Corsiva</vt:lpstr>
      <vt:lpstr>Tahoma</vt:lpstr>
      <vt:lpstr>Times New Roman</vt:lpstr>
      <vt:lpstr>Wingdings</vt:lpstr>
      <vt:lpstr>Океан</vt:lpstr>
      <vt:lpstr>Искусство после первой мировой войны</vt:lpstr>
      <vt:lpstr>Презентация PowerPoint</vt:lpstr>
      <vt:lpstr>Виды и формы художественной культуры </vt:lpstr>
      <vt:lpstr>АБСТРАКЦИОНИЗМ</vt:lpstr>
      <vt:lpstr>Абстракционизм появился на рубеже XIX – XX в.в, поскольку именно в это время происходило брожение умов. Потребовалось создать нетрадиционный изобразительный язык, который был бы полон глубокого смысла. Однако тот, кто созерцал произведения данного искусства, должен был уметь мыслить абстракциями. В противном случае изображаемое казалось просто набором каких-то элементов и не более того.</vt:lpstr>
      <vt:lpstr>Термин «абстракционизм» основан от слова «abstractio», что в переводе означает удаление, отвлечение.</vt:lpstr>
      <vt:lpstr>Основоположники абстракционизма — русские художники Василий Кандинский и Казимир Малевич.</vt:lpstr>
      <vt:lpstr>Абстракционизм Кандинского</vt:lpstr>
      <vt:lpstr>Первые картины</vt:lpstr>
      <vt:lpstr>Презентация PowerPoint</vt:lpstr>
      <vt:lpstr>В. Кандинский. Маленькая мечта в красном</vt:lpstr>
      <vt:lpstr>В. Кандинский  Сумеречное</vt:lpstr>
      <vt:lpstr>Презентация PowerPoint</vt:lpstr>
      <vt:lpstr>Несколько кругов</vt:lpstr>
      <vt:lpstr>Последний период творчества: Треугольник, квадрат, круг</vt:lpstr>
      <vt:lpstr>Супрематизм Малевича</vt:lpstr>
      <vt:lpstr>Презентация PowerPoint</vt:lpstr>
      <vt:lpstr>Презентация PowerPoint</vt:lpstr>
      <vt:lpstr>Презентация PowerPoint</vt:lpstr>
      <vt:lpstr>К.Малевич. Супрематическая композиция</vt:lpstr>
      <vt:lpstr>Новые направления  абстрактного искусства</vt:lpstr>
      <vt:lpstr>Лучизм</vt:lpstr>
      <vt:lpstr>Направление в живописи русского авангарда в искусстве , основанное на смещении световых спектров и светопередачи. Одно из ранних направлений абстракционизма. Основывался также на идее возникновения пространств, форм из «пересечения отраженных лучей различных предметов», так как человеком в действительности воспринимается не сам предмет, а «сумма лучей, идущих от источника света, отраженных от предмета и попавших в поле нашего зрения». Лучи на полотне передаются с помощью цветных линий.</vt:lpstr>
      <vt:lpstr>Основателем и теоретиком течения был художник Михаил Ларионов. В лучизме работали Михаил Лё-Дантю и другие художники группы «Ослиный хвост». Особое развитие лучизм получил в творчестве С. М. Романовича.</vt:lpstr>
      <vt:lpstr>Неопластицизм</vt:lpstr>
      <vt:lpstr>Введённое Питом Мондрианом обозначение направления абстрактного искусства, которое существовало в 1917—1928 гг. в Голландии и объединяло художников, группировавшихся вокруг журнала «De Stijl» («Стиль»). Для «Стиля» характерны чёткие прямоугольные формы в архитектуре и абстрактная живопись в компоновке крупных прямоугольных плоскостей, окрашенных в основные цвета спектра </vt:lpstr>
      <vt:lpstr>Орфизм</vt:lpstr>
      <vt:lpstr>Направление вживописи1910-х годов, образованное Р. Делоне,  Ф. Купка, Ф. Пикабия, М. Дюшан.  Художники-орфисты стремились выразить динамику движения  и музыкальность ритмов с помощью «закономерностей» взаимо-проникновения основных цветов спектра и взаимопересечения криволинейных поверхностей.</vt:lpstr>
      <vt:lpstr>Орфизм повлиял на русскую живопись в 1913—1914 годах через прямые контакты русских с самим Робером Делоне. Его влияние можно увидеть в работах Аристарха Лентулова. Также орфизм повлиял на некоторые работы Александры Экстер, Георгия Якулова и Александра Богомазова.</vt:lpstr>
      <vt:lpstr>Супрематизм</vt:lpstr>
      <vt:lpstr>Направление в авангардистском искусстве, основанное  К. С. Малевичем. Являясь разновидностью абстракционизма, супрематизм выражался в комбинациях разноцветных плоскостей простейших геометрических очертаний (в геометрических формах прямой линии, квадрата, круга и прямоугольника). Сочетание разноцветных и разновеликих геометрических фигур образует пронизанные внутренним движением уравновешенные асимметричные супрематические композиции.</vt:lpstr>
      <vt:lpstr>Абстрактный экспрессионизм</vt:lpstr>
      <vt:lpstr>Школа (движение) художников, рисующих быстро и на больших полотнах, с использованием негеометрических штрихов, больших кистей, иногда капая красками на холст, для полнейшего выявления эмоций. Экспрессивный метод покраски здесь часто имеет такое же значение, как само рисование. Целью художника при таком творческом методе является спонтанное выражение внутреннего мира (подсознания) в хаотических формах, не организованных логическим мышлением.</vt:lpstr>
      <vt:lpstr>Геометрическая абстракция</vt:lpstr>
      <vt:lpstr>Форма абстрактного искусства, основанная на использовании геометрических форм, иногда, хотя и не всегда, расположенных в неиллюзорного пространства и объединенных в беспредметные, абстрактные композиции. В основе абстрактных композиций лежит создание художественного пространства путем сочетания различных геометрических форм, цветных плоскостей, прямых и ломаных линий.</vt:lpstr>
      <vt:lpstr>Абстракционизм построен на образном понимании живописи или скульптуры. Однако если проанализировать творчество художников и скульпторов, которые работали в данном направлении, то можно увидеть четкость линий и форм. Поэтому   при слове «абстракционизм» мы не должны ожидать увидеть что-то расплывчатое и непонятное.</vt:lpstr>
      <vt:lpstr>Презентация PowerPoint</vt:lpstr>
      <vt:lpstr>Презентация PowerPoint</vt:lpstr>
      <vt:lpstr>Заключение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Наталья</dc:creator>
  <cp:lastModifiedBy>Наташа</cp:lastModifiedBy>
  <cp:revision>86</cp:revision>
  <cp:lastPrinted>1601-01-01T00:00:00Z</cp:lastPrinted>
  <dcterms:created xsi:type="dcterms:W3CDTF">1601-01-01T00:00:00Z</dcterms:created>
  <dcterms:modified xsi:type="dcterms:W3CDTF">2014-11-09T13:33:27Z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