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2F486-9ED9-45D6-88C3-6164FA56B9B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16F52-59CA-4A0D-9D54-61F938B2F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8%D1%80%D0%BC%D0%B5%D0%BD%D0%BD%D0%BE%D0%B5_%D0%BD%D0%B0%D0%B8%D0%BC%D0%B5%D0%BD%D0%BE%D0%B2%D0%B0%D0%BD%D0%B8%D0%B5" TargetMode="External"/><Relationship Id="rId2" Type="http://schemas.openxmlformats.org/officeDocument/2006/relationships/hyperlink" Target="http://ru.wikipedia.org/wiki/%D0%A2%D0%BE%D0%B2%D0%B0%D1%80%D0%BD%D1%8B%D0%B9_%D0%B7%D0%BD%D0%B0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0%D1%80%D0%B8%D0%B6%D1%81%D0%BA%D0%B0%D1%8F_%D0%BA%D0%BE%D0%BD%D0%B2%D0%B5%D0%BD%D1%86%D0%B8%D1%8F_1883_%D0%B3%D0%BE%D0%B4%D0%B0" TargetMode="External"/><Relationship Id="rId5" Type="http://schemas.openxmlformats.org/officeDocument/2006/relationships/hyperlink" Target="http://ru.wikipedia.org/wiki/%D0%94%D0%BE%D0%BC%D0%B5%D0%BD%D0%BD%D0%BE%D0%B5_%D0%B8%D0%BC%D1%8F" TargetMode="External"/><Relationship Id="rId4" Type="http://schemas.openxmlformats.org/officeDocument/2006/relationships/hyperlink" Target="http://ru.wikipedia.org/wiki/%D0%9D%D0%B0%D0%B8%D0%BC%D0%B5%D0%BD%D0%BE%D0%B2%D0%B0%D0%BD%D0%B8%D0%B5_%D0%BC%D0%B5%D1%81%D1%82%D0%B0_%D0%BF%D1%80%D0%BE%D0%B8%D1%81%D1%85%D0%BE%D0%B6%D0%B4%D0%B5%D0%BD%D0%B8%D1%8F_%D1%82%D0%BE%D0%B2%D0%B0%D1%80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E%D0%BC%D0%BC%D0%B5%D1%80%D1%87%D0%B5%D1%81%D0%BA%D0%B0%D1%8F_%D1%82%D0%B0%D0%B9%D0%BD%D0%B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6%D0%B4%D1%83%D0%BD%D0%B0%D1%80%D0%BE%D0%B4%D0%BD%D1%8B%D0%B9_%D1%81%D0%BE%D1%8E%D0%B7_%D0%BF%D0%BE_%D0%BE%D1%85%D1%80%D0%B0%D0%BD%D0%B5_%D0%BD%D0%BE%D0%B2%D1%8B%D1%85_%D1%81%D0%BE%D1%80%D1%82%D0%BE%D0%B2_%D1%80%D0%B0%D1%81%D1%82%D0%B5%D0%BD%D0%B8%D0%B9_(%D0%A3%D0%9F%D0%9E%D0%92)" TargetMode="External"/><Relationship Id="rId7" Type="http://schemas.openxmlformats.org/officeDocument/2006/relationships/hyperlink" Target="http://ru.wikipedia.org/wiki/%D0%9F%D0%B0%D1%82%D0%B5%D0%BD%D1%82" TargetMode="External"/><Relationship Id="rId2" Type="http://schemas.openxmlformats.org/officeDocument/2006/relationships/hyperlink" Target="http://ru.wikipedia.org/wiki/%D0%9E%D1%85%D1%80%D0%B0%D0%BD%D0%B0_%D0%BD%D0%BE%D0%B2%D1%8B%D1%85_%D1%81%D0%BE%D1%80%D1%82%D0%BE%D0%B2_%D1%80%D0%B0%D1%81%D1%82%D0%B5%D0%BD%D0%B8%D0%B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5%D0%BB%D0%B5%D0%BA%D1%86%D0%B8%D1%8F" TargetMode="External"/><Relationship Id="rId5" Type="http://schemas.openxmlformats.org/officeDocument/2006/relationships/hyperlink" Target="http://ru.wikipedia.org/wiki/%D0%A1%D0%BE%D1%80%D1%82" TargetMode="External"/><Relationship Id="rId4" Type="http://schemas.openxmlformats.org/officeDocument/2006/relationships/hyperlink" Target="http://ru.wikipedia.org/wiki/%D0%90%D0%B2%D1%82%D0%BE%D1%80%D1%81%D0%BA%D0%BE%D0%B5_%D0%BF%D1%80%D0%B0%D0%B2%D0%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8_%D0%B3%D0%BE%D0%B4" TargetMode="External"/><Relationship Id="rId2" Type="http://schemas.openxmlformats.org/officeDocument/2006/relationships/hyperlink" Target="http://ru.wikipedia.org/wiki/1_%D1%8F%D0%BD%D0%B2%D0%B0%D1%80%D1%8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5%D0%BB%D0%B5%D0%BA%D1%86%D0%B8%D1%8F" TargetMode="External"/><Relationship Id="rId13" Type="http://schemas.openxmlformats.org/officeDocument/2006/relationships/hyperlink" Target="http://ru.wikipedia.org/wiki/%D0%9D%D0%B0%D0%B8%D0%BC%D0%B5%D0%BD%D0%BE%D0%B2%D0%B0%D0%BD%D0%B8%D0%B5_%D0%BC%D0%B5%D1%81%D1%82%D0%B0_%D0%BF%D1%80%D0%BE%D0%B8%D1%81%D1%85%D0%BE%D0%B6%D0%B4%D0%B5%D0%BD%D0%B8%D1%8F_%D1%82%D0%BE%D0%B2%D0%B0%D1%80%D0%B0" TargetMode="External"/><Relationship Id="rId3" Type="http://schemas.openxmlformats.org/officeDocument/2006/relationships/hyperlink" Target="http://ru.wikipedia.org/wiki/%D0%91%D0%B0%D0%B7%D0%B0_%D0%B4%D0%B0%D0%BD%D0%BD%D1%8B%D1%85" TargetMode="External"/><Relationship Id="rId7" Type="http://schemas.openxmlformats.org/officeDocument/2006/relationships/hyperlink" Target="http://ru.wikipedia.org/wiki/%D0%9F%D1%80%D0%BE%D0%BC%D1%8B%D1%88%D0%BB%D0%B5%D0%BD%D0%BD%D1%8B%D0%B9_%D0%BE%D0%B1%D1%80%D0%B0%D0%B7%D0%B5%D1%86" TargetMode="External"/><Relationship Id="rId12" Type="http://schemas.openxmlformats.org/officeDocument/2006/relationships/hyperlink" Target="http://ru.wikipedia.org/wiki/%D0%A2%D0%BE%D0%B2%D0%B0%D1%80%D0%BD%D1%8B%D0%B9_%D0%B7%D0%BD%D0%B0%D0%BA" TargetMode="External"/><Relationship Id="rId2" Type="http://schemas.openxmlformats.org/officeDocument/2006/relationships/hyperlink" Target="http://ru.wikipedia.org/wiki/%D0%9F%D1%80%D0%BE%D0%B3%D1%80%D0%B0%D0%BC%D0%BC%D0%BD%D0%BE%D0%B5_%D0%BE%D0%B1%D0%B5%D1%81%D0%BF%D0%B5%D1%87%D0%B5%D0%BD%D0%B8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E%D0%BB%D0%B5%D0%B7%D0%BD%D0%B0%D1%8F_%D0%BC%D0%BE%D0%B4%D0%B5%D0%BB%D1%8C" TargetMode="External"/><Relationship Id="rId11" Type="http://schemas.openxmlformats.org/officeDocument/2006/relationships/hyperlink" Target="http://ru.wikipedia.org/wiki/%D0%A4%D0%B8%D1%80%D0%BC%D0%B5%D0%BD%D0%BD%D0%BE%D0%B5_%D0%BD%D0%B0%D0%B8%D0%BC%D0%B5%D0%BD%D0%BE%D0%B2%D0%B0%D0%BD%D0%B8%D0%B5" TargetMode="External"/><Relationship Id="rId5" Type="http://schemas.openxmlformats.org/officeDocument/2006/relationships/hyperlink" Target="http://ru.wikipedia.org/wiki/%D0%98%D0%B7%D0%BE%D0%B1%D1%80%D0%B5%D1%82%D0%B5%D0%BD%D0%B8%D0%B5" TargetMode="External"/><Relationship Id="rId10" Type="http://schemas.openxmlformats.org/officeDocument/2006/relationships/hyperlink" Target="http://ru.wikipedia.org/wiki/%D0%A1%D0%B5%D0%BA%D1%80%D0%B5%D1%82_%D0%BF%D1%80%D0%BE%D0%B8%D0%B7%D0%B2%D0%BE%D0%B4%D1%81%D1%82%D0%B2%D0%B0" TargetMode="External"/><Relationship Id="rId4" Type="http://schemas.openxmlformats.org/officeDocument/2006/relationships/hyperlink" Target="http://ru.wikipedia.org/wiki/%D0%A4%D0%BE%D0%BD%D0%BE%D0%B3%D1%80%D0%B0%D0%BC%D0%BC%D0%B0" TargetMode="External"/><Relationship Id="rId9" Type="http://schemas.openxmlformats.org/officeDocument/2006/relationships/hyperlink" Target="http://ru.wikipedia.org/wiki/%D0%A2%D0%BE%D0%BF%D0%BE%D0%BB%D0%BE%D0%B3%D0%B8%D0%B8_%D0%B8%D0%BD%D1%82%D0%B5%D0%B3%D1%80%D0%B0%D0%BB%D1%8C%D0%BD%D1%8B%D1%85_%D0%BC%D0%B8%D0%BA%D1%80%D0%BE%D1%81%D1%85%D0%B5%D0%BC" TargetMode="External"/><Relationship Id="rId14" Type="http://schemas.openxmlformats.org/officeDocument/2006/relationships/hyperlink" Target="http://ru.wikipedia.org/wiki/%D0%9A%D0%BE%D0%BC%D0%BC%D0%B5%D1%80%D1%87%D0%B5%D1%81%D0%BA%D0%BE%D0%B5_%D0%BE%D0%B1%D0%BE%D0%B7%D0%BD%D0%B0%D1%87%D0%B5%D0%BD%D0%B8%D0%B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E%D1%81%D1%81%D0%B8%D0%B9%D1%81%D0%BA%D0%B0%D1%8F_%D0%B3%D0%BE%D1%81%D1%83%D0%B4%D0%B0%D1%80%D1%81%D1%82%D0%B2%D0%B5%D0%BD%D0%BD%D0%B0%D1%8F_%D0%B0%D0%BA%D0%B0%D0%B4%D0%B5%D0%BC%D0%B8%D1%8F_%D0%B8%D0%BD%D1%82%D0%B5%D0%BB%D0%BB%D0%B5%D0%BA%D1%82%D1%83%D0%B0%D0%BB%D1%8C%D0%BD%D0%BE%D0%B9_%D1%81%D0%BE%D0%B1%D1%81%D1%82%D0%B2%D0%B5%D0%BD%D0%BD%D0%BE%D1%81%D1%82%D0%B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1%81%D0%BA%D0%BB%D1%8E%D1%87%D0%B8%D1%82%D0%B5%D0%BB%D1%8C%D0%BD%D0%BE%D0%B5_%D0%BF%D1%80%D0%B0%D0%B2%D0%BE" TargetMode="External"/><Relationship Id="rId2" Type="http://schemas.openxmlformats.org/officeDocument/2006/relationships/hyperlink" Target="http://ru.wikipedia.org/wiki/%D0%97%D0%B0%D0%BA%D0%BE%D0%BD_(%D0%BF%D1%80%D0%B0%D0%B2%D0%BE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A1%D1%80%D0%B5%D0%B4%D1%81%D1%82%D0%B2%D0%BE_%D0%B8%D0%BD%D0%B4%D0%B8%D0%B2%D0%B8%D0%B4%D1%83%D0%B0%D0%BB%D0%B8%D0%B7%D0%B0%D1%86%D0%B8%D0%B8" TargetMode="External"/><Relationship Id="rId4" Type="http://schemas.openxmlformats.org/officeDocument/2006/relationships/hyperlink" Target="http://ru.wikipedia.org/wiki/%D0%98%D0%BD%D1%82%D0%B5%D0%BB%D0%BB%D0%B5%D0%BA%D1%82%D1%83%D0%B0%D0%BB%D1%8C%D0%BD%D1%8B%D0%B5_%D1%81%D0%BF%D0%BE%D1%81%D0%BE%D0%B1%D0%BD%D0%BE%D1%81%D1%82%D0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C%D0%BE%D0%BD%D0%BE%D0%BF%D0%BE%D0%BB%D0%B8%D1%8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A%D0%BE%D0%BD%D0%BE%D0%BC%D0%B8%D1%81%D1%82" TargetMode="External"/><Relationship Id="rId2" Type="http://schemas.openxmlformats.org/officeDocument/2006/relationships/hyperlink" Target="http://ru.wikipedia.org/wiki/%D0%AE%D1%80%D0%B8%D1%81%D1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2%D1%81%D0%B5%D0%BC%D0%B8%D1%80%D0%BD%D0%B0%D1%8F_%D0%BE%D1%80%D0%B3%D0%B0%D0%BD%D0%B8%D0%B7%D0%B0%D1%86%D0%B8%D1%8F_%D0%B8%D0%BD%D1%82%D0%B5%D0%BB%D0%BB%D0%B5%D0%BA%D1%82%D1%83%D0%B0%D0%BB%D1%8C%D0%BD%D0%BE%D0%B9_%D1%81%D0%BE%D0%B1%D1%81%D1%82%D0%B2%D0%B5%D0%BD%D0%BD%D0%BE%D1%81%D1%82%D0%B8" TargetMode="External"/><Relationship Id="rId5" Type="http://schemas.openxmlformats.org/officeDocument/2006/relationships/hyperlink" Target="http://ru.wikipedia.org/wiki/XX_%D0%B2%D0%B5%D0%BA" TargetMode="External"/><Relationship Id="rId4" Type="http://schemas.openxmlformats.org/officeDocument/2006/relationships/hyperlink" Target="http://ru.wikipedia.org/wiki/XIX_%D0%B2%D0%B5%D0%B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C%D0%B5%D0%B6%D0%BD%D1%8B%D0%B5_%D0%BF%D1%80%D0%B0%D0%B2%D0%B0" TargetMode="External"/><Relationship Id="rId7" Type="http://schemas.openxmlformats.org/officeDocument/2006/relationships/hyperlink" Target="http://ru.wikipedia.org/wiki/%D0%A2%D0%BE%D0%B2%D0%B0%D1%80%D0%BD%D1%8B%D0%B9_%D0%B7%D0%BD%D0%B0%D0%BA" TargetMode="External"/><Relationship Id="rId2" Type="http://schemas.openxmlformats.org/officeDocument/2006/relationships/hyperlink" Target="http://ru.wikipedia.org/wiki/%D0%90%D0%B2%D1%82%D0%BE%D1%80%D1%81%D0%BA%D0%BE%D0%B5_%D0%BF%D1%80%D0%B0%D0%B2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1%80%D0%BE%D0%BC%D1%8B%D1%88%D0%BB%D0%B5%D0%BD%D0%BD%D1%8B%D0%B9_%D0%BE%D0%B1%D1%80%D0%B0%D0%B7%D0%B5%D1%86" TargetMode="External"/><Relationship Id="rId5" Type="http://schemas.openxmlformats.org/officeDocument/2006/relationships/hyperlink" Target="http://ru.wikipedia.org/wiki/%D0%9F%D0%BE%D0%BB%D0%B5%D0%B7%D0%BD%D0%B0%D1%8F_%D0%BC%D0%BE%D0%B4%D0%B5%D0%BB%D1%8C" TargetMode="External"/><Relationship Id="rId4" Type="http://schemas.openxmlformats.org/officeDocument/2006/relationships/hyperlink" Target="http://ru.wikipedia.org/wiki/%D0%98%D0%B7%D0%BE%D0%B1%D1%80%D0%B5%D1%82%D0%B5%D0%BD%D0%B8%D0%B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0%D0%B8%D0%BC%D0%B5%D0%BD%D0%BE%D0%B2%D0%B0%D0%BD%D0%B8%D0%B5_%D0%BC%D0%B5%D1%81%D1%82%D0%B0_%D0%BF%D1%80%D0%BE%D0%B8%D1%81%D1%85%D0%BE%D0%B6%D0%B4%D0%B5%D0%BD%D0%B8%D1%8F_%D1%82%D0%BE%D0%B2%D0%B0%D1%80%D0%B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2%D1%82%D0%BE%D1%80%D1%81%D0%BA%D0%BE%D0%B5_%D0%BF%D1%80%D0%B0%D0%B2%D0%B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C%D0%B5%D0%B6%D0%BD%D1%8B%D0%B5_%D0%BF%D1%80%D0%B0%D0%B2%D0%B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1%82%D0%B5%D0%BD%D1%82" TargetMode="External"/><Relationship Id="rId3" Type="http://schemas.openxmlformats.org/officeDocument/2006/relationships/hyperlink" Target="http://ru.wikipedia.org/wiki/%D0%98%D0%B7%D0%BE%D0%B1%D1%80%D0%B5%D1%82%D0%B5%D0%BD%D0%B8%D0%B5" TargetMode="External"/><Relationship Id="rId7" Type="http://schemas.openxmlformats.org/officeDocument/2006/relationships/hyperlink" Target="http://ru.wikipedia.org/wiki/%D0%9F%D1%80%D0%BE%D0%BC%D1%8B%D1%88%D0%BB%D0%B5%D0%BD%D0%BD%D0%B0%D1%8F_%D1%81%D0%BE%D0%B1%D1%81%D1%82%D0%B2%D0%B5%D0%BD%D0%BD%D0%BE%D1%81%D1%82%D1%8C" TargetMode="External"/><Relationship Id="rId2" Type="http://schemas.openxmlformats.org/officeDocument/2006/relationships/hyperlink" Target="http://ru.wikipedia.org/wiki/%D0%9F%D0%B0%D1%82%D0%B5%D0%BD%D1%82%D0%BD%D0%BE%D0%B5_%D0%BF%D1%80%D0%B0%D0%B2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5%D0%BB%D0%B5%D0%BA%D1%86%D0%B8%D0%BE%D0%BD%D0%BD%D0%BE%D0%B5_%D0%B4%D0%BE%D1%81%D1%82%D0%B8%D0%B6%D0%B5%D0%BD%D0%B8%D0%B5" TargetMode="External"/><Relationship Id="rId5" Type="http://schemas.openxmlformats.org/officeDocument/2006/relationships/hyperlink" Target="http://ru.wikipedia.org/wiki/%D0%9F%D1%80%D0%BE%D0%BC%D1%8B%D1%88%D0%BB%D0%B5%D0%BD%D0%BD%D1%8B%D0%B9_%D0%BE%D0%B1%D1%80%D0%B0%D0%B7%D0%B5%D1%86" TargetMode="External"/><Relationship Id="rId4" Type="http://schemas.openxmlformats.org/officeDocument/2006/relationships/hyperlink" Target="http://ru.wikipedia.org/wiki/%D0%9F%D0%BE%D0%BB%D0%B5%D0%B7%D0%BD%D0%B0%D1%8F_%D0%BC%D0%BE%D0%B4%D0%B5%D0%BB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 smtClean="0"/>
          </a:p>
          <a:p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Понятие интеллектуальной собственности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5214950"/>
            <a:ext cx="3496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МКОУ СОШ с.Дежнево учитель технологии Т.Н.Петручук  урок технологии в 11 классе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357166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 на средства индивидуализации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Товарный знак"/>
              </a:rPr>
              <a:t>Товарный знак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Фирменное наименование"/>
              </a:rPr>
              <a:t>Фирменное наименование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Наименование места происхождения товара"/>
              </a:rPr>
              <a:t>Наименование места происхождения товара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Доменное имя"/>
              </a:rPr>
              <a:t>Доменное имя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объектов интеллектуальной собственности, права на которые можно объединить в один правовой институт охраны маркетинговых обозначений. Включает в себя такие понятия, как: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Товарный знак"/>
              </a:rPr>
              <a:t>товарный знак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Фирменное наименование"/>
              </a:rPr>
              <a:t>фирменное наименование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Наименование места происхождения товара"/>
              </a:rPr>
              <a:t>наименование места происхождения товара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Впервые правовые нормы об охране средств индивидуализации на международном уровне закреплены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Парижская конвенция 1883 года"/>
              </a:rPr>
              <a:t>Парижской конвенции по охране промышленной собственности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где товарным знакам посвящена большая часть конвенции, чем изобретениям и промышленным образцам.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428604"/>
            <a:ext cx="81439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 на секреты производства (Ноу-хау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Секреты производства (Ноу-хау)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сведения любого характера (оригинальные технологии, знания, умения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п.), которые охраняются режимом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Коммерческая тайна"/>
              </a:rPr>
              <a:t>коммерческой тайны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могут быть предметом купли-продажи или использоваться для достижения конкурентного преимущества над другими субъектами предпринимательской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500042"/>
            <a:ext cx="77867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Охрана новых сортов растений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Охрана новых сортов растений"/>
              </a:rPr>
              <a:t>Охрана новых сортов растений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Международный союз по охране новых сортов растений (УПОВ)"/>
              </a:rPr>
              <a:t>Международный союз по охране новых сортов растений (УПОВ)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правовых норм, которые регулируют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Авторское право"/>
              </a:rPr>
              <a:t>авторские права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на новые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 tooltip="Сорт"/>
              </a:rPr>
              <a:t>сорта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растений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6" tooltip="Селекция"/>
              </a:rPr>
              <a:t>селекционеров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путем выдачи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7" tooltip="Патент"/>
              </a:rPr>
              <a:t>патентов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"/>
            <a:ext cx="821533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Недобросовестная конкуренция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610136"/>
            <a:ext cx="850109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от недобросовестной конкуренции отнесена к интеллектуальной собственности в п. VIII ст. 2 Конвенции, учреждающей ВОИС. В юридической доктрине не выработано единого понятия недобросовестной конкуренции. В то же время, существует классификация актов недобросовестной конкуренции, которая приведена в п. 3 ст. 10-bis Парижской конвенции по охране промышленной собственности. В частности, подлежат запрету: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действия, способные каким бы то ни было способом вызвать смешение в отношении предприятия, продуктов или промышленной или торговой деятельности конкурента;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ложные утверждения при осуществлении коммерческой деятельности, способные дискредитировать предприятие, продукты или промышленную или торговую деятельность конкурента;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указания или утверждения, использование которых при осуществлении коммерческой деятельности может ввести общественность в заблуждение относительно характера, способа изготовления, свойств, пригодности к применению или количества товаров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42910" y="500042"/>
            <a:ext cx="8072494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Законодательство России в сфере интеллектуальной собственности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России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1 января"/>
              </a:rPr>
              <a:t>1 января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2008 год"/>
              </a:rPr>
              <a:t>2008 года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вступила в силу 4 часть Гражданского Кодекса (в соответствии с федеральным законом от 18.12.2006 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231-ФЗ), далее ГК РФ, раздел 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 на результаты интеллектуальной деятельности и средства индивидуализации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который определяет интеллектуальную собственность как список результатов интеллектуальной деятельности и средств индивидуализации, которым предоставляется правовая охрана. Таким образом, согласно ГК РФ интеллектуальной собственностью являются: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642918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произведения науки, литературы и искусства;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Программное обеспечение"/>
              </a:rPr>
              <a:t>программы для электронных вычислительных машин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(программы для ЭВМ);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База данных"/>
              </a:rPr>
              <a:t>базы данных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Фонограмма"/>
              </a:rPr>
              <a:t>фонограммы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сообщение в эфир или по кабелю радио- или телепередач (вещание организаций эфирного или кабельного вещания);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Изобретение"/>
              </a:rPr>
              <a:t>изобретения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Полезная модель"/>
              </a:rPr>
              <a:t>полезные модели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Промышленный образец"/>
              </a:rPr>
              <a:t>промышленные образцы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Селекция"/>
              </a:rPr>
              <a:t>селекционные достижения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Топологии интегральных микросхем"/>
              </a:rPr>
              <a:t>топологии интегральных микросхем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Секрет производства"/>
              </a:rPr>
              <a:t>секреты производства (ноу-хау)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Фирменное наименование"/>
              </a:rPr>
              <a:t>фирменные наименования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2" tooltip="Товарный знак"/>
              </a:rPr>
              <a:t>товарные знаки и знаки обслуживания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3" tooltip="Наименование места происхождения товара"/>
              </a:rPr>
              <a:t>наименования мест происхождения товаров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4" tooltip="Коммерческое обозначение"/>
              </a:rPr>
              <a:t>коммерческие обозначения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928670"/>
            <a:ext cx="8215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из научных учреждений в России, занимающимся вопросами интеллектуальной собственности, является Федеральное государственное бюджетное учреждение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институт промышленной собственности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(ФИПС). Одним из центральных учебных заведений в этой области является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Российская государственная академия интеллектуальной собственности"/>
              </a:rPr>
              <a:t>Российская государственная академия интеллектуальной собственности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7867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Интеллектуальная собственность</a:t>
            </a:r>
            <a:r>
              <a:rPr lang="ru-RU" sz="3200" dirty="0"/>
              <a:t> </a:t>
            </a:r>
            <a:r>
              <a:rPr lang="ru-RU" sz="3200" dirty="0" smtClean="0"/>
              <a:t> </a:t>
            </a:r>
            <a:r>
              <a:rPr lang="ru-RU" sz="3200" dirty="0"/>
              <a:t>означает </a:t>
            </a:r>
            <a:r>
              <a:rPr lang="ru-RU" sz="3200" i="1" dirty="0"/>
              <a:t>закреплённое </a:t>
            </a:r>
            <a:r>
              <a:rPr lang="ru-RU" sz="3200" i="1" dirty="0">
                <a:hlinkClick r:id="rId2" tooltip="Закон (право)"/>
              </a:rPr>
              <a:t>законом</a:t>
            </a:r>
            <a:r>
              <a:rPr lang="ru-RU" sz="3200" i="1" dirty="0"/>
              <a:t> временное </a:t>
            </a:r>
            <a:r>
              <a:rPr lang="ru-RU" sz="3200" i="1" dirty="0" smtClean="0"/>
              <a:t>               </a:t>
            </a:r>
            <a:r>
              <a:rPr lang="ru-RU" sz="3200" i="1" dirty="0" smtClean="0">
                <a:hlinkClick r:id="rId3" tooltip="Исключительное право"/>
              </a:rPr>
              <a:t>исключительное </a:t>
            </a:r>
            <a:r>
              <a:rPr lang="ru-RU" sz="3200" i="1" dirty="0">
                <a:hlinkClick r:id="rId3" tooltip="Исключительное право"/>
              </a:rPr>
              <a:t>право</a:t>
            </a:r>
            <a:r>
              <a:rPr lang="ru-RU" sz="3200" i="1" dirty="0"/>
              <a:t>, а также личные неимущественные права авторов на </a:t>
            </a:r>
            <a:r>
              <a:rPr lang="ru-RU" sz="3200" i="1" dirty="0" smtClean="0"/>
              <a:t>результат </a:t>
            </a:r>
            <a:r>
              <a:rPr lang="ru-RU" sz="3200" i="1" dirty="0" smtClean="0">
                <a:hlinkClick r:id="rId4" tooltip="Интеллектуальные способности"/>
              </a:rPr>
              <a:t>интеллектуальной </a:t>
            </a:r>
            <a:r>
              <a:rPr lang="ru-RU" sz="3200" i="1" dirty="0">
                <a:hlinkClick r:id="rId4" tooltip="Интеллектуальные способности"/>
              </a:rPr>
              <a:t>деятельности</a:t>
            </a:r>
            <a:r>
              <a:rPr lang="ru-RU" sz="3200" i="1" dirty="0"/>
              <a:t> или </a:t>
            </a:r>
            <a:r>
              <a:rPr lang="ru-RU" sz="3200" i="1" dirty="0">
                <a:hlinkClick r:id="rId5" tooltip="Средство индивидуализации"/>
              </a:rPr>
              <a:t>средства индивидуализации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642918"/>
            <a:ext cx="7929618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Законодательство, которое определяет права на интеллектуальную собственность, устанавливает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Монополия"/>
              </a:rPr>
              <a:t>монополию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авторов на определённые формы использования результатов своей интеллектуальной, творческой деятельности, которые, таким образом, могут использоваться другими лицами лишь с разрешения первых.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Термин «интеллектуальная собственность» эпизодически употреблялся теоретиками — </a:t>
            </a:r>
            <a:r>
              <a:rPr lang="ru-RU" sz="3200" u="sng" dirty="0">
                <a:hlinkClick r:id="rId2" tooltip="Юрист"/>
              </a:rPr>
              <a:t>юристами</a:t>
            </a:r>
            <a:r>
              <a:rPr lang="ru-RU" sz="3200" dirty="0"/>
              <a:t> и </a:t>
            </a:r>
            <a:r>
              <a:rPr lang="ru-RU" sz="3200" u="sng" dirty="0">
                <a:hlinkClick r:id="rId3" tooltip="Экономист"/>
              </a:rPr>
              <a:t>экономистами</a:t>
            </a:r>
            <a:r>
              <a:rPr lang="ru-RU" sz="3200" dirty="0"/>
              <a:t> в XVIII и </a:t>
            </a:r>
            <a:r>
              <a:rPr lang="ru-RU" sz="3200" u="sng" dirty="0">
                <a:hlinkClick r:id="rId4" tooltip="XIX век"/>
              </a:rPr>
              <a:t>XIX веках</a:t>
            </a:r>
            <a:r>
              <a:rPr lang="ru-RU" sz="3200" dirty="0"/>
              <a:t>, однако в широкое употребление вошел лишь во второй половине </a:t>
            </a:r>
            <a:r>
              <a:rPr lang="ru-RU" sz="3200" u="sng" dirty="0">
                <a:hlinkClick r:id="rId5" tooltip="XX век"/>
              </a:rPr>
              <a:t>XX века</a:t>
            </a:r>
            <a:r>
              <a:rPr lang="ru-RU" sz="3200" dirty="0"/>
              <a:t>, в связи с подписанием в 1967 году в Стокгольме Конвенции, учреждающей </a:t>
            </a:r>
            <a:r>
              <a:rPr lang="ru-RU" sz="3200" u="sng" dirty="0">
                <a:hlinkClick r:id="rId6" tooltip="Всемирная организация интеллектуальной собственности"/>
              </a:rPr>
              <a:t>Всемирную организацию интеллектуальной собственности</a:t>
            </a:r>
            <a:r>
              <a:rPr lang="ru-RU" sz="3200" dirty="0"/>
              <a:t> (ВОИС)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487025"/>
            <a:ext cx="86439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учредительным документам ВОИС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интеллектуальная собственность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включает права, относящиеся 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Авторское право"/>
              </a:rPr>
              <a:t>литературным, художественным и научным произведениям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Смежные права"/>
              </a:rPr>
              <a:t>исполнительской деятельности артистов, звукозаписи, радио и телевизионным передачам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Изобретение"/>
              </a:rPr>
              <a:t>изобретениям во всех областях человеческой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Полезная модель"/>
              </a:rPr>
              <a:t>полезным моделям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Промышленный образец"/>
              </a:rPr>
              <a:t>промышленным образцам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Товарный знак"/>
              </a:rPr>
              <a:t>товарным знакам, знакам обслуживания, фирменным наименованиям и коммерческим обозначениям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другие права, относящиеся к интеллектуальной деятельности в производственной, научной, литературной и художественной областях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Позднее в сферу деятельности ВОИС были включены исключительные права, относящиеся к </a:t>
            </a:r>
            <a:r>
              <a:rPr lang="ru-RU" sz="2800" u="sng" dirty="0">
                <a:hlinkClick r:id="rId2" tooltip="Наименование места происхождения товара"/>
              </a:rPr>
              <a:t>географическим указаниям</a:t>
            </a:r>
            <a:r>
              <a:rPr lang="ru-RU" sz="2800" dirty="0"/>
              <a:t>, новым сортам растений и породам животных, интегральным микросхемам, радиосигналам, базам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571480"/>
            <a:ext cx="657226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интеллектуальных прав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71472" y="1285860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Авторское право"/>
              </a:rPr>
              <a:t>Авторское право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Авторским правом регулируются отношения, возникающие в связи с созданием и использованием произведений науки, литературы и искусства. В основе авторского права лежит понятие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произведения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означающее оригинальный результат творческой деятельности, существующий в какой-либо объективной форме. Именно эта объективная форма выражения является предметом охраны в авторском праве. Авторское право не распространяется на идеи, методы, процессы, системы, способы, концепции, принципы, открытия, факты.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357166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Смежные права"/>
              </a:rPr>
              <a:t>Смежные права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исключительных прав, созданная во второй половине XX- начале XXI веков, по образцу авторского права, для видов деятельности, которые являются недостаточно творческими для того, чтобы на их результаты можно было распространить авторское право. Содержание смежных прав существенно отличается в разных странах. Наиболее распространенными примерами являются исключительное право музыкантов-исполнителей, изготовителей фонограмм, организаций эфирного вещания.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642918"/>
            <a:ext cx="828680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Патентное право"/>
              </a:rPr>
              <a:t>Патентное право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Изобретение"/>
              </a:rPr>
              <a:t>Изобретение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олезная модель"/>
              </a:rPr>
              <a:t>Полезная модель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Промышленный образец"/>
              </a:rPr>
              <a:t>Промышленный образец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Селекционное достижение"/>
              </a:rPr>
              <a:t>Селекционное достижение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Патентное право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система правовых норм, которыми определяется порядок охраны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Изобретение"/>
              </a:rPr>
              <a:t>изобретений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олезная модель"/>
              </a:rPr>
              <a:t>полезных моделей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Промышленный образец"/>
              </a:rPr>
              <a:t>промышленных образцов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(часто эти три объекта объединяют под единым названием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Промышленная собственность"/>
              </a:rPr>
              <a:t>промышленная собственность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Селекционное достижение"/>
              </a:rPr>
              <a:t>селекционных достижений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путем выдачи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Патент"/>
              </a:rPr>
              <a:t>патентов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110</TotalTime>
  <Words>482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jari</cp:lastModifiedBy>
  <cp:revision>11</cp:revision>
  <dcterms:created xsi:type="dcterms:W3CDTF">2013-11-28T23:52:52Z</dcterms:created>
  <dcterms:modified xsi:type="dcterms:W3CDTF">2014-02-28T09:04:36Z</dcterms:modified>
</cp:coreProperties>
</file>