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A50021"/>
    <a:srgbClr val="FFCC66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45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82D7BF-BD72-4024-921F-7EC469F44C5D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2A0FF21-752D-4A20-BC64-22ABB0899A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everberesta.ru/images/mklass-rokovodstvo-pyatkov_files/original_images/p0000008.jpg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4929222" cy="2928958"/>
          </a:xfrm>
        </p:spPr>
        <p:txBody>
          <a:bodyPr>
            <a:noAutofit/>
          </a:bodyPr>
          <a:lstStyle/>
          <a:p>
            <a:r>
              <a:rPr lang="ru-RU" sz="5400" i="1" dirty="0" smtClean="0">
                <a:solidFill>
                  <a:schemeClr val="accent3">
                    <a:lumMod val="75000"/>
                  </a:schemeClr>
                </a:solidFill>
              </a:rPr>
              <a:t>«Береста – народный промысел»</a:t>
            </a:r>
            <a:endParaRPr lang="ru-RU" sz="54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143512"/>
            <a:ext cx="6172200" cy="1143008"/>
          </a:xfrm>
        </p:spPr>
        <p:txBody>
          <a:bodyPr>
            <a:normAutofit fontScale="85000" lnSpcReduction="10000"/>
          </a:bodyPr>
          <a:lstStyle/>
          <a:p>
            <a:pPr algn="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Выполнил: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</a:rPr>
              <a:t>Агнев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Валерий</a:t>
            </a:r>
          </a:p>
          <a:p>
            <a:pPr algn="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ученик 7 класса</a:t>
            </a:r>
          </a:p>
          <a:p>
            <a:pPr algn="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Руководитель: Серышева Е.В.</a:t>
            </a:r>
          </a:p>
          <a:p>
            <a:pPr algn="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учитель изобразительного искусства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" name="Рисунок 4" descr="D:\Мои работы, береста\SDC10846.JPG"/>
          <p:cNvPicPr/>
          <p:nvPr/>
        </p:nvPicPr>
        <p:blipFill>
          <a:blip r:embed="rId2" cstate="print"/>
          <a:srcRect b="12215"/>
          <a:stretch>
            <a:fillRect/>
          </a:stretch>
        </p:blipFill>
        <p:spPr bwMode="auto">
          <a:xfrm>
            <a:off x="4929190" y="2071678"/>
            <a:ext cx="3857652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628" y="264794"/>
            <a:ext cx="3929090" cy="623604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/>
              <a:t> 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/>
              <a:t>    Нет больше такого дерева, которое бы природа создала специально для человека, и нет такого дерева, которое отдавало бы все себя до капельки именно человеку.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/>
              <a:t>    Шелест ее листвы под легким ветерком ласков и нежен, тень от широкой кудрявой кроны в летнюю жару приятна и спасительна, белизна бересты, как венчальное платье невесты, прекрасна и неповторима.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/>
              <a:t>    Люди с испокон веков очень бережно относились к березе, любили ее, слагали о ней песни, а великий праздник Троицы всегда было принято считать праздником русской березы.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2000" dirty="0"/>
          </a:p>
        </p:txBody>
      </p:sp>
      <p:pic>
        <p:nvPicPr>
          <p:cNvPr id="5" name="Рисунок 4" descr="Русская берёза"/>
          <p:cNvPicPr>
            <a:picLocks noGrp="1"/>
          </p:cNvPicPr>
          <p:nvPr>
            <p:ph type="pic" idx="1"/>
          </p:nvPr>
        </p:nvPicPr>
        <p:blipFill>
          <a:blip r:embed="rId2"/>
          <a:srcRect t="13000" b="13000"/>
          <a:stretch>
            <a:fillRect/>
          </a:stretch>
        </p:blipFill>
        <p:spPr bwMode="auto">
          <a:xfrm>
            <a:off x="285720" y="571480"/>
            <a:ext cx="4500594" cy="5643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Заготовка бересты лентой. Руководство по плетению из берёсты. Автор Пятков А.И. г. Северодвинск 2006 г.">
            <a:hlinkClick r:id="rId2"/>
          </p:cNvPr>
          <p:cNvPicPr>
            <a:picLocks noGrp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 bwMode="auto">
          <a:xfrm>
            <a:off x="642910" y="4000504"/>
            <a:ext cx="2928958" cy="2214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Содержимое 8" descr="http://www.rgo.ru/wp-content/uploads/2011/01/loskutov-d-1-300x249.jpg"/>
          <p:cNvPicPr>
            <a:picLocks noGrp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 bwMode="auto">
          <a:xfrm>
            <a:off x="4429124" y="2643182"/>
            <a:ext cx="3714776" cy="3286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57200" y="2714620"/>
            <a:ext cx="3657600" cy="857256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7030A0"/>
                </a:solidFill>
              </a:rPr>
              <a:t>Заготовка бересты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343400" y="1785926"/>
            <a:ext cx="3657600" cy="714380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7030A0"/>
                </a:solidFill>
              </a:rPr>
              <a:t>Изделия из бересты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500042"/>
            <a:ext cx="821537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000" b="1" cap="all" spc="0" dirty="0" smtClean="0">
                <a:ln w="0">
                  <a:solidFill>
                    <a:srgbClr val="A50021"/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«Всё из жизни, всё для жизни»</a:t>
            </a:r>
            <a:endParaRPr lang="ru-RU" sz="3000" b="1" cap="all" spc="0" dirty="0">
              <a:ln w="0">
                <a:solidFill>
                  <a:srgbClr val="A50021"/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71480"/>
            <a:ext cx="8572560" cy="571504"/>
          </a:xfrm>
        </p:spPr>
        <p:txBody>
          <a:bodyPr>
            <a:noAutofit/>
          </a:bodyPr>
          <a:lstStyle/>
          <a:p>
            <a:pPr algn="ctr"/>
            <a:r>
              <a:rPr lang="ru-RU" sz="3200" b="1" cap="all" dirty="0" smtClean="0">
                <a:ln w="0">
                  <a:solidFill>
                    <a:srgbClr val="A50021"/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Дары Матушки-природы</a:t>
            </a:r>
            <a:endParaRPr lang="ru-RU" sz="3200" b="1" cap="all" dirty="0">
              <a:ln w="0">
                <a:solidFill>
                  <a:srgbClr val="A50021"/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7" name="Содержимое 6" descr="D:\Мои работы, береста\SDC12181.JPG"/>
          <p:cNvPicPr>
            <a:picLocks noGrp="1"/>
          </p:cNvPicPr>
          <p:nvPr>
            <p:ph sz="quarter" idx="2"/>
          </p:nvPr>
        </p:nvPicPr>
        <p:blipFill>
          <a:blip r:embed="rId2" cstate="print"/>
          <a:srcRect l="3125" b="2778"/>
          <a:stretch>
            <a:fillRect/>
          </a:stretch>
        </p:blipFill>
        <p:spPr bwMode="auto">
          <a:xfrm>
            <a:off x="285720" y="2571744"/>
            <a:ext cx="4071966" cy="30718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Содержимое 7" descr="D:\Мои работы, береста\SDC12062.JPG"/>
          <p:cNvPicPr>
            <a:picLocks noGrp="1"/>
          </p:cNvPicPr>
          <p:nvPr>
            <p:ph sz="quarter" idx="4"/>
          </p:nvPr>
        </p:nvPicPr>
        <p:blipFill>
          <a:blip r:embed="rId3" cstate="print"/>
          <a:srcRect b="14062"/>
          <a:stretch>
            <a:fillRect/>
          </a:stretch>
        </p:blipFill>
        <p:spPr bwMode="auto">
          <a:xfrm>
            <a:off x="4643438" y="3571876"/>
            <a:ext cx="4000528" cy="27860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sz="2400" cap="all" dirty="0" smtClean="0">
                <a:ln w="0">
                  <a:solidFill>
                    <a:srgbClr val="800000"/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«Чайный набор»</a:t>
            </a:r>
            <a:endParaRPr lang="ru-RU" sz="2400" dirty="0">
              <a:ln w="0">
                <a:solidFill>
                  <a:srgbClr val="800000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357686" y="2428868"/>
            <a:ext cx="4286280" cy="785818"/>
          </a:xfrm>
        </p:spPr>
        <p:txBody>
          <a:bodyPr/>
          <a:lstStyle/>
          <a:p>
            <a:pPr algn="ctr"/>
            <a:r>
              <a:rPr lang="ru-RU" sz="2400" cap="all" dirty="0" smtClean="0">
                <a:ln w="0">
                  <a:solidFill>
                    <a:srgbClr val="800000"/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«Грибное лукошко»</a:t>
            </a:r>
            <a:endParaRPr lang="ru-RU" sz="2400" dirty="0">
              <a:ln w="0">
                <a:solidFill>
                  <a:srgbClr val="800000"/>
                </a:solidFill>
              </a:ln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642918"/>
            <a:ext cx="7467600" cy="59024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 smtClean="0"/>
              <a:t>Цель: </a:t>
            </a:r>
            <a:r>
              <a:rPr lang="ru-RU" sz="2800" i="1" dirty="0" smtClean="0"/>
              <a:t>познакомиться и освоить  технику художественной обработки бересты.</a:t>
            </a:r>
            <a:r>
              <a:rPr lang="ru-RU" sz="2800" b="1" dirty="0" smtClean="0"/>
              <a:t> </a:t>
            </a:r>
          </a:p>
          <a:p>
            <a:pPr>
              <a:buNone/>
            </a:pPr>
            <a:r>
              <a:rPr lang="ru-RU" sz="2800" b="1" dirty="0" smtClean="0"/>
              <a:t>Задачи:</a:t>
            </a:r>
            <a:endParaRPr lang="ru-RU" sz="2800" dirty="0" smtClean="0"/>
          </a:p>
          <a:p>
            <a:pPr lvl="0"/>
            <a:r>
              <a:rPr lang="ru-RU" sz="2800" i="1" dirty="0" smtClean="0"/>
              <a:t>Знакомство с историей возникновения «берестяного» промысла на Руси;</a:t>
            </a:r>
            <a:endParaRPr lang="ru-RU" sz="2800" dirty="0" smtClean="0"/>
          </a:p>
          <a:p>
            <a:pPr lvl="0"/>
            <a:r>
              <a:rPr lang="ru-RU" sz="2800" i="1" dirty="0" smtClean="0"/>
              <a:t>Формирование любви и уважения к народному искусству, к родной природе;</a:t>
            </a:r>
            <a:endParaRPr lang="ru-RU" sz="2800" dirty="0" smtClean="0"/>
          </a:p>
          <a:p>
            <a:pPr lvl="0"/>
            <a:r>
              <a:rPr lang="ru-RU" sz="2800" i="1" dirty="0" smtClean="0"/>
              <a:t>Приобретение технических знаний, умений и навыков; </a:t>
            </a:r>
            <a:endParaRPr lang="ru-RU" sz="2800" dirty="0" smtClean="0"/>
          </a:p>
          <a:p>
            <a:pPr lvl="0"/>
            <a:r>
              <a:rPr lang="ru-RU" sz="2800" i="1" dirty="0" smtClean="0"/>
              <a:t>Формирование художественного вкуса, фантазии, изобретательности, пространственного воображения.</a:t>
            </a:r>
            <a:endParaRPr lang="ru-RU" sz="28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285728"/>
            <a:ext cx="7172348" cy="1071570"/>
          </a:xfrm>
        </p:spPr>
        <p:txBody>
          <a:bodyPr>
            <a:noAutofit/>
          </a:bodyPr>
          <a:lstStyle/>
          <a:p>
            <a:pPr algn="ctr"/>
            <a:r>
              <a:rPr lang="ru-RU" sz="3600" cap="all" dirty="0" smtClean="0">
                <a:ln w="0">
                  <a:solidFill>
                    <a:srgbClr val="A50021"/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Рабочие инструменты и принадлежности</a:t>
            </a:r>
            <a:endParaRPr lang="ru-RU" sz="3600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http://severberesta.ru/images/tech/line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2667002" cy="1928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http://severberesta.ru/images/tech/nozh2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1785926"/>
            <a:ext cx="2595564" cy="2000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http://severberesta.ru/images/tech/nozhnitsy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572008"/>
            <a:ext cx="2667002" cy="2000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http://severberesta.ru/images/tech/proboinik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43636" y="4572008"/>
            <a:ext cx="2595564" cy="2000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http://severberesta.ru/images/tech/tsirkul2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3240" y="2786058"/>
            <a:ext cx="2738440" cy="2000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1071546"/>
            <a:ext cx="7315224" cy="2714644"/>
          </a:xfrm>
        </p:spPr>
        <p:txBody>
          <a:bodyPr>
            <a:normAutofit/>
          </a:bodyPr>
          <a:lstStyle/>
          <a:p>
            <a:pPr algn="ctr"/>
            <a:r>
              <a:rPr lang="ru-RU" sz="7200" cap="all" dirty="0" smtClean="0">
                <a:ln w="0">
                  <a:solidFill>
                    <a:srgbClr val="A50021"/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 за внимание!</a:t>
            </a:r>
            <a:endParaRPr lang="ru-RU" sz="72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203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«Береста – народный промысел»</vt:lpstr>
      <vt:lpstr>Слайд 2</vt:lpstr>
      <vt:lpstr>Слайд 3</vt:lpstr>
      <vt:lpstr>Дары Матушки-природы</vt:lpstr>
      <vt:lpstr>Слайд 5</vt:lpstr>
      <vt:lpstr>Рабочие инструменты и принадлежности</vt:lpstr>
      <vt:lpstr>Спасибо за внимание!</vt:lpstr>
    </vt:vector>
  </TitlesOfParts>
  <Company>МОУ Азейская 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«Береста – народный промысел»</dc:title>
  <dc:creator>Азейская СОШ</dc:creator>
  <cp:lastModifiedBy>SAMSUNG</cp:lastModifiedBy>
  <cp:revision>15</cp:revision>
  <dcterms:created xsi:type="dcterms:W3CDTF">2012-03-20T06:24:53Z</dcterms:created>
  <dcterms:modified xsi:type="dcterms:W3CDTF">2014-03-03T12:28:16Z</dcterms:modified>
</cp:coreProperties>
</file>