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66" r:id="rId4"/>
    <p:sldId id="267" r:id="rId5"/>
    <p:sldId id="283" r:id="rId6"/>
    <p:sldId id="273" r:id="rId7"/>
    <p:sldId id="295" r:id="rId8"/>
    <p:sldId id="268" r:id="rId9"/>
    <p:sldId id="275" r:id="rId10"/>
    <p:sldId id="280" r:id="rId11"/>
    <p:sldId id="269" r:id="rId12"/>
    <p:sldId id="287" r:id="rId13"/>
    <p:sldId id="270" r:id="rId14"/>
    <p:sldId id="286" r:id="rId15"/>
    <p:sldId id="271" r:id="rId16"/>
    <p:sldId id="281" r:id="rId17"/>
    <p:sldId id="279" r:id="rId18"/>
    <p:sldId id="282" r:id="rId19"/>
    <p:sldId id="288" r:id="rId20"/>
    <p:sldId id="272" r:id="rId21"/>
    <p:sldId id="285" r:id="rId22"/>
    <p:sldId id="289" r:id="rId23"/>
    <p:sldId id="290" r:id="rId24"/>
    <p:sldId id="291" r:id="rId25"/>
    <p:sldId id="292" r:id="rId26"/>
    <p:sldId id="293" r:id="rId27"/>
    <p:sldId id="294"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CC00"/>
    <a:srgbClr val="960E90"/>
    <a:srgbClr val="5271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0" autoAdjust="0"/>
  </p:normalViewPr>
  <p:slideViewPr>
    <p:cSldViewPr>
      <p:cViewPr varScale="1">
        <p:scale>
          <a:sx n="89" d="100"/>
          <a:sy n="89" d="100"/>
        </p:scale>
        <p:origin x="-10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4DA939A-CC5B-4BE3-BFC5-88C5CC145517}" type="datetimeFigureOut">
              <a:rPr lang="ru-RU"/>
              <a:pPr>
                <a:defRPr/>
              </a:pPr>
              <a:t>09.07.2014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B939064-F98D-4197-BCE2-1320D5FDFA4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765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3A9BD2-3A29-4C8D-BC06-F723D7845177}" type="slidenum">
              <a:rPr lang="ru-RU"/>
              <a:pPr fontAlgn="base">
                <a:spcBef>
                  <a:spcPct val="0"/>
                </a:spcBef>
                <a:spcAft>
                  <a:spcPct val="0"/>
                </a:spcAft>
                <a:defRPr/>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4C06039E-7B8C-4E64-9B31-8ABD6EFB92E9}" type="datetimeFigureOut">
              <a:rPr lang="ru-RU"/>
              <a:pPr>
                <a:defRPr/>
              </a:pPr>
              <a:t>09.07.2014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DE55260-D061-45E4-9A18-0B267306620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0C47E66-0A13-458A-BC83-A3428440506D}" type="datetimeFigureOut">
              <a:rPr lang="ru-RU"/>
              <a:pPr>
                <a:defRPr/>
              </a:pPr>
              <a:t>09.07.2014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9D27A2B-9CC9-4B90-BF2C-2166BE22A98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BA50DAC-5EB2-43D7-B0DC-103C47605D3D}" type="datetimeFigureOut">
              <a:rPr lang="ru-RU"/>
              <a:pPr>
                <a:defRPr/>
              </a:pPr>
              <a:t>09.07.2014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9F05EF1-4323-43EA-B2AE-B8B51CAEC82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5BEE7DA-045E-475E-BA6C-41B54BABF298}" type="datetimeFigureOut">
              <a:rPr lang="ru-RU"/>
              <a:pPr>
                <a:defRPr/>
              </a:pPr>
              <a:t>09.07.2014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01E47C2-7695-48CC-833D-BD528D01DB2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0622143-552B-4BCE-A394-C87AA9C8ED34}" type="datetimeFigureOut">
              <a:rPr lang="ru-RU"/>
              <a:pPr>
                <a:defRPr/>
              </a:pPr>
              <a:t>09.07.2014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685B60-F190-4A84-8913-AAA2D95597E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E0A7899-8F37-414C-983A-074EA2835AEA}" type="datetimeFigureOut">
              <a:rPr lang="ru-RU"/>
              <a:pPr>
                <a:defRPr/>
              </a:pPr>
              <a:t>09.07.2014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4664835-DC10-4757-915F-596A8116440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7D7D3FD5-051F-489C-8577-325B264AE481}" type="datetimeFigureOut">
              <a:rPr lang="ru-RU"/>
              <a:pPr>
                <a:defRPr/>
              </a:pPr>
              <a:t>09.07.2014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70FF06FF-F28E-463E-94DD-FFF3FDFB102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0E94FE3C-AF01-4DE4-A72E-77304067EF8B}" type="datetimeFigureOut">
              <a:rPr lang="ru-RU"/>
              <a:pPr>
                <a:defRPr/>
              </a:pPr>
              <a:t>09.07.2014</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BC7E9FFE-E654-41E9-B9FA-8A9319F13E6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F4921A1B-EFF9-496A-AFE1-7A9F2BD1A97A}" type="datetimeFigureOut">
              <a:rPr lang="ru-RU"/>
              <a:pPr>
                <a:defRPr/>
              </a:pPr>
              <a:t>09.07.2014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ED35DC36-572D-4B74-BDD6-16358392A8B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6122CD83-B796-44B8-A9D5-5ECE73556F9F}" type="datetimeFigureOut">
              <a:rPr lang="ru-RU"/>
              <a:pPr>
                <a:defRPr/>
              </a:pPr>
              <a:t>09.07.2014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E275B73-D18C-485C-9D75-25E3B5C2AA7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F0AEB9C9-8906-44F9-BD0B-03234E356C8E}" type="datetimeFigureOut">
              <a:rPr lang="ru-RU"/>
              <a:pPr>
                <a:defRPr/>
              </a:pPr>
              <a:t>09.07.2014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B160EC1-AA87-45D8-8F40-B4694D55FCD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7DD07075-EDBE-4296-BC93-03789E61A3DE}" type="datetimeFigureOut">
              <a:rPr lang="ru-RU"/>
              <a:pPr>
                <a:defRPr/>
              </a:pPr>
              <a:t>09.07.2014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8CF1ABFD-F475-43D3-9F02-E5CB0B301476}"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644900"/>
            <a:ext cx="8362950" cy="2879725"/>
          </a:xfrm>
          <a:solidFill>
            <a:srgbClr val="527133"/>
          </a:solidFill>
        </p:spPr>
        <p:txBody>
          <a:bodyPr/>
          <a:lstStyle/>
          <a:p>
            <a:pPr algn="ctr" eaLnBrk="1" hangingPunct="1">
              <a:buFont typeface="Wingdings 2" pitchFamily="18" charset="2"/>
              <a:buNone/>
            </a:pPr>
            <a:endParaRPr lang="ru-RU" sz="4000" smtClean="0"/>
          </a:p>
          <a:p>
            <a:pPr algn="ctr" eaLnBrk="1" hangingPunct="1">
              <a:buFont typeface="Wingdings 2" pitchFamily="18" charset="2"/>
              <a:buNone/>
            </a:pPr>
            <a:r>
              <a:rPr lang="ru-RU" sz="5400" b="1" i="1" smtClean="0">
                <a:solidFill>
                  <a:schemeClr val="bg1"/>
                </a:solidFill>
              </a:rPr>
              <a:t>Виды обуви.</a:t>
            </a:r>
          </a:p>
          <a:p>
            <a:pPr algn="ctr" eaLnBrk="1" hangingPunct="1">
              <a:buFont typeface="Wingdings 2" pitchFamily="18" charset="2"/>
              <a:buNone/>
            </a:pPr>
            <a:r>
              <a:rPr lang="ru-RU" sz="5400" b="1" i="1" smtClean="0">
                <a:solidFill>
                  <a:schemeClr val="bg1"/>
                </a:solidFill>
              </a:rPr>
              <a:t>Уход за обувью.</a:t>
            </a:r>
          </a:p>
        </p:txBody>
      </p:sp>
      <p:pic>
        <p:nvPicPr>
          <p:cNvPr id="14338" name="Picture 3"/>
          <p:cNvPicPr>
            <a:picLocks noChangeAspect="1" noChangeArrowheads="1"/>
          </p:cNvPicPr>
          <p:nvPr/>
        </p:nvPicPr>
        <p:blipFill>
          <a:blip r:embed="rId2"/>
          <a:srcRect/>
          <a:stretch>
            <a:fillRect/>
          </a:stretch>
        </p:blipFill>
        <p:spPr bwMode="auto">
          <a:xfrm>
            <a:off x="3429000" y="0"/>
            <a:ext cx="5715000" cy="399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26626" name="Rectangle 3"/>
          <p:cNvSpPr>
            <a:spLocks noGrp="1"/>
          </p:cNvSpPr>
          <p:nvPr>
            <p:ph type="body" idx="1"/>
          </p:nvPr>
        </p:nvSpPr>
        <p:spPr>
          <a:solidFill>
            <a:srgbClr val="527133"/>
          </a:solidFill>
        </p:spPr>
        <p:txBody>
          <a:bodyPr/>
          <a:lstStyle/>
          <a:p>
            <a:r>
              <a:rPr lang="ru-RU" smtClean="0"/>
              <a:t>Для ухода за обувью применяют различные средства: пасты, эмульсии и жидкие кремы, содержащие воски, церезины, твердые парафины, растворители (уайт-спирит, скипидар или их смесь), жиро- и водорастворимые красители.</a:t>
            </a:r>
          </a:p>
        </p:txBody>
      </p:sp>
      <p:pic>
        <p:nvPicPr>
          <p:cNvPr id="26627" name="Picture 4"/>
          <p:cNvPicPr>
            <a:picLocks noChangeAspect="1" noChangeArrowheads="1"/>
          </p:cNvPicPr>
          <p:nvPr/>
        </p:nvPicPr>
        <p:blipFill>
          <a:blip r:embed="rId2"/>
          <a:srcRect/>
          <a:stretch>
            <a:fillRect/>
          </a:stretch>
        </p:blipFill>
        <p:spPr bwMode="auto">
          <a:xfrm>
            <a:off x="5292725" y="4076700"/>
            <a:ext cx="385127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pPr eaLnBrk="1" fontAlgn="auto" hangingPunct="1">
              <a:spcAft>
                <a:spcPts val="0"/>
              </a:spcAft>
              <a:defRPr/>
            </a:pPr>
            <a:r>
              <a:rPr lang="ru-RU" dirty="0" smtClean="0"/>
              <a:t>Повседневный уход за обувью</a:t>
            </a:r>
            <a:endParaRPr lang="ru-RU" dirty="0"/>
          </a:p>
        </p:txBody>
      </p:sp>
      <p:sp>
        <p:nvSpPr>
          <p:cNvPr id="27650" name="Содержимое 2"/>
          <p:cNvSpPr>
            <a:spLocks noGrp="1"/>
          </p:cNvSpPr>
          <p:nvPr>
            <p:ph idx="1"/>
          </p:nvPr>
        </p:nvSpPr>
        <p:spPr>
          <a:solidFill>
            <a:srgbClr val="527133"/>
          </a:solidFill>
        </p:spPr>
        <p:txBody>
          <a:bodyPr/>
          <a:lstStyle/>
          <a:p>
            <a:pPr eaLnBrk="1" hangingPunct="1">
              <a:buFont typeface="Wingdings 2" pitchFamily="18" charset="2"/>
              <a:buNone/>
            </a:pPr>
            <a:endParaRPr lang="ru-RU" b="1" smtClean="0"/>
          </a:p>
          <a:p>
            <a:pPr eaLnBrk="1" hangingPunct="1">
              <a:buFont typeface="Wingdings 2" pitchFamily="18" charset="2"/>
              <a:buNone/>
            </a:pPr>
            <a:r>
              <a:rPr lang="ru-RU" sz="4000" b="1" smtClean="0"/>
              <a:t>2. Замшевая:</a:t>
            </a:r>
            <a:endParaRPr lang="ru-RU" sz="4000" smtClean="0"/>
          </a:p>
          <a:p>
            <a:pPr eaLnBrk="1" hangingPunct="1"/>
            <a:r>
              <a:rPr lang="ru-RU" sz="4000" smtClean="0"/>
              <a:t> очистить от грязи ластиком</a:t>
            </a:r>
          </a:p>
          <a:p>
            <a:pPr eaLnBrk="1" hangingPunct="1"/>
            <a:r>
              <a:rPr lang="ru-RU" sz="4000" smtClean="0"/>
              <a:t> почистить специальной жесткой щеткой</a:t>
            </a:r>
          </a:p>
          <a:p>
            <a:pPr eaLnBrk="1" hangingPunct="1">
              <a:buFont typeface="Wingdings 2" pitchFamily="18" charset="2"/>
              <a:buNone/>
            </a:pPr>
            <a:endParaRPr lang="ru-RU" sz="4000" smtClean="0"/>
          </a:p>
        </p:txBody>
      </p:sp>
      <p:pic>
        <p:nvPicPr>
          <p:cNvPr id="27651" name="Picture 4"/>
          <p:cNvPicPr>
            <a:picLocks noChangeAspect="1" noChangeArrowheads="1"/>
          </p:cNvPicPr>
          <p:nvPr/>
        </p:nvPicPr>
        <p:blipFill>
          <a:blip r:embed="rId2"/>
          <a:srcRect/>
          <a:stretch>
            <a:fillRect/>
          </a:stretch>
        </p:blipFill>
        <p:spPr bwMode="auto">
          <a:xfrm>
            <a:off x="6286500" y="4714875"/>
            <a:ext cx="2857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28674" name="Rectangle 3"/>
          <p:cNvSpPr>
            <a:spLocks noGrp="1"/>
          </p:cNvSpPr>
          <p:nvPr>
            <p:ph type="body" idx="1"/>
          </p:nvPr>
        </p:nvSpPr>
        <p:spPr>
          <a:solidFill>
            <a:srgbClr val="527133"/>
          </a:solidFill>
        </p:spPr>
        <p:txBody>
          <a:bodyPr/>
          <a:lstStyle/>
          <a:p>
            <a:pPr>
              <a:lnSpc>
                <a:spcPct val="90000"/>
              </a:lnSpc>
            </a:pPr>
            <a:r>
              <a:rPr lang="ru-RU" sz="2000" smtClean="0"/>
              <a:t>Обувь из данных материалов наиболее капризна и требует больше усилий. Все манипуляции по уходу надо производить с особой осторожностью, чтобы сохранить поверхность в целости, избежать случайного повреждения. Приобретите специальную резиновую или каучуковую щеточку, при помощи которой Вы будете удалять грязь. Убедившись, что грязь удалось удалить, нанесите специальное средство по уходу за изделиями из замши, велюра, нубука соответствующего тона.</a:t>
            </a:r>
          </a:p>
          <a:p>
            <a:pPr>
              <a:lnSpc>
                <a:spcPct val="90000"/>
              </a:lnSpc>
            </a:pPr>
            <a:endParaRPr lang="ru-RU" sz="2000" smtClean="0"/>
          </a:p>
          <a:p>
            <a:pPr>
              <a:lnSpc>
                <a:spcPct val="90000"/>
              </a:lnSpc>
            </a:pPr>
            <a:r>
              <a:rPr lang="ru-RU" sz="2000" smtClean="0"/>
              <a:t>Намокшую обувь из велюра, замши, нубука чистят исключительно в сухом состоянии.</a:t>
            </a:r>
          </a:p>
          <a:p>
            <a:pPr>
              <a:lnSpc>
                <a:spcPct val="90000"/>
              </a:lnSpc>
            </a:pPr>
            <a:endParaRPr lang="ru-RU" sz="2000" smtClean="0"/>
          </a:p>
          <a:p>
            <a:pPr>
              <a:lnSpc>
                <a:spcPct val="90000"/>
              </a:lnSpc>
            </a:pPr>
            <a:r>
              <a:rPr lang="ru-RU" sz="2000" smtClean="0"/>
              <a:t>Не наносите на эту обувь крем, если не хотите лишиться бархатистой поверхности вашей любимой пары.</a:t>
            </a:r>
          </a:p>
        </p:txBody>
      </p:sp>
      <p:pic>
        <p:nvPicPr>
          <p:cNvPr id="28675" name="Picture 4" descr="938634583"/>
          <p:cNvPicPr>
            <a:picLocks noChangeAspect="1" noChangeArrowheads="1" noCrop="1"/>
          </p:cNvPicPr>
          <p:nvPr/>
        </p:nvPicPr>
        <p:blipFill>
          <a:blip r:embed="rId2"/>
          <a:srcRect/>
          <a:stretch>
            <a:fillRect/>
          </a:stretch>
        </p:blipFill>
        <p:spPr bwMode="auto">
          <a:xfrm>
            <a:off x="7596188" y="0"/>
            <a:ext cx="1547812" cy="148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pPr eaLnBrk="1" fontAlgn="auto" hangingPunct="1">
              <a:spcAft>
                <a:spcPts val="0"/>
              </a:spcAft>
              <a:defRPr/>
            </a:pPr>
            <a:r>
              <a:rPr lang="ru-RU" dirty="0" smtClean="0"/>
              <a:t>Повседневный уход за обувью</a:t>
            </a:r>
            <a:endParaRPr lang="ru-RU" dirty="0"/>
          </a:p>
        </p:txBody>
      </p:sp>
      <p:sp>
        <p:nvSpPr>
          <p:cNvPr id="29698" name="Содержимое 2"/>
          <p:cNvSpPr>
            <a:spLocks noGrp="1"/>
          </p:cNvSpPr>
          <p:nvPr>
            <p:ph idx="1"/>
          </p:nvPr>
        </p:nvSpPr>
        <p:spPr>
          <a:solidFill>
            <a:srgbClr val="527133"/>
          </a:solidFill>
        </p:spPr>
        <p:txBody>
          <a:bodyPr/>
          <a:lstStyle/>
          <a:p>
            <a:pPr eaLnBrk="1" hangingPunct="1">
              <a:buFont typeface="Wingdings 2" pitchFamily="18" charset="2"/>
              <a:buNone/>
            </a:pPr>
            <a:r>
              <a:rPr lang="ru-RU" sz="4000" b="1" smtClean="0"/>
              <a:t>3. Тканевая: </a:t>
            </a:r>
            <a:endParaRPr lang="ru-RU" sz="4000" smtClean="0"/>
          </a:p>
          <a:p>
            <a:pPr eaLnBrk="1" hangingPunct="1"/>
            <a:r>
              <a:rPr lang="ru-RU" sz="4000" smtClean="0"/>
              <a:t> чистить сухую обувь жесткой щеткой</a:t>
            </a:r>
          </a:p>
          <a:p>
            <a:pPr eaLnBrk="1" hangingPunct="1">
              <a:buFont typeface="Wingdings 2" pitchFamily="18" charset="2"/>
              <a:buNone/>
            </a:pPr>
            <a:r>
              <a:rPr lang="ru-RU" sz="4000" b="1" smtClean="0"/>
              <a:t>4. Резиновая:</a:t>
            </a:r>
            <a:endParaRPr lang="ru-RU" sz="4000" smtClean="0"/>
          </a:p>
          <a:p>
            <a:pPr eaLnBrk="1" hangingPunct="1"/>
            <a:r>
              <a:rPr lang="ru-RU" sz="4000" smtClean="0"/>
              <a:t> помыть</a:t>
            </a:r>
          </a:p>
          <a:p>
            <a:pPr eaLnBrk="1" hangingPunct="1"/>
            <a:r>
              <a:rPr lang="ru-RU" sz="4000" smtClean="0"/>
              <a:t> просушить</a:t>
            </a:r>
          </a:p>
          <a:p>
            <a:pPr eaLnBrk="1" hangingPunct="1">
              <a:buFont typeface="Wingdings 2" pitchFamily="18" charset="2"/>
              <a:buNone/>
            </a:pPr>
            <a:endParaRPr lang="ru-RU" sz="4000" smtClean="0"/>
          </a:p>
        </p:txBody>
      </p:sp>
      <p:pic>
        <p:nvPicPr>
          <p:cNvPr id="29699" name="Picture 4"/>
          <p:cNvPicPr>
            <a:picLocks noChangeAspect="1" noChangeArrowheads="1"/>
          </p:cNvPicPr>
          <p:nvPr/>
        </p:nvPicPr>
        <p:blipFill>
          <a:blip r:embed="rId2"/>
          <a:srcRect/>
          <a:stretch>
            <a:fillRect/>
          </a:stretch>
        </p:blipFill>
        <p:spPr bwMode="auto">
          <a:xfrm>
            <a:off x="4284663" y="3429000"/>
            <a:ext cx="4389437" cy="280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30722" name="Rectangle 3"/>
          <p:cNvSpPr>
            <a:spLocks noGrp="1"/>
          </p:cNvSpPr>
          <p:nvPr>
            <p:ph type="body" idx="1"/>
          </p:nvPr>
        </p:nvSpPr>
        <p:spPr>
          <a:xfrm>
            <a:off x="457200" y="260350"/>
            <a:ext cx="8229600" cy="6048375"/>
          </a:xfrm>
          <a:solidFill>
            <a:srgbClr val="527133"/>
          </a:solidFill>
        </p:spPr>
        <p:txBody>
          <a:bodyPr/>
          <a:lstStyle/>
          <a:p>
            <a:r>
              <a:rPr lang="ru-RU" smtClean="0"/>
              <a:t> Вспомните хорошие манеры, обращайтесь с обувью бережно! Не торопитесь, когда расшнуровываете её, будьте аккуратны при расстёгивании и застёгивании молнии, спешка и резкие движения приводят к повреждениям.  Снимая обувь старайтесь не наступать на задник, чтобы не деформировать ее.</a:t>
            </a:r>
          </a:p>
        </p:txBody>
      </p:sp>
      <p:pic>
        <p:nvPicPr>
          <p:cNvPr id="30723" name="Picture 4"/>
          <p:cNvPicPr>
            <a:picLocks noChangeAspect="1" noChangeArrowheads="1"/>
          </p:cNvPicPr>
          <p:nvPr/>
        </p:nvPicPr>
        <p:blipFill>
          <a:blip r:embed="rId2"/>
          <a:srcRect/>
          <a:stretch>
            <a:fillRect/>
          </a:stretch>
        </p:blipFill>
        <p:spPr bwMode="auto">
          <a:xfrm>
            <a:off x="3995738" y="3500438"/>
            <a:ext cx="4608512"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pPr eaLnBrk="1" fontAlgn="auto" hangingPunct="1">
              <a:spcAft>
                <a:spcPts val="0"/>
              </a:spcAft>
              <a:defRPr/>
            </a:pPr>
            <a:r>
              <a:rPr lang="ru-RU" dirty="0" smtClean="0"/>
              <a:t>Уход за мокрой обувью</a:t>
            </a:r>
            <a:endParaRPr lang="ru-RU" dirty="0"/>
          </a:p>
        </p:txBody>
      </p:sp>
      <p:sp>
        <p:nvSpPr>
          <p:cNvPr id="3" name="Содержимое 2"/>
          <p:cNvSpPr>
            <a:spLocks noGrp="1"/>
          </p:cNvSpPr>
          <p:nvPr>
            <p:ph idx="1"/>
          </p:nvPr>
        </p:nvSpPr>
        <p:spPr>
          <a:solidFill>
            <a:srgbClr val="527133"/>
          </a:solidFill>
        </p:spPr>
        <p:txBody>
          <a:bodyPr/>
          <a:lstStyle/>
          <a:p>
            <a:pPr marL="548640" indent="-411480" eaLnBrk="1" fontAlgn="auto" hangingPunct="1">
              <a:spcAft>
                <a:spcPts val="0"/>
              </a:spcAft>
              <a:buClr>
                <a:schemeClr val="tx1">
                  <a:shade val="95000"/>
                </a:schemeClr>
              </a:buClr>
              <a:buFont typeface="Wingdings 2"/>
              <a:buNone/>
              <a:defRPr/>
            </a:pPr>
            <a:r>
              <a:rPr lang="ru-RU" sz="3200" b="1" dirty="0" smtClean="0"/>
              <a:t>1. Кожаная: </a:t>
            </a:r>
            <a:r>
              <a:rPr lang="ru-RU" sz="3200" dirty="0" smtClean="0"/>
              <a:t>вымыть, вытереть, набить газетной бумагой мысок, высушить (не ставить на батарею – от этого она ссыхается и деформируется).</a:t>
            </a:r>
          </a:p>
          <a:p>
            <a:pPr marL="548640" indent="-411480" eaLnBrk="1" fontAlgn="auto" hangingPunct="1">
              <a:spcAft>
                <a:spcPts val="0"/>
              </a:spcAft>
              <a:buClr>
                <a:schemeClr val="tx1">
                  <a:shade val="95000"/>
                </a:schemeClr>
              </a:buClr>
              <a:buFont typeface="Wingdings 2"/>
              <a:buNone/>
              <a:defRPr/>
            </a:pPr>
            <a:r>
              <a:rPr lang="ru-RU" sz="3200" b="1" dirty="0" smtClean="0"/>
              <a:t>2. Замшевая: </a:t>
            </a:r>
            <a:r>
              <a:rPr lang="ru-RU" sz="3200" dirty="0" smtClean="0"/>
              <a:t>набить мысок газетой, высушить, почистить щеткой.</a:t>
            </a:r>
          </a:p>
          <a:p>
            <a:pPr marL="548640" indent="-411480" eaLnBrk="1" fontAlgn="auto" hangingPunct="1">
              <a:spcAft>
                <a:spcPts val="0"/>
              </a:spcAft>
              <a:buClr>
                <a:schemeClr val="tx1">
                  <a:shade val="95000"/>
                </a:schemeClr>
              </a:buClr>
              <a:buFont typeface="Wingdings 2"/>
              <a:buNone/>
              <a:defRPr/>
            </a:pPr>
            <a:r>
              <a:rPr lang="ru-RU" sz="3200" b="1" dirty="0" smtClean="0"/>
              <a:t>3. Тканевая: </a:t>
            </a:r>
            <a:r>
              <a:rPr lang="ru-RU" sz="3200" dirty="0" smtClean="0"/>
              <a:t>вымыть с мылом или порошком, набить газетой, высушить меняя бумагу.</a:t>
            </a:r>
          </a:p>
          <a:p>
            <a:pPr marL="548640" indent="-411480" eaLnBrk="1" fontAlgn="auto" hangingPunct="1">
              <a:spcAft>
                <a:spcPts val="0"/>
              </a:spcAft>
              <a:buClr>
                <a:schemeClr val="tx1">
                  <a:shade val="95000"/>
                </a:schemeClr>
              </a:buClr>
              <a:buFont typeface="Wingdings 2"/>
              <a:buNone/>
              <a:defRPr/>
            </a:pPr>
            <a:r>
              <a:rPr lang="ru-RU" sz="3200" b="1" dirty="0" smtClean="0"/>
              <a:t>4. Валяная: </a:t>
            </a:r>
            <a:r>
              <a:rPr lang="ru-RU" sz="3200" dirty="0" smtClean="0"/>
              <a:t>высушить около батареи.</a:t>
            </a:r>
          </a:p>
          <a:p>
            <a:pPr marL="548640" indent="-411480" eaLnBrk="1" fontAlgn="auto" hangingPunct="1">
              <a:spcAft>
                <a:spcPts val="0"/>
              </a:spcAft>
              <a:buClr>
                <a:schemeClr val="tx1">
                  <a:shade val="95000"/>
                </a:schemeClr>
              </a:buClr>
              <a:buFont typeface="Wingdings 2"/>
              <a:buNone/>
              <a:defRPr/>
            </a:pPr>
            <a:r>
              <a:rPr lang="ru-RU" dirty="0" smtClean="0"/>
              <a:t> </a:t>
            </a:r>
            <a:endParaRPr lang="ru-RU" dirty="0"/>
          </a:p>
        </p:txBody>
      </p:sp>
      <p:pic>
        <p:nvPicPr>
          <p:cNvPr id="31747" name="Picture 4" descr="blesk-predmety-60"/>
          <p:cNvPicPr>
            <a:picLocks noChangeAspect="1" noChangeArrowheads="1" noCrop="1"/>
          </p:cNvPicPr>
          <p:nvPr/>
        </p:nvPicPr>
        <p:blipFill>
          <a:blip r:embed="rId2"/>
          <a:srcRect/>
          <a:stretch>
            <a:fillRect/>
          </a:stretch>
        </p:blipFill>
        <p:spPr bwMode="auto">
          <a:xfrm>
            <a:off x="7235825" y="5157788"/>
            <a:ext cx="17716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32770" name="Rectangle 3"/>
          <p:cNvSpPr>
            <a:spLocks noGrp="1"/>
          </p:cNvSpPr>
          <p:nvPr>
            <p:ph type="body" idx="1"/>
          </p:nvPr>
        </p:nvSpPr>
        <p:spPr>
          <a:solidFill>
            <a:srgbClr val="527133"/>
          </a:solidFill>
        </p:spPr>
        <p:txBody>
          <a:bodyPr/>
          <a:lstStyle/>
          <a:p>
            <a:r>
              <a:rPr lang="ru-RU" smtClean="0"/>
              <a:t>Резиновую обувь носят только в дождливую погоду. Придя  с улицы, сапоги следует вымыть прохладной водой и насухо вытереть.</a:t>
            </a:r>
          </a:p>
          <a:p>
            <a:endParaRPr lang="ru-RU" smtClean="0"/>
          </a:p>
          <a:p>
            <a:r>
              <a:rPr lang="ru-RU" smtClean="0"/>
              <a:t>Нельзя надевать резиновые сапоги при температуре ниже 0 и сушить близко к огню – они могут потрескаться.</a:t>
            </a:r>
          </a:p>
        </p:txBody>
      </p:sp>
      <p:pic>
        <p:nvPicPr>
          <p:cNvPr id="32771" name="Picture 4" descr="schoenen"/>
          <p:cNvPicPr>
            <a:picLocks noChangeAspect="1" noChangeArrowheads="1" noCrop="1"/>
          </p:cNvPicPr>
          <p:nvPr/>
        </p:nvPicPr>
        <p:blipFill>
          <a:blip r:embed="rId2"/>
          <a:srcRect/>
          <a:stretch>
            <a:fillRect/>
          </a:stretch>
        </p:blipFill>
        <p:spPr bwMode="auto">
          <a:xfrm>
            <a:off x="7235825" y="4941888"/>
            <a:ext cx="1419225"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34818" name="Rectangle 3"/>
          <p:cNvSpPr>
            <a:spLocks noGrp="1"/>
          </p:cNvSpPr>
          <p:nvPr>
            <p:ph type="body" idx="1"/>
          </p:nvPr>
        </p:nvSpPr>
        <p:spPr>
          <a:solidFill>
            <a:srgbClr val="527133"/>
          </a:solidFill>
        </p:spPr>
        <p:txBody>
          <a:bodyPr/>
          <a:lstStyle/>
          <a:p>
            <a:r>
              <a:rPr lang="ru-RU" smtClean="0"/>
              <a:t>Сушить кожаную обувь надо при температуре не выше +500С, иначе она может покоробиться. При просушке обувь следует ставить так, чтобы вся поверхность– и внутренняя, и наружная– была открыта для испарения влаги. Замшевую обувь рекомендуется чистить щетками, в которых, кроме волосяной щетины, вставлены металлические проволочки (для восстановления ворса).</a:t>
            </a:r>
          </a:p>
        </p:txBody>
      </p:sp>
      <p:pic>
        <p:nvPicPr>
          <p:cNvPr id="34819" name="Picture 4" descr="blesk-predmety-60"/>
          <p:cNvPicPr>
            <a:picLocks noChangeAspect="1" noChangeArrowheads="1" noCrop="1"/>
          </p:cNvPicPr>
          <p:nvPr/>
        </p:nvPicPr>
        <p:blipFill>
          <a:blip r:embed="rId2"/>
          <a:srcRect/>
          <a:stretch>
            <a:fillRect/>
          </a:stretch>
        </p:blipFill>
        <p:spPr bwMode="auto">
          <a:xfrm>
            <a:off x="7372350" y="5410200"/>
            <a:ext cx="17716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35842" name="Rectangle 3"/>
          <p:cNvSpPr>
            <a:spLocks noGrp="1"/>
          </p:cNvSpPr>
          <p:nvPr>
            <p:ph type="body" idx="1"/>
          </p:nvPr>
        </p:nvSpPr>
        <p:spPr>
          <a:solidFill>
            <a:srgbClr val="527133"/>
          </a:solidFill>
        </p:spPr>
        <p:txBody>
          <a:bodyPr/>
          <a:lstStyle/>
          <a:p>
            <a:r>
              <a:rPr lang="ru-RU" smtClean="0"/>
              <a:t>Со временем любая обувь впитывает запахи. Избавиться от них поможет соль, упакованная в бумажный пакетик.</a:t>
            </a:r>
          </a:p>
          <a:p>
            <a:r>
              <a:rPr lang="ru-RU" smtClean="0"/>
              <a:t>Неприятный запах обуви можно устранить, если помыть ее раствором марганцовки (5--6 кристалликов -- на литр воды) и протереть перекисью водорода.</a:t>
            </a:r>
          </a:p>
        </p:txBody>
      </p:sp>
      <p:pic>
        <p:nvPicPr>
          <p:cNvPr id="35843" name="Picture 4" descr="schoenen"/>
          <p:cNvPicPr>
            <a:picLocks noChangeAspect="1" noChangeArrowheads="1" noCrop="1"/>
          </p:cNvPicPr>
          <p:nvPr/>
        </p:nvPicPr>
        <p:blipFill>
          <a:blip r:embed="rId2"/>
          <a:srcRect/>
          <a:stretch>
            <a:fillRect/>
          </a:stretch>
        </p:blipFill>
        <p:spPr bwMode="auto">
          <a:xfrm>
            <a:off x="7235825" y="5013325"/>
            <a:ext cx="1419225"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solidFill>
            <a:srgbClr val="99CC00"/>
          </a:solidFill>
        </p:spPr>
        <p:txBody>
          <a:bodyPr wrap="square" lIns="91440" tIns="45720" rIns="91440" bIns="45720" numCol="1" anchorCtr="0" compatLnSpc="1">
            <a:prstTxWarp prst="textNoShape">
              <a:avLst/>
            </a:prstTxWarp>
          </a:bodyPr>
          <a:lstStyle/>
          <a:p>
            <a:pPr>
              <a:defRPr/>
            </a:pPr>
            <a:r>
              <a:rPr lang="ru-RU" smtClean="0">
                <a:ln>
                  <a:noFill/>
                </a:ln>
                <a:solidFill>
                  <a:schemeClr val="tx1"/>
                </a:solidFill>
                <a:effectLst/>
              </a:rPr>
              <a:t>Обувь из лаковой кожи</a:t>
            </a:r>
          </a:p>
        </p:txBody>
      </p:sp>
      <p:sp>
        <p:nvSpPr>
          <p:cNvPr id="36866" name="Rectangle 3"/>
          <p:cNvSpPr>
            <a:spLocks noGrp="1"/>
          </p:cNvSpPr>
          <p:nvPr>
            <p:ph type="body" idx="1"/>
          </p:nvPr>
        </p:nvSpPr>
        <p:spPr>
          <a:solidFill>
            <a:srgbClr val="527133"/>
          </a:solidFill>
        </p:spPr>
        <p:txBody>
          <a:bodyPr/>
          <a:lstStyle/>
          <a:p>
            <a:pPr>
              <a:lnSpc>
                <a:spcPct val="90000"/>
              </a:lnSpc>
            </a:pPr>
            <a:r>
              <a:rPr lang="ru-RU" smtClean="0"/>
              <a:t>При обработке обуви из лакированной кожи следует протереть загрязненную поверхность чистой мягкой тканью, затем обработать специальным средством для лакированной обуви и отполировать мягкой салфеткой. Данную обувь необходимо беречь от воздействия химических веществ и влаги, не оставлять вблизи батарей и других источников тепла, иначе лак потрескается. Не рекомендуется носить такую обувь при очень высоких и низких температурах – лак становится хрупким и ломким.</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pPr algn="r" eaLnBrk="1" fontAlgn="auto" hangingPunct="1">
              <a:spcAft>
                <a:spcPts val="0"/>
              </a:spcAft>
              <a:defRPr/>
            </a:pPr>
            <a:r>
              <a:rPr lang="ru-RU" dirty="0" smtClean="0"/>
              <a:t>Цели:</a:t>
            </a:r>
            <a:endParaRPr lang="ru-RU" dirty="0"/>
          </a:p>
        </p:txBody>
      </p:sp>
      <p:sp>
        <p:nvSpPr>
          <p:cNvPr id="15362" name="Содержимое 2"/>
          <p:cNvSpPr>
            <a:spLocks noGrp="1"/>
          </p:cNvSpPr>
          <p:nvPr>
            <p:ph idx="1"/>
          </p:nvPr>
        </p:nvSpPr>
        <p:spPr>
          <a:solidFill>
            <a:srgbClr val="527133"/>
          </a:solidFill>
        </p:spPr>
        <p:txBody>
          <a:bodyPr/>
          <a:lstStyle/>
          <a:p>
            <a:pPr eaLnBrk="1" hangingPunct="1">
              <a:lnSpc>
                <a:spcPct val="90000"/>
              </a:lnSpc>
              <a:buFont typeface="Wingdings 2" pitchFamily="18" charset="2"/>
              <a:buNone/>
            </a:pPr>
            <a:endParaRPr lang="ru-RU" smtClean="0"/>
          </a:p>
          <a:p>
            <a:pPr eaLnBrk="1" hangingPunct="1">
              <a:lnSpc>
                <a:spcPct val="90000"/>
              </a:lnSpc>
            </a:pPr>
            <a:r>
              <a:rPr lang="ru-RU" smtClean="0"/>
              <a:t> Знакомство с новым материалом.</a:t>
            </a:r>
          </a:p>
          <a:p>
            <a:pPr eaLnBrk="1" hangingPunct="1">
              <a:lnSpc>
                <a:spcPct val="90000"/>
              </a:lnSpc>
            </a:pPr>
            <a:r>
              <a:rPr lang="ru-RU" smtClean="0"/>
              <a:t> Формирование хозяйственно – бытовых умений и навыков.</a:t>
            </a:r>
          </a:p>
          <a:p>
            <a:pPr eaLnBrk="1" hangingPunct="1">
              <a:lnSpc>
                <a:spcPct val="90000"/>
              </a:lnSpc>
            </a:pPr>
            <a:r>
              <a:rPr lang="ru-RU" smtClean="0"/>
              <a:t>Развитие зрительного восприятия и узнавания, формирование навыков соотносительного анализа.</a:t>
            </a:r>
          </a:p>
          <a:p>
            <a:pPr eaLnBrk="1" hangingPunct="1">
              <a:lnSpc>
                <a:spcPct val="90000"/>
              </a:lnSpc>
            </a:pPr>
            <a:r>
              <a:rPr lang="ru-RU" smtClean="0"/>
              <a:t> Воспитание аккуратности, чистоплотности, организованности.</a:t>
            </a:r>
          </a:p>
          <a:p>
            <a:pPr eaLnBrk="1" hangingPunct="1">
              <a:lnSpc>
                <a:spcPct val="90000"/>
              </a:lnSpc>
            </a:pPr>
            <a:r>
              <a:rPr lang="ru-RU" smtClean="0"/>
              <a:t> Расширение кругозора, словарного запаса.</a:t>
            </a:r>
          </a:p>
          <a:p>
            <a:pPr eaLnBrk="1" hangingPunct="1">
              <a:lnSpc>
                <a:spcPct val="90000"/>
              </a:lnSpc>
              <a:buFont typeface="Wingdings 2" pitchFamily="18" charset="2"/>
              <a:buNone/>
            </a:pP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Заголовок 1"/>
          <p:cNvPicPr>
            <a:picLocks noGrp="1" noChangeArrowheads="1"/>
          </p:cNvPicPr>
          <p:nvPr>
            <p:ph type="title"/>
          </p:nvPr>
        </p:nvPicPr>
        <p:blipFill>
          <a:blip r:embed="rId2"/>
          <a:srcRect/>
          <a:stretch>
            <a:fillRect/>
          </a:stretch>
        </p:blipFill>
        <p:spPr bwMode="auto">
          <a:xfrm>
            <a:off x="450850" y="96838"/>
            <a:ext cx="8266113" cy="1446212"/>
          </a:xfrm>
          <a:solidFill>
            <a:srgbClr val="99CC00"/>
          </a:solidFill>
        </p:spPr>
      </p:pic>
      <p:sp>
        <p:nvSpPr>
          <p:cNvPr id="37890" name="Содержимое 2"/>
          <p:cNvSpPr>
            <a:spLocks noGrp="1"/>
          </p:cNvSpPr>
          <p:nvPr>
            <p:ph idx="1"/>
          </p:nvPr>
        </p:nvSpPr>
        <p:spPr>
          <a:xfrm>
            <a:off x="457200" y="1600200"/>
            <a:ext cx="8229600" cy="4900613"/>
          </a:xfrm>
          <a:solidFill>
            <a:srgbClr val="527133"/>
          </a:solidFill>
        </p:spPr>
        <p:txBody>
          <a:bodyPr/>
          <a:lstStyle/>
          <a:p>
            <a:pPr eaLnBrk="1" hangingPunct="1"/>
            <a:r>
              <a:rPr lang="ru-RU" smtClean="0"/>
              <a:t>1. Очистить от пыли и грязи.</a:t>
            </a:r>
          </a:p>
          <a:p>
            <a:pPr eaLnBrk="1" hangingPunct="1"/>
            <a:r>
              <a:rPr lang="ru-RU" smtClean="0"/>
              <a:t>2. Если нужно – отремонтировать.</a:t>
            </a:r>
          </a:p>
          <a:p>
            <a:pPr eaLnBrk="1" hangingPunct="1"/>
            <a:r>
              <a:rPr lang="ru-RU" smtClean="0"/>
              <a:t>3. Смазать обувным кремом или касторовым маслом.</a:t>
            </a:r>
          </a:p>
          <a:p>
            <a:pPr eaLnBrk="1" hangingPunct="1"/>
            <a:r>
              <a:rPr lang="ru-RU" smtClean="0"/>
              <a:t>4. Набить мысок газетой.</a:t>
            </a:r>
          </a:p>
          <a:p>
            <a:pPr eaLnBrk="1" hangingPunct="1"/>
            <a:r>
              <a:rPr lang="ru-RU" smtClean="0"/>
              <a:t>5. Положить в коробку или завернуть в бумагу и положить в пакет.</a:t>
            </a:r>
          </a:p>
          <a:p>
            <a:pPr eaLnBrk="1" hangingPunct="1"/>
            <a:r>
              <a:rPr lang="ru-RU" smtClean="0"/>
              <a:t>6. В зимнюю обувь положить средство от моли.</a:t>
            </a:r>
          </a:p>
          <a:p>
            <a:pPr eaLnBrk="1" hangingPunct="1"/>
            <a:r>
              <a:rPr lang="ru-RU" smtClean="0"/>
              <a:t>7. Хранить в темном, сухом месте.</a:t>
            </a:r>
          </a:p>
          <a:p>
            <a:pPr eaLnBrk="1" hangingPunct="1">
              <a:buFont typeface="Wingdings 2" pitchFamily="18" charset="2"/>
              <a:buNone/>
            </a:pPr>
            <a:endParaRPr lang="ru-R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38914" name="Rectangle 3"/>
          <p:cNvSpPr>
            <a:spLocks noGrp="1"/>
          </p:cNvSpPr>
          <p:nvPr>
            <p:ph type="body" idx="1"/>
          </p:nvPr>
        </p:nvSpPr>
        <p:spPr>
          <a:solidFill>
            <a:srgbClr val="527133"/>
          </a:solidFill>
        </p:spPr>
        <p:txBody>
          <a:bodyPr/>
          <a:lstStyle/>
          <a:p>
            <a:r>
              <a:rPr lang="ru-RU" smtClean="0"/>
              <a:t>Если обувь пересохла, смягчить ее можно, втерев касторовое или растительное масло, глицерин либо вазелин. После чего обувь отполировать.</a:t>
            </a:r>
          </a:p>
          <a:p>
            <a:r>
              <a:rPr lang="ru-RU" smtClean="0"/>
              <a:t>Если у шнурков ваших ботинок отскочили металлические наконечники, обмакните их концы в лак для ногтей. Они затвердеют и будут легко продеваться в отверстия.</a:t>
            </a:r>
          </a:p>
        </p:txBody>
      </p:sp>
      <p:pic>
        <p:nvPicPr>
          <p:cNvPr id="38915" name="Picture 4"/>
          <p:cNvPicPr>
            <a:picLocks noChangeAspect="1" noChangeArrowheads="1"/>
          </p:cNvPicPr>
          <p:nvPr/>
        </p:nvPicPr>
        <p:blipFill>
          <a:blip r:embed="rId2"/>
          <a:srcRect/>
          <a:stretch>
            <a:fillRect/>
          </a:stretch>
        </p:blipFill>
        <p:spPr bwMode="auto">
          <a:xfrm>
            <a:off x="6858000" y="0"/>
            <a:ext cx="22860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39938" name="Rectangle 3"/>
          <p:cNvSpPr>
            <a:spLocks noGrp="1"/>
          </p:cNvSpPr>
          <p:nvPr>
            <p:ph type="body" idx="1"/>
          </p:nvPr>
        </p:nvSpPr>
        <p:spPr>
          <a:xfrm>
            <a:off x="457200" y="2708275"/>
            <a:ext cx="8229600" cy="4149725"/>
          </a:xfrm>
          <a:solidFill>
            <a:srgbClr val="527133"/>
          </a:solidFill>
        </p:spPr>
        <p:txBody>
          <a:bodyPr/>
          <a:lstStyle/>
          <a:p>
            <a:r>
              <a:rPr lang="ru-RU" smtClean="0"/>
              <a:t>На средствах по уходу за обувью экономить нельзя, и специалисты утверждают, что стоимость средств для поддержания красоты пары обуви должна составлять 10% от ее стоимости. Т.е. если вы выложили 6000 рублей за сапоги, то 600 потратьте на средства по уходу за обновкой. Причем самым лучшим способом ухода за обувью остается традиционная чистка кремом.</a:t>
            </a:r>
          </a:p>
        </p:txBody>
      </p:sp>
      <p:pic>
        <p:nvPicPr>
          <p:cNvPr id="39939" name="Picture 4"/>
          <p:cNvPicPr>
            <a:picLocks noChangeAspect="1" noChangeArrowheads="1"/>
          </p:cNvPicPr>
          <p:nvPr/>
        </p:nvPicPr>
        <p:blipFill>
          <a:blip r:embed="rId2"/>
          <a:srcRect/>
          <a:stretch>
            <a:fillRect/>
          </a:stretch>
        </p:blipFill>
        <p:spPr bwMode="auto">
          <a:xfrm>
            <a:off x="5334000" y="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40962" name="Rectangle 3"/>
          <p:cNvSpPr>
            <a:spLocks noGrp="1"/>
          </p:cNvSpPr>
          <p:nvPr>
            <p:ph type="body" idx="1"/>
          </p:nvPr>
        </p:nvSpPr>
        <p:spPr>
          <a:xfrm>
            <a:off x="457200" y="2492375"/>
            <a:ext cx="8229600" cy="4365625"/>
          </a:xfrm>
          <a:solidFill>
            <a:srgbClr val="527133"/>
          </a:solidFill>
        </p:spPr>
        <p:txBody>
          <a:bodyPr/>
          <a:lstStyle/>
          <a:p>
            <a:r>
              <a:rPr lang="ru-RU" smtClean="0"/>
              <a:t>Обувные кремы на органических растворителях - гуталины - можно назвать классикой обувной косметики. Они содержат воски, церезин, парафин, красители и растворители, тяжело впитываются и требуют дополнительной обработки обуви щеткой. Именно эти кремы в баночках идеально подходят для ухода за зимней обувью, так как лучше других средств защищают кожу. </a:t>
            </a:r>
          </a:p>
        </p:txBody>
      </p:sp>
      <p:pic>
        <p:nvPicPr>
          <p:cNvPr id="40963" name="Picture 4"/>
          <p:cNvPicPr>
            <a:picLocks noChangeAspect="1" noChangeArrowheads="1"/>
          </p:cNvPicPr>
          <p:nvPr/>
        </p:nvPicPr>
        <p:blipFill>
          <a:blip r:embed="rId2"/>
          <a:srcRect/>
          <a:stretch>
            <a:fillRect/>
          </a:stretch>
        </p:blipFill>
        <p:spPr bwMode="auto">
          <a:xfrm>
            <a:off x="5364163" y="0"/>
            <a:ext cx="3779837"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41986" name="Rectangle 3"/>
          <p:cNvSpPr>
            <a:spLocks noGrp="1"/>
          </p:cNvSpPr>
          <p:nvPr>
            <p:ph type="body" idx="1"/>
          </p:nvPr>
        </p:nvSpPr>
        <p:spPr>
          <a:xfrm>
            <a:off x="457200" y="2276475"/>
            <a:ext cx="8229600" cy="4581525"/>
          </a:xfrm>
          <a:solidFill>
            <a:srgbClr val="527133"/>
          </a:solidFill>
        </p:spPr>
        <p:txBody>
          <a:bodyPr/>
          <a:lstStyle/>
          <a:p>
            <a:r>
              <a:rPr lang="ru-RU" smtClean="0"/>
              <a:t>Эмульсионные кремы составляют вторую группу обувных кремов. В их состав кроме растворителей входит вода, смешиваясь с которой растворитель образует эмульсию. Относительно небольшое содержание растворителя делает их более мягкими по сравнению с гуталинами. Они образуют пористую пленку, способную пропускать наружу пот и влагу. Поэтому такие кремы больше подходят для теплой погоды. </a:t>
            </a:r>
          </a:p>
        </p:txBody>
      </p:sp>
      <p:pic>
        <p:nvPicPr>
          <p:cNvPr id="41987" name="Picture 4"/>
          <p:cNvPicPr>
            <a:picLocks noChangeAspect="1" noChangeArrowheads="1"/>
          </p:cNvPicPr>
          <p:nvPr/>
        </p:nvPicPr>
        <p:blipFill>
          <a:blip r:embed="rId2"/>
          <a:srcRect/>
          <a:stretch>
            <a:fillRect/>
          </a:stretch>
        </p:blipFill>
        <p:spPr bwMode="auto">
          <a:xfrm>
            <a:off x="7667625" y="0"/>
            <a:ext cx="147637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43010" name="Rectangle 3"/>
          <p:cNvSpPr>
            <a:spLocks noGrp="1"/>
          </p:cNvSpPr>
          <p:nvPr>
            <p:ph type="body" idx="1"/>
          </p:nvPr>
        </p:nvSpPr>
        <p:spPr>
          <a:solidFill>
            <a:srgbClr val="527133"/>
          </a:solidFill>
        </p:spPr>
        <p:txBody>
          <a:bodyPr/>
          <a:lstStyle/>
          <a:p>
            <a:r>
              <a:rPr lang="ru-RU" smtClean="0"/>
              <a:t>Самоблестящие кремы. В них содержатся вещества, которые сразу после высыхания образуют блестящую пленку, не требующую полировки. Эти средства часто выпускают в баночках с поролоновой губкой на крышке. Самоблестящий крем наносится с вечера, с помощью губки или щетки, и распределяется по всей поверхности. Наутро, когда крем впитается, обувь можно отполировать сначала щеткой, а затем бархоткой или ворсовой тряпочкой.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44034" name="Rectangle 3"/>
          <p:cNvSpPr>
            <a:spLocks noGrp="1"/>
          </p:cNvSpPr>
          <p:nvPr>
            <p:ph type="body" idx="1"/>
          </p:nvPr>
        </p:nvSpPr>
        <p:spPr>
          <a:xfrm>
            <a:off x="457200" y="188913"/>
            <a:ext cx="8229600" cy="6119812"/>
          </a:xfrm>
          <a:solidFill>
            <a:srgbClr val="527133"/>
          </a:solidFill>
        </p:spPr>
        <p:txBody>
          <a:bodyPr/>
          <a:lstStyle/>
          <a:p>
            <a:r>
              <a:rPr lang="ru-RU" smtClean="0"/>
              <a:t>Аэрозоли используются для придания кожаной обуви водоотталкивающих свойств. </a:t>
            </a:r>
          </a:p>
          <a:p>
            <a:r>
              <a:rPr lang="ru-RU" smtClean="0"/>
              <a:t>Баллончик с аэрозолем - самый простой способ привести в порядок ботинки, в нем недостаточно жира, к котором нуждается кожаная обувь. Поэтому в дополнение к аэрозолю приходится использовать классический обувной крем с щеткой.</a:t>
            </a:r>
          </a:p>
        </p:txBody>
      </p:sp>
      <p:pic>
        <p:nvPicPr>
          <p:cNvPr id="44035" name="Picture 4"/>
          <p:cNvPicPr>
            <a:picLocks noChangeAspect="1" noChangeArrowheads="1"/>
          </p:cNvPicPr>
          <p:nvPr/>
        </p:nvPicPr>
        <p:blipFill>
          <a:blip r:embed="rId2"/>
          <a:srcRect/>
          <a:stretch>
            <a:fillRect/>
          </a:stretch>
        </p:blipFill>
        <p:spPr bwMode="auto">
          <a:xfrm>
            <a:off x="6372225" y="3357563"/>
            <a:ext cx="2771775"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spect="1" noChangeArrowheads="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45058" name="Rectangle 3"/>
          <p:cNvSpPr>
            <a:spLocks noGrp="1"/>
          </p:cNvSpPr>
          <p:nvPr>
            <p:ph type="body" idx="1"/>
          </p:nvPr>
        </p:nvSpPr>
        <p:spPr>
          <a:xfrm>
            <a:off x="457200" y="1989138"/>
            <a:ext cx="8229600" cy="4679950"/>
          </a:xfrm>
          <a:solidFill>
            <a:srgbClr val="527133"/>
          </a:solidFill>
        </p:spPr>
        <p:txBody>
          <a:bodyPr/>
          <a:lstStyle/>
          <a:p>
            <a:r>
              <a:rPr lang="ru-RU" smtClean="0"/>
              <a:t>Не лишними в домашнем хозяйстве окажутся спреи для моментального блеска, обувные очистители, составы для растяжки обуви, и для ухода за замшей и нубуком, краски для замши или кожи, воски, придающие коже блеск, а также щетки для замши, крема и классические бархотки для полировки. Отдельно стоит упомянуть дезодоранты для обуви, большинство из которых обладают также антибактериальным эффектом.</a:t>
            </a:r>
          </a:p>
        </p:txBody>
      </p:sp>
      <p:pic>
        <p:nvPicPr>
          <p:cNvPr id="45059" name="Picture 4"/>
          <p:cNvPicPr>
            <a:picLocks noChangeAspect="1" noChangeArrowheads="1"/>
          </p:cNvPicPr>
          <p:nvPr/>
        </p:nvPicPr>
        <p:blipFill>
          <a:blip r:embed="rId2"/>
          <a:srcRect/>
          <a:stretch>
            <a:fillRect/>
          </a:stretch>
        </p:blipFill>
        <p:spPr bwMode="auto">
          <a:xfrm>
            <a:off x="7667625" y="0"/>
            <a:ext cx="1476375" cy="2133600"/>
          </a:xfrm>
          <a:prstGeom prst="rect">
            <a:avLst/>
          </a:prstGeom>
          <a:noFill/>
          <a:ln w="9525">
            <a:noFill/>
            <a:miter lim="800000"/>
            <a:headEnd/>
            <a:tailEnd/>
          </a:ln>
        </p:spPr>
      </p:pic>
      <p:pic>
        <p:nvPicPr>
          <p:cNvPr id="45060" name="Picture 5"/>
          <p:cNvPicPr>
            <a:picLocks noChangeAspect="1" noChangeArrowheads="1"/>
          </p:cNvPicPr>
          <p:nvPr/>
        </p:nvPicPr>
        <p:blipFill>
          <a:blip r:embed="rId3"/>
          <a:srcRect/>
          <a:stretch>
            <a:fillRect/>
          </a:stretch>
        </p:blipFill>
        <p:spPr bwMode="auto">
          <a:xfrm>
            <a:off x="395288" y="0"/>
            <a:ext cx="1944687" cy="1989138"/>
          </a:xfrm>
          <a:prstGeom prst="rect">
            <a:avLst/>
          </a:prstGeom>
          <a:noFill/>
          <a:ln w="9525">
            <a:noFill/>
            <a:miter lim="800000"/>
            <a:headEnd/>
            <a:tailEnd/>
          </a:ln>
        </p:spPr>
      </p:pic>
      <p:pic>
        <p:nvPicPr>
          <p:cNvPr id="45061" name="Picture 6"/>
          <p:cNvPicPr>
            <a:picLocks noChangeAspect="1" noChangeArrowheads="1"/>
          </p:cNvPicPr>
          <p:nvPr/>
        </p:nvPicPr>
        <p:blipFill>
          <a:blip r:embed="rId4"/>
          <a:srcRect/>
          <a:stretch>
            <a:fillRect/>
          </a:stretch>
        </p:blipFill>
        <p:spPr bwMode="auto">
          <a:xfrm>
            <a:off x="3635375" y="0"/>
            <a:ext cx="2016125" cy="209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pPr algn="r" eaLnBrk="1" fontAlgn="auto" hangingPunct="1">
              <a:spcAft>
                <a:spcPts val="0"/>
              </a:spcAft>
              <a:defRPr/>
            </a:pPr>
            <a:r>
              <a:rPr lang="ru-RU" dirty="0" smtClean="0"/>
              <a:t>Новая тема</a:t>
            </a:r>
            <a:endParaRPr lang="ru-RU" dirty="0"/>
          </a:p>
        </p:txBody>
      </p:sp>
      <p:sp>
        <p:nvSpPr>
          <p:cNvPr id="16386" name="Содержимое 2"/>
          <p:cNvSpPr>
            <a:spLocks noGrp="1"/>
          </p:cNvSpPr>
          <p:nvPr>
            <p:ph idx="1"/>
          </p:nvPr>
        </p:nvSpPr>
        <p:spPr>
          <a:solidFill>
            <a:srgbClr val="006600"/>
          </a:solidFill>
        </p:spPr>
        <p:txBody>
          <a:bodyPr/>
          <a:lstStyle/>
          <a:p>
            <a:pPr eaLnBrk="1" hangingPunct="1">
              <a:buFont typeface="Wingdings 2" pitchFamily="18" charset="2"/>
              <a:buNone/>
            </a:pPr>
            <a:endParaRPr lang="ru-RU" smtClean="0"/>
          </a:p>
        </p:txBody>
      </p:sp>
      <p:sp>
        <p:nvSpPr>
          <p:cNvPr id="4" name="Овал 3"/>
          <p:cNvSpPr/>
          <p:nvPr/>
        </p:nvSpPr>
        <p:spPr>
          <a:xfrm>
            <a:off x="3643313" y="2928938"/>
            <a:ext cx="2000250" cy="1857375"/>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a:solidFill>
                  <a:schemeClr val="bg1"/>
                </a:solidFill>
              </a:rPr>
              <a:t>обувь</a:t>
            </a:r>
          </a:p>
        </p:txBody>
      </p:sp>
      <p:sp>
        <p:nvSpPr>
          <p:cNvPr id="5" name="Прямоугольник 4"/>
          <p:cNvSpPr/>
          <p:nvPr/>
        </p:nvSpPr>
        <p:spPr>
          <a:xfrm>
            <a:off x="785813" y="2143125"/>
            <a:ext cx="2214562"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solidFill>
                  <a:schemeClr val="bg1"/>
                </a:solidFill>
              </a:rPr>
              <a:t>валяная</a:t>
            </a:r>
          </a:p>
        </p:txBody>
      </p:sp>
      <p:sp>
        <p:nvSpPr>
          <p:cNvPr id="6" name="Прямоугольник 5"/>
          <p:cNvSpPr/>
          <p:nvPr/>
        </p:nvSpPr>
        <p:spPr>
          <a:xfrm>
            <a:off x="785813" y="3643313"/>
            <a:ext cx="22145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solidFill>
                  <a:schemeClr val="bg1"/>
                </a:solidFill>
              </a:rPr>
              <a:t>замшевая</a:t>
            </a:r>
          </a:p>
        </p:txBody>
      </p:sp>
      <p:sp>
        <p:nvSpPr>
          <p:cNvPr id="7" name="Прямоугольник 6"/>
          <p:cNvSpPr/>
          <p:nvPr/>
        </p:nvSpPr>
        <p:spPr>
          <a:xfrm>
            <a:off x="3500438" y="1785938"/>
            <a:ext cx="22145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solidFill>
                  <a:schemeClr val="bg1"/>
                </a:solidFill>
              </a:rPr>
              <a:t>кожаная</a:t>
            </a:r>
          </a:p>
        </p:txBody>
      </p:sp>
      <p:sp>
        <p:nvSpPr>
          <p:cNvPr id="8" name="Прямоугольник 7"/>
          <p:cNvSpPr/>
          <p:nvPr/>
        </p:nvSpPr>
        <p:spPr>
          <a:xfrm>
            <a:off x="6215063" y="2071688"/>
            <a:ext cx="22145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solidFill>
                  <a:schemeClr val="bg1"/>
                </a:solidFill>
              </a:rPr>
              <a:t>резиновая</a:t>
            </a:r>
          </a:p>
        </p:txBody>
      </p:sp>
      <p:sp>
        <p:nvSpPr>
          <p:cNvPr id="9" name="Прямоугольник 8"/>
          <p:cNvSpPr/>
          <p:nvPr/>
        </p:nvSpPr>
        <p:spPr>
          <a:xfrm>
            <a:off x="6215063" y="3643313"/>
            <a:ext cx="2214562"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solidFill>
                  <a:schemeClr val="bg1"/>
                </a:solidFill>
              </a:rPr>
              <a:t>из ткани</a:t>
            </a:r>
          </a:p>
        </p:txBody>
      </p:sp>
      <p:sp>
        <p:nvSpPr>
          <p:cNvPr id="10" name="Прямоугольник 9"/>
          <p:cNvSpPr/>
          <p:nvPr/>
        </p:nvSpPr>
        <p:spPr>
          <a:xfrm>
            <a:off x="2214563" y="5286375"/>
            <a:ext cx="4857750"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solidFill>
                  <a:schemeClr val="bg1"/>
                </a:solidFill>
              </a:rPr>
              <a:t>из искусственной кожи</a:t>
            </a:r>
          </a:p>
        </p:txBody>
      </p:sp>
      <p:cxnSp>
        <p:nvCxnSpPr>
          <p:cNvPr id="12" name="Прямая со стрелкой 11"/>
          <p:cNvCxnSpPr>
            <a:stCxn id="4" idx="0"/>
            <a:endCxn id="7" idx="2"/>
          </p:cNvCxnSpPr>
          <p:nvPr/>
        </p:nvCxnSpPr>
        <p:spPr>
          <a:xfrm rot="16200000" flipV="1">
            <a:off x="4375944" y="2661444"/>
            <a:ext cx="500063" cy="349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4" idx="1"/>
            <a:endCxn id="5" idx="3"/>
          </p:cNvCxnSpPr>
          <p:nvPr/>
        </p:nvCxnSpPr>
        <p:spPr>
          <a:xfrm rot="16200000" flipV="1">
            <a:off x="3100388" y="2363787"/>
            <a:ext cx="736600" cy="9366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4" idx="7"/>
            <a:endCxn id="8" idx="1"/>
          </p:cNvCxnSpPr>
          <p:nvPr/>
        </p:nvCxnSpPr>
        <p:spPr>
          <a:xfrm rot="5400000" flipH="1" flipV="1">
            <a:off x="5378450" y="2363788"/>
            <a:ext cx="808037" cy="8651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9" idx="1"/>
          </p:cNvCxnSpPr>
          <p:nvPr/>
        </p:nvCxnSpPr>
        <p:spPr>
          <a:xfrm>
            <a:off x="5643563" y="3857625"/>
            <a:ext cx="571500" cy="1428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4" idx="2"/>
            <a:endCxn id="6" idx="3"/>
          </p:cNvCxnSpPr>
          <p:nvPr/>
        </p:nvCxnSpPr>
        <p:spPr>
          <a:xfrm rot="10800000" flipV="1">
            <a:off x="3000375" y="3857625"/>
            <a:ext cx="642938" cy="1079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4" idx="4"/>
            <a:endCxn id="10" idx="0"/>
          </p:cNvCxnSpPr>
          <p:nvPr/>
        </p:nvCxnSpPr>
        <p:spPr>
          <a:xfrm rot="5400000">
            <a:off x="4394200" y="5037138"/>
            <a:ext cx="500063"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37"/>
          </a:xfrm>
          <a:solidFill>
            <a:srgbClr val="006600"/>
          </a:solidFill>
        </p:spPr>
        <p:txBody>
          <a:bodyPr/>
          <a:lstStyle/>
          <a:p>
            <a:pPr eaLnBrk="1" fontAlgn="auto" hangingPunct="1">
              <a:spcAft>
                <a:spcPts val="0"/>
              </a:spcAft>
              <a:defRPr/>
            </a:pPr>
            <a:endParaRPr lang="ru-RU" dirty="0"/>
          </a:p>
        </p:txBody>
      </p:sp>
      <p:pic>
        <p:nvPicPr>
          <p:cNvPr id="4" name="Содержимое 3" descr="_.JPG"/>
          <p:cNvPicPr>
            <a:picLocks noGrp="1" noChangeAspect="1"/>
          </p:cNvPicPr>
          <p:nvPr>
            <p:ph idx="1"/>
          </p:nvPr>
        </p:nvPicPr>
        <p:blipFill>
          <a:blip r:embed="rId2"/>
          <a:srcRect/>
          <a:stretch>
            <a:fillRect/>
          </a:stretch>
        </p:blipFill>
        <p:spPr>
          <a:xfrm>
            <a:off x="3048000" y="2392363"/>
            <a:ext cx="3048000" cy="1809750"/>
          </a:xfrm>
          <a:solidFill>
            <a:srgbClr val="006600"/>
          </a:solidFill>
        </p:spPr>
      </p:pic>
      <p:sp>
        <p:nvSpPr>
          <p:cNvPr id="5" name="Прямоугольник 4"/>
          <p:cNvSpPr/>
          <p:nvPr/>
        </p:nvSpPr>
        <p:spPr>
          <a:xfrm>
            <a:off x="4929188" y="857250"/>
            <a:ext cx="30003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a:solidFill>
                  <a:schemeClr val="bg1"/>
                </a:solidFill>
              </a:rPr>
              <a:t>кожа</a:t>
            </a:r>
          </a:p>
        </p:txBody>
      </p:sp>
      <p:sp>
        <p:nvSpPr>
          <p:cNvPr id="7" name="Прямоугольник 6"/>
          <p:cNvSpPr/>
          <p:nvPr/>
        </p:nvSpPr>
        <p:spPr>
          <a:xfrm>
            <a:off x="1285875" y="857250"/>
            <a:ext cx="27146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a:solidFill>
                  <a:schemeClr val="bg1"/>
                </a:solidFill>
              </a:rPr>
              <a:t>резина</a:t>
            </a:r>
          </a:p>
        </p:txBody>
      </p:sp>
      <p:sp>
        <p:nvSpPr>
          <p:cNvPr id="8" name="Прямоугольник 7"/>
          <p:cNvSpPr/>
          <p:nvPr/>
        </p:nvSpPr>
        <p:spPr>
          <a:xfrm>
            <a:off x="1285875" y="4929188"/>
            <a:ext cx="26431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a:solidFill>
                  <a:schemeClr val="bg1"/>
                </a:solidFill>
              </a:rPr>
              <a:t>металл</a:t>
            </a:r>
          </a:p>
        </p:txBody>
      </p:sp>
      <p:sp>
        <p:nvSpPr>
          <p:cNvPr id="9" name="Прямоугольник 8"/>
          <p:cNvSpPr/>
          <p:nvPr/>
        </p:nvSpPr>
        <p:spPr>
          <a:xfrm>
            <a:off x="5000625" y="4929188"/>
            <a:ext cx="29289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a:solidFill>
                  <a:schemeClr val="bg1"/>
                </a:solidFill>
              </a:rPr>
              <a:t>ткань</a:t>
            </a:r>
          </a:p>
        </p:txBody>
      </p:sp>
      <p:cxnSp>
        <p:nvCxnSpPr>
          <p:cNvPr id="11" name="Прямая со стрелкой 10"/>
          <p:cNvCxnSpPr>
            <a:endCxn id="7" idx="2"/>
          </p:cNvCxnSpPr>
          <p:nvPr/>
        </p:nvCxnSpPr>
        <p:spPr>
          <a:xfrm rot="10800000">
            <a:off x="2643188" y="1771650"/>
            <a:ext cx="1143000" cy="5857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endCxn id="5" idx="2"/>
          </p:cNvCxnSpPr>
          <p:nvPr/>
        </p:nvCxnSpPr>
        <p:spPr>
          <a:xfrm flipV="1">
            <a:off x="5286375" y="1771650"/>
            <a:ext cx="1143000" cy="5857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endCxn id="8" idx="0"/>
          </p:cNvCxnSpPr>
          <p:nvPr/>
        </p:nvCxnSpPr>
        <p:spPr>
          <a:xfrm rot="10800000" flipV="1">
            <a:off x="2606675" y="4214813"/>
            <a:ext cx="1108075" cy="714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9" idx="0"/>
          </p:cNvCxnSpPr>
          <p:nvPr/>
        </p:nvCxnSpPr>
        <p:spPr>
          <a:xfrm>
            <a:off x="5357813" y="4214813"/>
            <a:ext cx="1108075" cy="714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18434" name="Rectangle 3"/>
          <p:cNvSpPr>
            <a:spLocks noGrp="1"/>
          </p:cNvSpPr>
          <p:nvPr>
            <p:ph type="body" idx="1"/>
          </p:nvPr>
        </p:nvSpPr>
        <p:spPr>
          <a:solidFill>
            <a:srgbClr val="527133"/>
          </a:solidFill>
        </p:spPr>
        <p:txBody>
          <a:bodyPr/>
          <a:lstStyle/>
          <a:p>
            <a:r>
              <a:rPr lang="ru-RU" smtClean="0"/>
              <a:t>Только что купленная обувь сразу требует внимания, ее необходимо смазать кремом. В этом случае обувь долго будет выглядеть как новая и дольше носится.</a:t>
            </a:r>
          </a:p>
          <a:p>
            <a:r>
              <a:rPr lang="ru-RU" smtClean="0"/>
              <a:t>Чтобы жесткие задники новых туфель меньше натирали ногу, протрите их свечкой, влажным мылом или смочите спиртом.</a:t>
            </a:r>
          </a:p>
        </p:txBody>
      </p:sp>
      <p:pic>
        <p:nvPicPr>
          <p:cNvPr id="18435" name="Picture 4" descr="БЛЕСК - набор для чистки обуви"/>
          <p:cNvPicPr>
            <a:picLocks noChangeAspect="1" noChangeArrowheads="1"/>
          </p:cNvPicPr>
          <p:nvPr/>
        </p:nvPicPr>
        <p:blipFill>
          <a:blip r:embed="rId2"/>
          <a:srcRect/>
          <a:stretch>
            <a:fillRect/>
          </a:stretch>
        </p:blipFill>
        <p:spPr bwMode="auto">
          <a:xfrm>
            <a:off x="5857875" y="4700588"/>
            <a:ext cx="3286125" cy="215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pPr eaLnBrk="1" fontAlgn="auto" hangingPunct="1">
              <a:spcAft>
                <a:spcPts val="0"/>
              </a:spcAft>
              <a:defRPr/>
            </a:pPr>
            <a:r>
              <a:rPr lang="ru-RU" dirty="0" smtClean="0"/>
              <a:t>Предметы и средства ухода за обувью</a:t>
            </a:r>
            <a:endParaRPr lang="ru-RU" dirty="0"/>
          </a:p>
        </p:txBody>
      </p:sp>
      <p:sp>
        <p:nvSpPr>
          <p:cNvPr id="20482" name="Содержимое 2"/>
          <p:cNvSpPr>
            <a:spLocks noGrp="1"/>
          </p:cNvSpPr>
          <p:nvPr>
            <p:ph idx="1"/>
          </p:nvPr>
        </p:nvSpPr>
        <p:spPr>
          <a:solidFill>
            <a:srgbClr val="527133"/>
          </a:solidFill>
        </p:spPr>
        <p:txBody>
          <a:bodyPr/>
          <a:lstStyle/>
          <a:p>
            <a:pPr eaLnBrk="1" hangingPunct="1"/>
            <a:endParaRPr lang="ru-RU" smtClean="0"/>
          </a:p>
          <a:p>
            <a:pPr eaLnBrk="1" hangingPunct="1"/>
            <a:r>
              <a:rPr lang="ru-RU" sz="3200" smtClean="0"/>
              <a:t>Предметы:</a:t>
            </a:r>
          </a:p>
          <a:p>
            <a:pPr eaLnBrk="1" hangingPunct="1">
              <a:buFont typeface="Wingdings 2" pitchFamily="18" charset="2"/>
              <a:buNone/>
            </a:pPr>
            <a:r>
              <a:rPr lang="ru-RU" sz="3200" smtClean="0"/>
              <a:t>     Обувная щетка, мягкая тряпочка, щетка для замши, ластик для замши </a:t>
            </a:r>
          </a:p>
          <a:p>
            <a:pPr eaLnBrk="1" hangingPunct="1"/>
            <a:r>
              <a:rPr lang="ru-RU" sz="3200" smtClean="0"/>
              <a:t>Средства:</a:t>
            </a:r>
          </a:p>
          <a:p>
            <a:pPr eaLnBrk="1" hangingPunct="1">
              <a:buFont typeface="Wingdings 2" pitchFamily="18" charset="2"/>
              <a:buNone/>
            </a:pPr>
            <a:r>
              <a:rPr lang="ru-RU" sz="3200" smtClean="0"/>
              <a:t>     Обувной крем (бывает разных цветов), спрей для замши</a:t>
            </a:r>
          </a:p>
        </p:txBody>
      </p:sp>
      <p:pic>
        <p:nvPicPr>
          <p:cNvPr id="20483" name="Picture 4"/>
          <p:cNvPicPr>
            <a:picLocks noChangeAspect="1" noChangeArrowheads="1"/>
          </p:cNvPicPr>
          <p:nvPr/>
        </p:nvPicPr>
        <p:blipFill>
          <a:blip r:embed="rId2"/>
          <a:srcRect/>
          <a:stretch>
            <a:fillRect/>
          </a:stretch>
        </p:blipFill>
        <p:spPr bwMode="auto">
          <a:xfrm>
            <a:off x="5651500" y="4941888"/>
            <a:ext cx="3287713" cy="1916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p:cNvSpPr>
          <p:nvPr>
            <p:ph type="body" idx="4294967295"/>
          </p:nvPr>
        </p:nvSpPr>
        <p:spPr>
          <a:xfrm>
            <a:off x="395288" y="260350"/>
            <a:ext cx="8280400" cy="6048375"/>
          </a:xfrm>
          <a:solidFill>
            <a:srgbClr val="527133"/>
          </a:solidFill>
        </p:spPr>
        <p:txBody>
          <a:bodyPr/>
          <a:lstStyle/>
          <a:p>
            <a:pPr>
              <a:lnSpc>
                <a:spcPct val="90000"/>
              </a:lnSpc>
            </a:pPr>
            <a:r>
              <a:rPr lang="ru-RU" sz="2400" smtClean="0"/>
              <a:t>Натуральная кожа считается лучшим материалам для осенней и зимней обуви. Она хорошо сохраняет форму, удобна при ходьбе и позволяет ноге дышать. </a:t>
            </a:r>
          </a:p>
          <a:p>
            <a:pPr>
              <a:lnSpc>
                <a:spcPct val="90000"/>
              </a:lnSpc>
            </a:pPr>
            <a:r>
              <a:rPr lang="ru-RU" sz="2400" smtClean="0"/>
              <a:t>Лаковая кожа не так прочна, как кожа без лакового покрытия. Она не выносит резких температур и трескается, если столбик термометра опускается ниже -10 градусов С или поднимается выше +25 градусов.</a:t>
            </a:r>
          </a:p>
          <a:p>
            <a:pPr>
              <a:lnSpc>
                <a:spcPct val="90000"/>
              </a:lnSpc>
            </a:pPr>
            <a:r>
              <a:rPr lang="ru-RU" sz="2400" smtClean="0"/>
              <a:t> Замша. Теплая, мягкая и комфортная, она идеальна при сильных морозах. Однако при выделке ее с лицевой стороны обрабатывают абразивными материалами, благодаря чему она обретает «пушистый» вид, но теряет прочность натуральной кожи.</a:t>
            </a:r>
          </a:p>
          <a:p>
            <a:pPr>
              <a:lnSpc>
                <a:spcPct val="90000"/>
              </a:lnSpc>
            </a:pPr>
            <a:r>
              <a:rPr lang="ru-RU" sz="2400" smtClean="0"/>
              <a:t>Нубук. Эта ворсистая кожа напоминает замшу, но меньше боится влаги. Но если за ней не ухаживать должным образом, она быстро потеряет первоначальный вид, приобретя неприятный лоск.</a:t>
            </a:r>
          </a:p>
        </p:txBody>
      </p:sp>
      <p:pic>
        <p:nvPicPr>
          <p:cNvPr id="21506" name="Picture 5" descr="520764529"/>
          <p:cNvPicPr>
            <a:picLocks noChangeAspect="1" noChangeArrowheads="1" noCrop="1"/>
          </p:cNvPicPr>
          <p:nvPr/>
        </p:nvPicPr>
        <p:blipFill>
          <a:blip r:embed="rId2"/>
          <a:srcRect/>
          <a:stretch>
            <a:fillRect/>
          </a:stretch>
        </p:blipFill>
        <p:spPr bwMode="auto">
          <a:xfrm>
            <a:off x="7596188" y="5516563"/>
            <a:ext cx="1296987" cy="134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normAutofit fontScale="90000"/>
          </a:bodyPr>
          <a:lstStyle/>
          <a:p>
            <a:pPr eaLnBrk="1" fontAlgn="auto" hangingPunct="1">
              <a:spcAft>
                <a:spcPts val="0"/>
              </a:spcAft>
              <a:defRPr/>
            </a:pPr>
            <a:r>
              <a:rPr lang="ru-RU" dirty="0" smtClean="0"/>
              <a:t>Повседневный уход за обувью</a:t>
            </a:r>
            <a:endParaRPr lang="ru-RU" dirty="0"/>
          </a:p>
        </p:txBody>
      </p:sp>
      <p:sp>
        <p:nvSpPr>
          <p:cNvPr id="22530" name="Содержимое 2"/>
          <p:cNvSpPr>
            <a:spLocks noGrp="1"/>
          </p:cNvSpPr>
          <p:nvPr>
            <p:ph idx="1"/>
          </p:nvPr>
        </p:nvSpPr>
        <p:spPr>
          <a:solidFill>
            <a:srgbClr val="527133"/>
          </a:solidFill>
        </p:spPr>
        <p:txBody>
          <a:bodyPr/>
          <a:lstStyle/>
          <a:p>
            <a:pPr eaLnBrk="1" hangingPunct="1">
              <a:buFont typeface="Wingdings 2" pitchFamily="18" charset="2"/>
              <a:buNone/>
            </a:pPr>
            <a:endParaRPr lang="ru-RU" b="1" smtClean="0"/>
          </a:p>
          <a:p>
            <a:pPr eaLnBrk="1" hangingPunct="1">
              <a:buFont typeface="Wingdings 2" pitchFamily="18" charset="2"/>
              <a:buNone/>
            </a:pPr>
            <a:r>
              <a:rPr lang="ru-RU" sz="4000" b="1" smtClean="0"/>
              <a:t>1. Кожаная</a:t>
            </a:r>
            <a:r>
              <a:rPr lang="ru-RU" sz="4000" smtClean="0"/>
              <a:t>:</a:t>
            </a:r>
          </a:p>
          <a:p>
            <a:pPr eaLnBrk="1" hangingPunct="1"/>
            <a:r>
              <a:rPr lang="ru-RU" sz="4000" smtClean="0"/>
              <a:t> очистить от пыли и грязи</a:t>
            </a:r>
          </a:p>
          <a:p>
            <a:pPr eaLnBrk="1" hangingPunct="1"/>
            <a:r>
              <a:rPr lang="ru-RU" sz="4000" smtClean="0"/>
              <a:t> почистить обувной щеткой</a:t>
            </a:r>
          </a:p>
          <a:p>
            <a:pPr eaLnBrk="1" hangingPunct="1"/>
            <a:r>
              <a:rPr lang="ru-RU" sz="4000" smtClean="0"/>
              <a:t> отполировать тряпочкой</a:t>
            </a:r>
          </a:p>
          <a:p>
            <a:pPr eaLnBrk="1" hangingPunct="1"/>
            <a:endParaRPr lang="ru-RU" smtClean="0"/>
          </a:p>
        </p:txBody>
      </p:sp>
      <p:pic>
        <p:nvPicPr>
          <p:cNvPr id="22531" name="Picture 4"/>
          <p:cNvPicPr>
            <a:picLocks noChangeAspect="1" noChangeArrowheads="1"/>
          </p:cNvPicPr>
          <p:nvPr/>
        </p:nvPicPr>
        <p:blipFill>
          <a:blip r:embed="rId3"/>
          <a:srcRect/>
          <a:stretch>
            <a:fillRect/>
          </a:stretch>
        </p:blipFill>
        <p:spPr bwMode="auto">
          <a:xfrm>
            <a:off x="6762750" y="4953000"/>
            <a:ext cx="238125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ru-RU" smtClean="0">
              <a:ln>
                <a:noFill/>
              </a:ln>
              <a:solidFill>
                <a:schemeClr val="tx1"/>
              </a:solidFill>
              <a:effectLst/>
            </a:endParaRPr>
          </a:p>
        </p:txBody>
      </p:sp>
      <p:sp>
        <p:nvSpPr>
          <p:cNvPr id="24578" name="Rectangle 3"/>
          <p:cNvSpPr>
            <a:spLocks noGrp="1"/>
          </p:cNvSpPr>
          <p:nvPr>
            <p:ph type="body" idx="1"/>
          </p:nvPr>
        </p:nvSpPr>
        <p:spPr>
          <a:solidFill>
            <a:srgbClr val="527133"/>
          </a:solidFill>
        </p:spPr>
        <p:txBody>
          <a:bodyPr/>
          <a:lstStyle/>
          <a:p>
            <a:pPr>
              <a:lnSpc>
                <a:spcPct val="90000"/>
              </a:lnSpc>
            </a:pPr>
            <a:r>
              <a:rPr lang="ru-RU" smtClean="0"/>
              <a:t>Перед тем, как на поверхность обуви нанести крем, следует хорошо очистить ее от пыли и грязи. Для придания блеска нужно после нанесения крема тщательно почистить обувь сначала щеткой, а затем мягкой тряпкой с ворсом (лучше всего бархоткой). Хорошо смягчает кожу и придает блеск универсальная эмульсия, она пригодна для кожаной обуви разных цветов. Для освежения обуви из белой кожи можно пользоваться слабым мыльным раствором или молоком и бесцветным кремом.</a:t>
            </a:r>
          </a:p>
        </p:txBody>
      </p:sp>
      <p:pic>
        <p:nvPicPr>
          <p:cNvPr id="24579" name="Picture 5" descr="520764529"/>
          <p:cNvPicPr>
            <a:picLocks noChangeAspect="1" noChangeArrowheads="1" noCrop="1"/>
          </p:cNvPicPr>
          <p:nvPr/>
        </p:nvPicPr>
        <p:blipFill>
          <a:blip r:embed="rId2"/>
          <a:srcRect/>
          <a:stretch>
            <a:fillRect/>
          </a:stretch>
        </p:blipFill>
        <p:spPr bwMode="auto">
          <a:xfrm>
            <a:off x="7524750" y="0"/>
            <a:ext cx="161925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88</TotalTime>
  <Words>1073</Words>
  <Application>Microsoft Office PowerPoint</Application>
  <PresentationFormat>Экран (4:3)</PresentationFormat>
  <Paragraphs>82</Paragraphs>
  <Slides>27</Slides>
  <Notes>1</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2</vt:i4>
      </vt:variant>
      <vt:variant>
        <vt:lpstr>Заголовки слайдов</vt:lpstr>
      </vt:variant>
      <vt:variant>
        <vt:i4>27</vt:i4>
      </vt:variant>
    </vt:vector>
  </HeadingPairs>
  <TitlesOfParts>
    <vt:vector size="35" baseType="lpstr">
      <vt:lpstr>Arial</vt:lpstr>
      <vt:lpstr>Times New Roman</vt:lpstr>
      <vt:lpstr>Wingdings 2</vt:lpstr>
      <vt:lpstr>Wingdings</vt:lpstr>
      <vt:lpstr>Wingdings 3</vt:lpstr>
      <vt:lpstr>Calibri</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обуви</dc:title>
  <dc:creator>Admin</dc:creator>
  <cp:lastModifiedBy>1</cp:lastModifiedBy>
  <cp:revision>7</cp:revision>
  <dcterms:created xsi:type="dcterms:W3CDTF">2011-11-12T08:38:57Z</dcterms:created>
  <dcterms:modified xsi:type="dcterms:W3CDTF">2014-07-09T18:37:43Z</dcterms:modified>
</cp:coreProperties>
</file>