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4" r:id="rId5"/>
    <p:sldId id="265" r:id="rId6"/>
    <p:sldId id="261" r:id="rId7"/>
    <p:sldId id="258" r:id="rId8"/>
    <p:sldId id="259" r:id="rId9"/>
    <p:sldId id="267" r:id="rId10"/>
    <p:sldId id="262" r:id="rId11"/>
    <p:sldId id="266" r:id="rId12"/>
    <p:sldId id="268" r:id="rId13"/>
    <p:sldId id="263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74" autoAdjust="0"/>
    <p:restoredTop sz="94628" autoAdjust="0"/>
  </p:normalViewPr>
  <p:slideViewPr>
    <p:cSldViewPr>
      <p:cViewPr varScale="1">
        <p:scale>
          <a:sx n="87" d="100"/>
          <a:sy n="87" d="100"/>
        </p:scale>
        <p:origin x="-154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45642" y="500042"/>
            <a:ext cx="665271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Семейная экономика</a:t>
            </a:r>
            <a:endParaRPr lang="ru-RU" sz="36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674" y="1412776"/>
            <a:ext cx="6230652" cy="4767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596" y="642918"/>
            <a:ext cx="464347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Итак</a:t>
            </a:r>
            <a:r>
              <a:rPr lang="ru-RU" sz="2400" b="1" i="1" u="sng" dirty="0" smtClean="0">
                <a:solidFill>
                  <a:srgbClr val="FF0000"/>
                </a:solidFill>
              </a:rPr>
              <a:t>, бюджет </a:t>
            </a:r>
            <a:r>
              <a:rPr lang="ru-RU" sz="2400" dirty="0" smtClean="0">
                <a:solidFill>
                  <a:srgbClr val="C00000"/>
                </a:solidFill>
              </a:rPr>
              <a:t>(от </a:t>
            </a:r>
            <a:r>
              <a:rPr lang="ru-RU" sz="2400" dirty="0" err="1" smtClean="0">
                <a:solidFill>
                  <a:srgbClr val="C00000"/>
                </a:solidFill>
              </a:rPr>
              <a:t>старонормандского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</a:rPr>
              <a:t>bougette</a:t>
            </a:r>
            <a:r>
              <a:rPr lang="ru-RU" sz="2400" dirty="0" smtClean="0">
                <a:solidFill>
                  <a:srgbClr val="C00000"/>
                </a:solidFill>
              </a:rPr>
              <a:t> - кошель, сумка) - это схема доходов и расходов определенного лица (семьи, бизнеса, организации, государства и т.д.), устанавливаемая на определенный период времени, обычно на один год.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642918"/>
            <a:ext cx="2756357" cy="52450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7158" y="642919"/>
            <a:ext cx="578647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Обязательные платежи:</a:t>
            </a:r>
            <a:endParaRPr lang="ru-RU" sz="36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224" y="1714488"/>
            <a:ext cx="39960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Налоги (подоходный высчитывается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из заработной платы, составляет 13%).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Блок-схема: узел 7"/>
          <p:cNvSpPr/>
          <p:nvPr/>
        </p:nvSpPr>
        <p:spPr>
          <a:xfrm>
            <a:off x="571472" y="1857364"/>
            <a:ext cx="142876" cy="171448"/>
          </a:xfrm>
          <a:prstGeom prst="flowChart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9" name="Блок-схема: узел 8"/>
          <p:cNvSpPr/>
          <p:nvPr/>
        </p:nvSpPr>
        <p:spPr>
          <a:xfrm>
            <a:off x="571472" y="2714620"/>
            <a:ext cx="142876" cy="171448"/>
          </a:xfrm>
          <a:prstGeom prst="flowChart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7224" y="2571744"/>
            <a:ext cx="3704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Погашение банковских кредитов.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571472" y="3357562"/>
            <a:ext cx="142876" cy="171448"/>
          </a:xfrm>
          <a:prstGeom prst="flowChart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7224" y="3214686"/>
            <a:ext cx="43585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Оплата коммунальных услуг (квартиры,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отопления, газа, волы, электроэнергии,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телефона, радио)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4" name="Блок-схема: узел 13"/>
          <p:cNvSpPr/>
          <p:nvPr/>
        </p:nvSpPr>
        <p:spPr>
          <a:xfrm>
            <a:off x="571472" y="4500570"/>
            <a:ext cx="142876" cy="171448"/>
          </a:xfrm>
          <a:prstGeom prst="flowChart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7224" y="4357694"/>
            <a:ext cx="2728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Транспортные расходы.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6" name="Блок-схема: узел 15"/>
          <p:cNvSpPr/>
          <p:nvPr/>
        </p:nvSpPr>
        <p:spPr>
          <a:xfrm>
            <a:off x="571472" y="5143512"/>
            <a:ext cx="142876" cy="171448"/>
          </a:xfrm>
          <a:prstGeom prst="flowChart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8662" y="5000636"/>
            <a:ext cx="5635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Оплата услуг детского сада, оплата за образование.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202" y="1556792"/>
            <a:ext cx="1997534" cy="3001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00430" y="391309"/>
            <a:ext cx="47974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ln>
                  <a:prstDash val="solid"/>
                </a:ln>
                <a:gradFill rotWithShape="1">
                  <a:gsLst>
                    <a:gs pos="0">
                      <a:srgbClr val="8064A2">
                        <a:tint val="70000"/>
                        <a:satMod val="200000"/>
                      </a:srgbClr>
                    </a:gs>
                    <a:gs pos="40000">
                      <a:srgbClr val="8064A2">
                        <a:tint val="90000"/>
                        <a:satMod val="130000"/>
                      </a:srgbClr>
                    </a:gs>
                    <a:gs pos="50000">
                      <a:srgbClr val="8064A2">
                        <a:tint val="90000"/>
                        <a:satMod val="130000"/>
                      </a:srgbClr>
                    </a:gs>
                    <a:gs pos="68000">
                      <a:srgbClr val="8064A2">
                        <a:tint val="90000"/>
                        <a:satMod val="130000"/>
                      </a:srgbClr>
                    </a:gs>
                    <a:gs pos="100000">
                      <a:srgbClr val="8064A2">
                        <a:tint val="70000"/>
                        <a:satMod val="200000"/>
                      </a:srgbClr>
                    </a:gs>
                  </a:gsLst>
                  <a:lin ang="5400000"/>
                </a:gra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</a:rPr>
              <a:t>Переменные расходы.</a:t>
            </a:r>
            <a:endParaRPr lang="ru-RU" sz="3600" b="1" dirty="0">
              <a:ln>
                <a:prstDash val="solid"/>
              </a:ln>
              <a:gradFill rotWithShape="1">
                <a:gsLst>
                  <a:gs pos="0">
                    <a:srgbClr val="8064A2">
                      <a:tint val="70000"/>
                      <a:satMod val="200000"/>
                    </a:srgbClr>
                  </a:gs>
                  <a:gs pos="40000">
                    <a:srgbClr val="8064A2">
                      <a:tint val="90000"/>
                      <a:satMod val="130000"/>
                    </a:srgbClr>
                  </a:gs>
                  <a:gs pos="50000">
                    <a:srgbClr val="8064A2">
                      <a:tint val="90000"/>
                      <a:satMod val="130000"/>
                    </a:srgbClr>
                  </a:gs>
                  <a:gs pos="68000">
                    <a:srgbClr val="8064A2">
                      <a:tint val="90000"/>
                      <a:satMod val="130000"/>
                    </a:srgbClr>
                  </a:gs>
                  <a:gs pos="100000">
                    <a:srgbClr val="8064A2">
                      <a:tint val="70000"/>
                      <a:satMod val="200000"/>
                    </a:srgbClr>
                  </a:gs>
                </a:gsLst>
                <a:lin ang="5400000"/>
              </a:gradFill>
              <a:effectLst>
                <a:outerShdw blurRad="88000" dist="50800" dir="5040000" algn="tl">
                  <a:srgbClr val="8064A2">
                    <a:tint val="80000"/>
                    <a:satMod val="250000"/>
                    <a:alpha val="45000"/>
                  </a:srgbClr>
                </a:outerShdw>
              </a:effectLst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10800000" flipV="1">
            <a:off x="2428860" y="1071546"/>
            <a:ext cx="1214446" cy="114300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2643174" y="2643182"/>
            <a:ext cx="3714776" cy="571504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6200000" flipH="1">
            <a:off x="6393669" y="1678769"/>
            <a:ext cx="2357454" cy="1000132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57159" y="2071678"/>
            <a:ext cx="2214577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u="sng" dirty="0" smtClean="0">
                <a:solidFill>
                  <a:srgbClr val="FF0000"/>
                </a:solidFill>
              </a:rPr>
              <a:t>Циклические.</a:t>
            </a:r>
          </a:p>
          <a:p>
            <a:r>
              <a:rPr lang="ru-RU" sz="1600" dirty="0" smtClean="0"/>
              <a:t> </a:t>
            </a:r>
            <a:r>
              <a:rPr lang="ru-RU" sz="1600" dirty="0" smtClean="0">
                <a:solidFill>
                  <a:srgbClr val="C00000"/>
                </a:solidFill>
              </a:rPr>
              <a:t>Покупка предметов </a:t>
            </a:r>
          </a:p>
          <a:p>
            <a:r>
              <a:rPr lang="ru-RU" sz="1600" dirty="0" smtClean="0">
                <a:solidFill>
                  <a:srgbClr val="C00000"/>
                </a:solidFill>
              </a:rPr>
              <a:t>различного срока пользования </a:t>
            </a:r>
          </a:p>
          <a:p>
            <a:r>
              <a:rPr lang="ru-RU" sz="1600" dirty="0" smtClean="0">
                <a:solidFill>
                  <a:srgbClr val="C00000"/>
                </a:solidFill>
              </a:rPr>
              <a:t>(мебель – 10-12 лет, верхняя </a:t>
            </a:r>
          </a:p>
          <a:p>
            <a:r>
              <a:rPr lang="ru-RU" sz="1600" dirty="0" smtClean="0">
                <a:solidFill>
                  <a:srgbClr val="C00000"/>
                </a:solidFill>
              </a:rPr>
              <a:t>одежда – 2-3 сезона, бытовая </a:t>
            </a:r>
          </a:p>
          <a:p>
            <a:r>
              <a:rPr lang="ru-RU" sz="1600" dirty="0" smtClean="0">
                <a:solidFill>
                  <a:srgbClr val="C00000"/>
                </a:solidFill>
              </a:rPr>
              <a:t>техника и др.)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71736" y="4929198"/>
            <a:ext cx="22145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u="sng" dirty="0" smtClean="0">
                <a:solidFill>
                  <a:srgbClr val="FF0000"/>
                </a:solidFill>
              </a:rPr>
              <a:t>Сезонные.</a:t>
            </a:r>
          </a:p>
          <a:p>
            <a:r>
              <a:rPr lang="ru-RU" sz="1600" dirty="0" smtClean="0">
                <a:solidFill>
                  <a:srgbClr val="C00000"/>
                </a:solidFill>
              </a:rPr>
              <a:t>Заготовка впрок овощей, поездки на отдых и др.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57950" y="3857628"/>
            <a:ext cx="25494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u="sng" dirty="0" smtClean="0">
                <a:solidFill>
                  <a:srgbClr val="FF0000"/>
                </a:solidFill>
              </a:rPr>
              <a:t>Непредвиденные.</a:t>
            </a:r>
          </a:p>
          <a:p>
            <a:r>
              <a:rPr lang="ru-RU" sz="1600" dirty="0" smtClean="0">
                <a:solidFill>
                  <a:srgbClr val="C00000"/>
                </a:solidFill>
              </a:rPr>
              <a:t>Расходы, связанные с критическими ситуациями(покупка лекарств, ремонт бытовой техники и др.)</a:t>
            </a:r>
            <a:endParaRPr lang="ru-RU" sz="1600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03416"/>
            <a:ext cx="1148615" cy="17682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785794"/>
            <a:ext cx="414340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Слово рубль происходит от глагола “рубить”, что говорит о его происхождении, когда от большого слитка серебра “отрубить” часть.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651984"/>
            <a:ext cx="2182801" cy="60146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6929486" cy="564360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b="1" i="1" dirty="0" smtClean="0">
                <a:solidFill>
                  <a:srgbClr val="C00000"/>
                </a:solidFill>
              </a:rPr>
              <a:t>Денежка не Бог, а бережет.</a:t>
            </a: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      Деньги, что каменья: тяжело на </a:t>
            </a: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      душу   ложатся.</a:t>
            </a: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      Будешь богат, будешь и скуп.</a:t>
            </a: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      Богатство разум рождает.</a:t>
            </a: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      И слова не скажи, только </a:t>
            </a: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      грош покажи.</a:t>
            </a: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      И то бывает, что и </a:t>
            </a: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      деньгам не рад.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5" name="Блок-схема: узел 4"/>
          <p:cNvSpPr/>
          <p:nvPr/>
        </p:nvSpPr>
        <p:spPr>
          <a:xfrm>
            <a:off x="642910" y="785794"/>
            <a:ext cx="142876" cy="171448"/>
          </a:xfrm>
          <a:prstGeom prst="flowChart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642910" y="1357298"/>
            <a:ext cx="142876" cy="171448"/>
          </a:xfrm>
          <a:prstGeom prst="flowChart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7" name="Блок-схема: узел 6"/>
          <p:cNvSpPr/>
          <p:nvPr/>
        </p:nvSpPr>
        <p:spPr>
          <a:xfrm>
            <a:off x="642910" y="4786322"/>
            <a:ext cx="142876" cy="171448"/>
          </a:xfrm>
          <a:prstGeom prst="flowChart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8" name="Блок-схема: узел 7"/>
          <p:cNvSpPr/>
          <p:nvPr/>
        </p:nvSpPr>
        <p:spPr>
          <a:xfrm>
            <a:off x="642910" y="3643314"/>
            <a:ext cx="142876" cy="171448"/>
          </a:xfrm>
          <a:prstGeom prst="flowChart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9" name="Блок-схема: узел 8"/>
          <p:cNvSpPr/>
          <p:nvPr/>
        </p:nvSpPr>
        <p:spPr>
          <a:xfrm>
            <a:off x="642910" y="3071810"/>
            <a:ext cx="142876" cy="171448"/>
          </a:xfrm>
          <a:prstGeom prst="flowChart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642910" y="2500306"/>
            <a:ext cx="142876" cy="171448"/>
          </a:xfrm>
          <a:prstGeom prst="flowChart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2071678"/>
            <a:ext cx="2286016" cy="31939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5700" b="1" i="1" u="sng" dirty="0" smtClean="0">
                <a:solidFill>
                  <a:srgbClr val="FF0000"/>
                </a:solidFill>
              </a:rPr>
              <a:t>Советы:</a:t>
            </a:r>
          </a:p>
          <a:p>
            <a:pPr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     </a:t>
            </a:r>
            <a:r>
              <a:rPr lang="ru-RU" sz="2800" dirty="0" smtClean="0">
                <a:solidFill>
                  <a:srgbClr val="0070C0"/>
                </a:solidFill>
              </a:rPr>
              <a:t>Не стыдись вести денежные подсчеты. Стендаль до франка прикидывал, сколько ему требуется на  содержание дома, сколько – на путешествия, и даже  сколько – на любимую женщину.</a:t>
            </a:r>
          </a:p>
          <a:p>
            <a:pPr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    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Избегайте вести подсчеты прилюдно. Многие люди могут вас не понять и посчитать скрягой.</a:t>
            </a:r>
          </a:p>
          <a:p>
            <a:pPr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    Планируя расходы, будьте сдержаны.</a:t>
            </a:r>
          </a:p>
          <a:p>
            <a:pPr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    </a:t>
            </a:r>
            <a:r>
              <a:rPr lang="ru-RU" sz="2800" dirty="0" smtClean="0">
                <a:solidFill>
                  <a:srgbClr val="9900FF"/>
                </a:solidFill>
              </a:rPr>
              <a:t>Не экономьте на заботе о своих близких! Подарки обрадуют их и вас: ведь подарки также приятно дарить, как и получать. Неужели это удовольствие не стоит денег?</a:t>
            </a:r>
          </a:p>
          <a:p>
            <a:pPr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     </a:t>
            </a:r>
            <a:r>
              <a:rPr lang="ru-RU" sz="2800" dirty="0" smtClean="0">
                <a:solidFill>
                  <a:srgbClr val="0070C0"/>
                </a:solidFill>
              </a:rPr>
              <a:t>Старайтесь не влезать в долги.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5" name="Блок-схема: узел 4"/>
          <p:cNvSpPr/>
          <p:nvPr/>
        </p:nvSpPr>
        <p:spPr>
          <a:xfrm>
            <a:off x="571472" y="1500174"/>
            <a:ext cx="142876" cy="171448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571472" y="3000372"/>
            <a:ext cx="142876" cy="171448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7" name="Блок-схема: узел 6"/>
          <p:cNvSpPr/>
          <p:nvPr/>
        </p:nvSpPr>
        <p:spPr>
          <a:xfrm>
            <a:off x="571472" y="3786190"/>
            <a:ext cx="142876" cy="171448"/>
          </a:xfrm>
          <a:prstGeom prst="flowChart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8" name="Блок-схема: узел 7"/>
          <p:cNvSpPr/>
          <p:nvPr/>
        </p:nvSpPr>
        <p:spPr>
          <a:xfrm>
            <a:off x="571472" y="4214818"/>
            <a:ext cx="142876" cy="171448"/>
          </a:xfrm>
          <a:prstGeom prst="flowChartConnector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9" name="Блок-схема: узел 8"/>
          <p:cNvSpPr/>
          <p:nvPr/>
        </p:nvSpPr>
        <p:spPr>
          <a:xfrm>
            <a:off x="642910" y="5715016"/>
            <a:ext cx="142876" cy="171448"/>
          </a:xfrm>
          <a:prstGeom prst="flowChartConnecto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488" y="1357298"/>
            <a:ext cx="37147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Никогда не делай долгов; лучше терпи нужду; поверь, она не так ужасна, как кажется, и во всяком случае она лучше неизбежности вдруг оказаться бесчестным или прослыть таковым.</a:t>
            </a:r>
          </a:p>
          <a:p>
            <a:endParaRPr lang="ru-RU" b="1" i="1" dirty="0" smtClean="0">
              <a:solidFill>
                <a:srgbClr val="C00000"/>
              </a:solidFill>
            </a:endParaRPr>
          </a:p>
          <a:p>
            <a:endParaRPr lang="ru-RU" b="1" i="1" dirty="0" smtClean="0">
              <a:solidFill>
                <a:srgbClr val="C00000"/>
              </a:solidFill>
            </a:endParaRPr>
          </a:p>
          <a:p>
            <a:r>
              <a:rPr lang="ru-RU" b="1" i="1" dirty="0" smtClean="0">
                <a:solidFill>
                  <a:srgbClr val="C00000"/>
                </a:solidFill>
              </a:rPr>
              <a:t>Письмо двадцатитрехлетнего А. С. Пушкина брату Л. С. Пушкину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39" y="1052736"/>
            <a:ext cx="1639105" cy="49669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5770" y="500042"/>
            <a:ext cx="78524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Роль семьи в государстве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24" y="2357430"/>
            <a:ext cx="4821128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 smtClean="0">
                <a:solidFill>
                  <a:srgbClr val="C00000"/>
                </a:solidFill>
              </a:rPr>
              <a:t>Воспитание новых граждан.</a:t>
            </a:r>
          </a:p>
          <a:p>
            <a:pPr marL="342900" indent="-342900">
              <a:buAutoNum type="arabicPeriod" startAt="2"/>
            </a:pPr>
            <a:endParaRPr lang="ru-RU" sz="2800" dirty="0" smtClean="0">
              <a:solidFill>
                <a:srgbClr val="C00000"/>
              </a:solidFill>
            </a:endParaRPr>
          </a:p>
          <a:p>
            <a:pPr marL="342900" indent="-342900">
              <a:buAutoNum type="arabicPeriod" startAt="2"/>
            </a:pPr>
            <a:r>
              <a:rPr lang="ru-RU" sz="2800" dirty="0" smtClean="0">
                <a:solidFill>
                  <a:srgbClr val="C00000"/>
                </a:solidFill>
              </a:rPr>
              <a:t>Стабилизирующая и </a:t>
            </a:r>
          </a:p>
          <a:p>
            <a:pPr marL="342900" indent="-342900"/>
            <a:r>
              <a:rPr lang="ru-RU" sz="2800" dirty="0" smtClean="0">
                <a:solidFill>
                  <a:srgbClr val="C00000"/>
                </a:solidFill>
              </a:rPr>
              <a:t>     регулирующая роль.</a:t>
            </a:r>
          </a:p>
          <a:p>
            <a:pPr marL="342900" indent="-342900">
              <a:buAutoNum type="arabicPeriod" startAt="3"/>
            </a:pPr>
            <a:endParaRPr lang="ru-RU" sz="2800" dirty="0" smtClean="0">
              <a:solidFill>
                <a:srgbClr val="C00000"/>
              </a:solidFill>
            </a:endParaRPr>
          </a:p>
          <a:p>
            <a:pPr marL="342900" indent="-342900">
              <a:buAutoNum type="arabicPeriod" startAt="3"/>
            </a:pPr>
            <a:r>
              <a:rPr lang="ru-RU" sz="2800" dirty="0" smtClean="0">
                <a:solidFill>
                  <a:srgbClr val="C00000"/>
                </a:solidFill>
              </a:rPr>
              <a:t>Коммуникативная роль.</a:t>
            </a:r>
          </a:p>
          <a:p>
            <a:pPr marL="342900" indent="-342900">
              <a:buAutoNum type="arabicPeriod" startAt="3"/>
            </a:pPr>
            <a:endParaRPr lang="ru-RU" sz="2800" dirty="0" smtClean="0">
              <a:solidFill>
                <a:srgbClr val="C00000"/>
              </a:solidFill>
            </a:endParaRPr>
          </a:p>
          <a:p>
            <a:pPr marL="342900" indent="-342900">
              <a:buAutoNum type="arabicPeriod" startAt="3"/>
            </a:pPr>
            <a:r>
              <a:rPr lang="ru-RU" sz="2800" dirty="0" smtClean="0">
                <a:solidFill>
                  <a:srgbClr val="C00000"/>
                </a:solidFill>
              </a:rPr>
              <a:t>Экономическая роль.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428604"/>
            <a:ext cx="821537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 рамках семьи осуществляются </a:t>
            </a:r>
          </a:p>
          <a:p>
            <a:pPr algn="ctr"/>
            <a:r>
              <a:rPr lang="ru-RU" sz="2800" b="1" i="1" u="sng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Н</a:t>
            </a:r>
            <a:r>
              <a:rPr lang="ru-RU" sz="4000" b="1" i="1" u="sng" cap="none" spc="0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асущные  потребности </a:t>
            </a:r>
            <a:r>
              <a:rPr lang="ru-RU" sz="40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человека.</a:t>
            </a:r>
            <a:endParaRPr lang="ru-RU" sz="40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2285992"/>
            <a:ext cx="714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?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7356" y="2214554"/>
            <a:ext cx="350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Каковы эти потребности?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2676219"/>
            <a:ext cx="2180366" cy="15625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202243"/>
            <a:ext cx="1969485" cy="285528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324486"/>
            <a:ext cx="1365504" cy="22981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187841"/>
            <a:ext cx="2296793" cy="2583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06661" y="357166"/>
            <a:ext cx="6530699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</a:t>
            </a:r>
            <a:r>
              <a:rPr lang="ru-RU" sz="36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отребность – необходимость </a:t>
            </a:r>
          </a:p>
          <a:p>
            <a:pPr algn="ctr"/>
            <a:r>
              <a:rPr lang="ru-RU" sz="36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иметь что-либо.</a:t>
            </a:r>
            <a:endParaRPr lang="ru-RU" sz="36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1928803"/>
            <a:ext cx="8286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Для удовлетворения потребностей необходимо трудиться.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7356" y="3214686"/>
            <a:ext cx="571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 smtClean="0">
                <a:solidFill>
                  <a:srgbClr val="FF0000"/>
                </a:solidFill>
              </a:rPr>
              <a:t>   Потребности рациональные (разумные) </a:t>
            </a:r>
            <a:endParaRPr lang="ru-RU" b="1" i="1" u="sng" dirty="0">
              <a:solidFill>
                <a:srgbClr val="FF0000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rot="10800000" flipV="1">
            <a:off x="1500166" y="3714752"/>
            <a:ext cx="1071570" cy="1000132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429124" y="3714752"/>
            <a:ext cx="1071570" cy="1000132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28662" y="4857760"/>
            <a:ext cx="187743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u="sng" dirty="0" smtClean="0">
                <a:solidFill>
                  <a:srgbClr val="FF0000"/>
                </a:solidFill>
              </a:rPr>
              <a:t>Материальные: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еда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 жилье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 одежда</a:t>
            </a:r>
          </a:p>
          <a:p>
            <a:endParaRPr lang="ru-RU" b="1" i="1" u="sng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43504" y="4786322"/>
            <a:ext cx="335758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 smtClean="0">
                <a:solidFill>
                  <a:srgbClr val="FF0000"/>
                </a:solidFill>
              </a:rPr>
              <a:t>Духовные :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культура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общение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знания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наслаждение искусством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0034" y="2500306"/>
            <a:ext cx="80105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 smtClean="0">
                <a:solidFill>
                  <a:srgbClr val="FF0000"/>
                </a:solidFill>
              </a:rPr>
              <a:t>Уровень благосостояния </a:t>
            </a:r>
            <a:r>
              <a:rPr lang="ru-RU" dirty="0" smtClean="0">
                <a:solidFill>
                  <a:srgbClr val="C00000"/>
                </a:solidFill>
              </a:rPr>
              <a:t>– показатель обеспеченности всем необходимым для комфортного и безопасного существования.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4184" y="785794"/>
            <a:ext cx="821564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Ложные (неразумные потребности)</a:t>
            </a:r>
            <a:endParaRPr lang="ru-RU" sz="40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2214554"/>
            <a:ext cx="8619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>
                <a:solidFill>
                  <a:srgbClr val="FF0000"/>
                </a:solidFill>
              </a:rPr>
              <a:t>Удовлетворение ложных потребностей наносит вред!!!</a:t>
            </a:r>
            <a:endParaRPr lang="ru-RU" sz="2400" b="1" i="1" u="sng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3357562"/>
            <a:ext cx="47149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Это потребности в курении, наркотиках, алкоголе,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чрезмерном употреблении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сладкого и др.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3071810"/>
            <a:ext cx="2133602" cy="22880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1" y="857232"/>
            <a:ext cx="86439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Потребности удовлетворяются в процессе деятельности человека при использовании  каких-либо </a:t>
            </a:r>
            <a:r>
              <a:rPr lang="ru-RU" sz="2800" b="1" i="1" u="sng" dirty="0" smtClean="0">
                <a:solidFill>
                  <a:srgbClr val="FF0000"/>
                </a:solidFill>
              </a:rPr>
              <a:t>ресурсов</a:t>
            </a:r>
            <a:r>
              <a:rPr lang="ru-RU" sz="2800" dirty="0" smtClean="0">
                <a:solidFill>
                  <a:srgbClr val="C00000"/>
                </a:solidFill>
              </a:rPr>
              <a:t> техники, технологии, финансовых средств,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 материалов, людей и т.д.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3357562"/>
            <a:ext cx="85424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u="sng" dirty="0" smtClean="0">
                <a:solidFill>
                  <a:srgbClr val="FF0000"/>
                </a:solidFill>
              </a:rPr>
              <a:t>Ресурсы</a:t>
            </a:r>
            <a:r>
              <a:rPr lang="ru-RU" sz="2000" dirty="0" smtClean="0"/>
              <a:t> – </a:t>
            </a:r>
            <a:r>
              <a:rPr lang="ru-RU" sz="2000" dirty="0" smtClean="0">
                <a:solidFill>
                  <a:srgbClr val="C00000"/>
                </a:solidFill>
              </a:rPr>
              <a:t>это запасы, средства, которыми обладает государство, общество, 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предприятие, отдельный человек или семья.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4572008"/>
            <a:ext cx="45720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Слово </a:t>
            </a:r>
            <a:r>
              <a:rPr lang="ru-RU" sz="2000" b="1" i="1" u="sng" dirty="0" smtClean="0">
                <a:solidFill>
                  <a:srgbClr val="FF0000"/>
                </a:solidFill>
              </a:rPr>
              <a:t>«экономика</a:t>
            </a:r>
            <a:r>
              <a:rPr lang="ru-RU" sz="2000" b="1" i="1" u="sng" dirty="0" smtClean="0">
                <a:solidFill>
                  <a:srgbClr val="C00000"/>
                </a:solidFill>
              </a:rPr>
              <a:t>» </a:t>
            </a:r>
            <a:r>
              <a:rPr lang="ru-RU" sz="2000" dirty="0" smtClean="0">
                <a:solidFill>
                  <a:srgbClr val="C00000"/>
                </a:solidFill>
              </a:rPr>
              <a:t>произошло от древнегреческого , что переводится как </a:t>
            </a:r>
            <a:r>
              <a:rPr lang="ru-RU" sz="2000" b="1" i="1" u="sng" dirty="0" smtClean="0">
                <a:solidFill>
                  <a:srgbClr val="FF0000"/>
                </a:solidFill>
              </a:rPr>
              <a:t>«искусство ведения домашнего хозяйства». </a:t>
            </a:r>
            <a:endParaRPr lang="ru-RU" sz="2000" b="1" i="1" u="sng" dirty="0">
              <a:solidFill>
                <a:srgbClr val="FF000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4071942"/>
            <a:ext cx="1976423" cy="19764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086" y="1071547"/>
            <a:ext cx="902785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2400" b="1" cap="none" spc="0" dirty="0" smtClean="0">
                <a:ln>
                  <a:prstDash val="solid"/>
                </a:ln>
                <a:solidFill>
                  <a:srgbClr val="9900FF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Семейная экономика – наука о повседневной экономической </a:t>
            </a:r>
          </a:p>
          <a:p>
            <a:r>
              <a:rPr lang="ru-RU" sz="2400" b="1" cap="none" spc="0" dirty="0" smtClean="0">
                <a:ln>
                  <a:prstDash val="solid"/>
                </a:ln>
                <a:solidFill>
                  <a:srgbClr val="9900FF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жизни семьи.</a:t>
            </a:r>
            <a:endParaRPr lang="ru-RU" sz="2400" b="1" cap="none" spc="0" dirty="0">
              <a:ln>
                <a:prstDash val="solid"/>
              </a:ln>
              <a:solidFill>
                <a:srgbClr val="9900FF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2071678"/>
            <a:ext cx="7858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FF0000"/>
                </a:solidFill>
              </a:rPr>
              <a:t>?</a:t>
            </a: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662" y="2571744"/>
            <a:ext cx="63076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Каковы условия для хорошей </a:t>
            </a:r>
          </a:p>
          <a:p>
            <a:r>
              <a:rPr lang="ru-RU" sz="3600" dirty="0" smtClean="0">
                <a:solidFill>
                  <a:srgbClr val="C00000"/>
                </a:solidFill>
              </a:rPr>
              <a:t>работы семейной экономики?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786" y="4286256"/>
            <a:ext cx="32135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ДОХОДЫ</a:t>
            </a:r>
          </a:p>
          <a:p>
            <a:endParaRPr lang="ru-RU" sz="3600" dirty="0" smtClean="0">
              <a:solidFill>
                <a:srgbClr val="C00000"/>
              </a:solidFill>
            </a:endParaRPr>
          </a:p>
          <a:p>
            <a:r>
              <a:rPr lang="ru-RU" sz="3600" dirty="0" smtClean="0">
                <a:solidFill>
                  <a:srgbClr val="C00000"/>
                </a:solidFill>
              </a:rPr>
              <a:t>РАСХОДЫ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2038" y="642918"/>
            <a:ext cx="771993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Источники дохода семьи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100" y="1643050"/>
            <a:ext cx="3429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Заработная плата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2428868"/>
            <a:ext cx="1544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Пенсия 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0100" y="3214686"/>
            <a:ext cx="4617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Пособие по безработице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4071942"/>
            <a:ext cx="2300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Стипендия 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8662" y="4929198"/>
            <a:ext cx="3512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Пособие на детей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0100" y="5857892"/>
            <a:ext cx="4959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Доходы с акций, вкладов и т.д.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935437"/>
            <a:ext cx="2448254" cy="39191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24278" y="642918"/>
            <a:ext cx="709546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3200" b="1" cap="none" spc="0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Расход – это затраты на изготовление, </a:t>
            </a:r>
          </a:p>
          <a:p>
            <a:r>
              <a:rPr lang="ru-RU" sz="3200" b="1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</a:t>
            </a:r>
            <a:r>
              <a:rPr lang="ru-RU" sz="3200" b="1" cap="none" spc="0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одержание, ремонт, услуги.</a:t>
            </a:r>
            <a:endParaRPr lang="ru-RU" sz="3200" b="1" cap="none" spc="0" dirty="0">
              <a:ln>
                <a:prstDash val="solid"/>
              </a:ln>
              <a:solidFill>
                <a:srgbClr val="C0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4572008"/>
            <a:ext cx="8286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C000"/>
                </a:solidFill>
              </a:rPr>
              <a:t>  Если расходы превышают доходы – бюджет дефицитный.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   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  Весы в равновесии – сбалансированный доход.</a:t>
            </a:r>
            <a:r>
              <a:rPr lang="ru-RU" sz="2400" dirty="0" smtClean="0">
                <a:solidFill>
                  <a:srgbClr val="00B050"/>
                </a:solidFill>
              </a:rPr>
              <a:t>    </a:t>
            </a:r>
          </a:p>
          <a:p>
            <a:endParaRPr lang="ru-RU" sz="2400" dirty="0" smtClean="0">
              <a:solidFill>
                <a:srgbClr val="00B050"/>
              </a:solidFill>
            </a:endParaRPr>
          </a:p>
          <a:p>
            <a:r>
              <a:rPr lang="ru-RU" sz="2400" dirty="0" smtClean="0">
                <a:solidFill>
                  <a:srgbClr val="00B050"/>
                </a:solidFill>
              </a:rPr>
              <a:t>  Если доходы больше расходов – бюджет избыточный.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214282" y="4643446"/>
            <a:ext cx="285752" cy="314324"/>
          </a:xfrm>
          <a:prstGeom prst="flowChartConnecto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2" name="Блок-схема: узел 11"/>
          <p:cNvSpPr/>
          <p:nvPr/>
        </p:nvSpPr>
        <p:spPr>
          <a:xfrm>
            <a:off x="214282" y="5357826"/>
            <a:ext cx="285752" cy="314324"/>
          </a:xfrm>
          <a:prstGeom prst="flowChart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3" name="Блок-схема: узел 12"/>
          <p:cNvSpPr/>
          <p:nvPr/>
        </p:nvSpPr>
        <p:spPr>
          <a:xfrm>
            <a:off x="214282" y="6072206"/>
            <a:ext cx="285752" cy="314324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943717"/>
            <a:ext cx="1440160" cy="26282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617</Words>
  <Application>Microsoft Office PowerPoint</Application>
  <PresentationFormat>Экран (4:3)</PresentationFormat>
  <Paragraphs>101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Бест</dc:creator>
  <cp:lastModifiedBy>Светлана</cp:lastModifiedBy>
  <cp:revision>35</cp:revision>
  <dcterms:modified xsi:type="dcterms:W3CDTF">2014-03-01T18:37:55Z</dcterms:modified>
</cp:coreProperties>
</file>