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D161-C236-4DEF-813F-FD98901D7B9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E272BE-89EF-4447-AE4E-9D19102D5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D161-C236-4DEF-813F-FD98901D7B9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2BE-89EF-4447-AE4E-9D19102D5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D161-C236-4DEF-813F-FD98901D7B9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2BE-89EF-4447-AE4E-9D19102D5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D161-C236-4DEF-813F-FD98901D7B9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E272BE-89EF-4447-AE4E-9D19102D5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D161-C236-4DEF-813F-FD98901D7B9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2BE-89EF-4447-AE4E-9D19102D55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D161-C236-4DEF-813F-FD98901D7B9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2BE-89EF-4447-AE4E-9D19102D5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D161-C236-4DEF-813F-FD98901D7B9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6E272BE-89EF-4447-AE4E-9D19102D55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D161-C236-4DEF-813F-FD98901D7B9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2BE-89EF-4447-AE4E-9D19102D5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D161-C236-4DEF-813F-FD98901D7B9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2BE-89EF-4447-AE4E-9D19102D5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D161-C236-4DEF-813F-FD98901D7B9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2BE-89EF-4447-AE4E-9D19102D5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D161-C236-4DEF-813F-FD98901D7B9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72BE-89EF-4447-AE4E-9D19102D55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D1D161-C236-4DEF-813F-FD98901D7B9D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E272BE-89EF-4447-AE4E-9D19102D55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&#1053;&#1086;&#1074;&#1072;&#1103;%20&#1087;&#1072;&#1087;&#1082;&#1072;\&#1061;&#1072;&#1088;&#1077;&#1073;&#1086;&#1074;%20&#1054;&#1089;&#1077;&#1090;&#1080;&#1103;\Gimn%20-%20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857232"/>
            <a:ext cx="8643998" cy="10715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О</a:t>
            </a:r>
            <a:r>
              <a:rPr lang="ru-RU" sz="6000" dirty="0" smtClean="0">
                <a:solidFill>
                  <a:srgbClr val="FF0000"/>
                </a:solidFill>
              </a:rPr>
              <a:t>с</a:t>
            </a:r>
            <a:r>
              <a:rPr lang="ru-RU" sz="6000" dirty="0" smtClean="0">
                <a:solidFill>
                  <a:srgbClr val="FFFF00"/>
                </a:solidFill>
              </a:rPr>
              <a:t>е</a:t>
            </a:r>
            <a:r>
              <a:rPr lang="ru-RU" sz="6000" dirty="0" smtClean="0">
                <a:solidFill>
                  <a:schemeClr val="bg1"/>
                </a:solidFill>
              </a:rPr>
              <a:t>т</a:t>
            </a:r>
            <a:r>
              <a:rPr lang="ru-RU" sz="6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>
                <a:solidFill>
                  <a:srgbClr val="FFFF00"/>
                </a:solidFill>
              </a:rPr>
              <a:t>я</a:t>
            </a:r>
            <a:r>
              <a:rPr lang="ru-RU" sz="6000" dirty="0" smtClean="0"/>
              <a:t> </a:t>
            </a:r>
            <a:r>
              <a:rPr lang="ru-RU" sz="6000" dirty="0" smtClean="0">
                <a:solidFill>
                  <a:schemeClr val="bg1"/>
                </a:solidFill>
              </a:rPr>
              <a:t>–</a:t>
            </a:r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м</a:t>
            </a:r>
            <a:r>
              <a:rPr lang="ru-RU" sz="6000" dirty="0" smtClean="0">
                <a:solidFill>
                  <a:srgbClr val="FFFF00"/>
                </a:solidFill>
              </a:rPr>
              <a:t>о</a:t>
            </a:r>
            <a:r>
              <a:rPr lang="ru-RU" sz="6000" dirty="0" smtClean="0">
                <a:solidFill>
                  <a:schemeClr val="bg1"/>
                </a:solidFill>
              </a:rPr>
              <a:t>я</a:t>
            </a:r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Р</a:t>
            </a:r>
            <a:r>
              <a:rPr lang="ru-RU" sz="6000" dirty="0" smtClean="0">
                <a:solidFill>
                  <a:srgbClr val="FFFF00"/>
                </a:solidFill>
              </a:rPr>
              <a:t>о</a:t>
            </a:r>
            <a:r>
              <a:rPr lang="ru-RU" sz="6000" dirty="0" smtClean="0">
                <a:solidFill>
                  <a:schemeClr val="bg1"/>
                </a:solidFill>
              </a:rPr>
              <a:t>д</a:t>
            </a:r>
            <a:r>
              <a:rPr lang="ru-RU" sz="6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>
                <a:solidFill>
                  <a:srgbClr val="FFFF00"/>
                </a:solidFill>
              </a:rPr>
              <a:t>н</a:t>
            </a:r>
            <a:r>
              <a:rPr lang="ru-RU" sz="6000" dirty="0" smtClean="0">
                <a:solidFill>
                  <a:schemeClr val="bg1"/>
                </a:solidFill>
              </a:rPr>
              <a:t>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285357521_gerb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496"/>
            <a:ext cx="3429024" cy="34290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785684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16" y="2857496"/>
            <a:ext cx="4572032" cy="34290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600px-Flag_of_North_Ossetia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14290"/>
            <a:ext cx="8001056" cy="214304"/>
          </a:xfrm>
          <a:prstGeom prst="rect">
            <a:avLst/>
          </a:prstGeom>
        </p:spPr>
      </p:pic>
      <p:pic>
        <p:nvPicPr>
          <p:cNvPr id="7" name="Рисунок 6" descr="600px-Flag_of_North_Ossetia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6500834"/>
            <a:ext cx="8001056" cy="214304"/>
          </a:xfrm>
          <a:prstGeom prst="rect">
            <a:avLst/>
          </a:prstGeom>
        </p:spPr>
      </p:pic>
      <p:pic>
        <p:nvPicPr>
          <p:cNvPr id="8" name="Gimn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px-Flag_of_North_Osseti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8001056" cy="214304"/>
          </a:xfrm>
          <a:prstGeom prst="rect">
            <a:avLst/>
          </a:prstGeom>
        </p:spPr>
      </p:pic>
      <p:pic>
        <p:nvPicPr>
          <p:cNvPr id="3" name="Рисунок 2" descr="600px-Flag_of_North_Osseti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6643696"/>
            <a:ext cx="8001056" cy="214304"/>
          </a:xfrm>
          <a:prstGeom prst="rect">
            <a:avLst/>
          </a:prstGeom>
        </p:spPr>
      </p:pic>
      <p:pic>
        <p:nvPicPr>
          <p:cNvPr id="4" name="Рисунок 3" descr="1XXjMf1Cnt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836712"/>
            <a:ext cx="7776864" cy="574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62920" y="214290"/>
            <a:ext cx="32825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МБОУ СОШ </a:t>
            </a:r>
            <a:r>
              <a:rPr lang="ru-RU" sz="3600" b="1" cap="none" spc="0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№1</a:t>
            </a:r>
            <a:endParaRPr lang="ru-RU" sz="3600" b="1" cap="none" spc="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14290"/>
            <a:ext cx="43577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Осе́тия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регион центрального Кавказа, расположенный по обе стороны от главного кавказского хребта, в основном населённый осетинами. В настоящее время часть этого региона, расположенная к югу от главного кавказского хребта, относится к частично признанной (с 2008 г.) Республике Южная Осетия, к северу — к Республике Северная Осетия- Алания в составе Российской Федерации. Общая площадь всей Осетии (как сумма площадей РЮО и РСО-А) составляет примерно 11950 км².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13px-Ossetia_r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85728"/>
            <a:ext cx="3167680" cy="4857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 descr="92509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071942"/>
            <a:ext cx="4357718" cy="22734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600px-Flag_of_North_Ossetia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0"/>
            <a:ext cx="8001056" cy="214304"/>
          </a:xfrm>
          <a:prstGeom prst="rect">
            <a:avLst/>
          </a:prstGeom>
        </p:spPr>
      </p:pic>
      <p:pic>
        <p:nvPicPr>
          <p:cNvPr id="6" name="Рисунок 5" descr="600px-Flag_of_North_Ossetia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6572272"/>
            <a:ext cx="8001056" cy="21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736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Глава Республики Северная Осетия–Алания </a:t>
            </a:r>
            <a:r>
              <a:rPr lang="ru-RU" b="1" dirty="0" err="1" smtClean="0"/>
              <a:t>Таймураз</a:t>
            </a:r>
            <a:r>
              <a:rPr lang="ru-RU" b="1" dirty="0" smtClean="0"/>
              <a:t> Мамсуров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1571612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Глава Республики Южная Осетия – </a:t>
            </a:r>
            <a:r>
              <a:rPr lang="ru-RU" b="1" dirty="0" smtClean="0"/>
              <a:t>Леонид </a:t>
            </a:r>
            <a:r>
              <a:rPr lang="ru-RU" b="1" dirty="0" err="1" smtClean="0"/>
              <a:t>Тибилов</a:t>
            </a:r>
            <a:endParaRPr lang="ru-RU" b="1" dirty="0"/>
          </a:p>
        </p:txBody>
      </p:sp>
      <p:pic>
        <p:nvPicPr>
          <p:cNvPr id="6" name="Рисунок 5" descr="leon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643182"/>
            <a:ext cx="2421838" cy="2843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pi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643182"/>
            <a:ext cx="2417423" cy="2879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600px-Flag_of_North_Ossetia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2643182"/>
            <a:ext cx="1076301" cy="3009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1071538" y="285728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Главы республик РЮО и РСО-А </a:t>
            </a:r>
            <a:endParaRPr lang="ru-RU" sz="3600" dirty="0"/>
          </a:p>
        </p:txBody>
      </p:sp>
      <p:pic>
        <p:nvPicPr>
          <p:cNvPr id="12" name="Рисунок 11" descr="600px-Flag_of_North_Ossetia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142852"/>
            <a:ext cx="8001056" cy="214304"/>
          </a:xfrm>
          <a:prstGeom prst="rect">
            <a:avLst/>
          </a:prstGeom>
        </p:spPr>
      </p:pic>
      <p:pic>
        <p:nvPicPr>
          <p:cNvPr id="13" name="Рисунок 12" descr="600px-Flag_of_North_Ossetia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6500834"/>
            <a:ext cx="8001056" cy="21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7143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Реки на севере Осетии относятся к бассейну реки Терек, на юге — к бассейну </a:t>
            </a:r>
            <a:r>
              <a:rPr lang="ru-RU" sz="2400" dirty="0" err="1" smtClean="0"/>
              <a:t>Лиахвы</a:t>
            </a:r>
            <a:r>
              <a:rPr lang="ru-RU" sz="2400" dirty="0" smtClean="0"/>
              <a:t> (приток Куры). Общее количество рек с различными притоками на территории Осетии равняется 62.</a:t>
            </a:r>
            <a:endParaRPr lang="ru-RU" sz="2400" dirty="0"/>
          </a:p>
        </p:txBody>
      </p:sp>
      <p:pic>
        <p:nvPicPr>
          <p:cNvPr id="3" name="Рисунок 2" descr="0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4105282" cy="2794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929066"/>
            <a:ext cx="3476626" cy="2607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o_sledam_skifov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1746" y="3857628"/>
            <a:ext cx="3833658" cy="2869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00px-Flag_of_North_Ossetia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0"/>
            <a:ext cx="8001056" cy="142852"/>
          </a:xfrm>
          <a:prstGeom prst="rect">
            <a:avLst/>
          </a:prstGeom>
        </p:spPr>
      </p:pic>
      <p:pic>
        <p:nvPicPr>
          <p:cNvPr id="7" name="Рисунок 6" descr="600px-Flag_of_North_Ossetia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6715148"/>
            <a:ext cx="8001056" cy="142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142852"/>
            <a:ext cx="33622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/>
              <a:t>Религия</a:t>
            </a:r>
            <a:endParaRPr lang="ru-RU"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1442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Северная Осетия: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●</a:t>
            </a:r>
            <a:r>
              <a:rPr lang="ru-RU" dirty="0" smtClean="0"/>
              <a:t>Православие 68%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●</a:t>
            </a:r>
            <a:r>
              <a:rPr lang="ru-RU" dirty="0" smtClean="0"/>
              <a:t>Ислам </a:t>
            </a:r>
            <a:r>
              <a:rPr lang="ru-RU" dirty="0" err="1" smtClean="0"/>
              <a:t>сунитского</a:t>
            </a:r>
            <a:r>
              <a:rPr lang="ru-RU" dirty="0" smtClean="0"/>
              <a:t> толка 15%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●</a:t>
            </a:r>
            <a:r>
              <a:rPr lang="ru-RU" dirty="0" smtClean="0"/>
              <a:t>Старинные местные горные верования около 6%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596" y="1214422"/>
            <a:ext cx="414340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Южная Осетия: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●</a:t>
            </a:r>
            <a:r>
              <a:rPr lang="ru-RU" dirty="0" smtClean="0"/>
              <a:t>Православие 90%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●</a:t>
            </a:r>
            <a:r>
              <a:rPr lang="ru-RU" dirty="0" smtClean="0"/>
              <a:t>Старинные местные горные верования 5%</a:t>
            </a:r>
            <a:endParaRPr lang="ru-RU" dirty="0"/>
          </a:p>
        </p:txBody>
      </p:sp>
      <p:pic>
        <p:nvPicPr>
          <p:cNvPr id="5" name="Рисунок 4" descr="DETAIL_PICTURE_597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214686"/>
            <a:ext cx="6286544" cy="3255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600px-Flag_of_North_Osseti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52"/>
            <a:ext cx="8001056" cy="214304"/>
          </a:xfrm>
          <a:prstGeom prst="rect">
            <a:avLst/>
          </a:prstGeom>
        </p:spPr>
      </p:pic>
      <p:pic>
        <p:nvPicPr>
          <p:cNvPr id="7" name="Рисунок 6" descr="600px-Flag_of_North_Osseti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6643696"/>
            <a:ext cx="8001056" cy="21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Крупнейшим городом, культурным и экономическим центром современной Осетии является Владикавказ, значительную роль играет также Цхинвал, в котором расположены научные и культурные центры </a:t>
            </a:r>
            <a:r>
              <a:rPr lang="ru-RU" dirty="0" err="1" smtClean="0"/>
              <a:t>общеосетинского</a:t>
            </a:r>
            <a:r>
              <a:rPr lang="ru-RU" dirty="0" smtClean="0"/>
              <a:t> значения (</a:t>
            </a:r>
            <a:r>
              <a:rPr lang="ru-RU" dirty="0" err="1" smtClean="0"/>
              <a:t>Юго-Осетинский</a:t>
            </a:r>
            <a:r>
              <a:rPr lang="ru-RU" dirty="0" smtClean="0"/>
              <a:t> НИИ им. З. </a:t>
            </a:r>
            <a:r>
              <a:rPr lang="ru-RU" dirty="0" err="1" smtClean="0"/>
              <a:t>Ванеты</a:t>
            </a:r>
            <a:r>
              <a:rPr lang="ru-RU" dirty="0" smtClean="0"/>
              <a:t>, </a:t>
            </a:r>
            <a:r>
              <a:rPr lang="ru-RU" dirty="0" err="1" smtClean="0"/>
              <a:t>Юго-Осетинский</a:t>
            </a:r>
            <a:r>
              <a:rPr lang="ru-RU" dirty="0" smtClean="0"/>
              <a:t> драматический театр, </a:t>
            </a:r>
            <a:r>
              <a:rPr lang="ru-RU" dirty="0" err="1" smtClean="0"/>
              <a:t>Юго-Осетинский</a:t>
            </a:r>
            <a:r>
              <a:rPr lang="ru-RU" dirty="0" smtClean="0"/>
              <a:t> государственный университет и другие).</a:t>
            </a:r>
            <a:endParaRPr lang="ru-RU" dirty="0"/>
          </a:p>
        </p:txBody>
      </p:sp>
      <p:pic>
        <p:nvPicPr>
          <p:cNvPr id="3" name="Рисунок 2" descr="600px-Flag_of_North_Osseti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8001056" cy="214304"/>
          </a:xfrm>
          <a:prstGeom prst="rect">
            <a:avLst/>
          </a:prstGeom>
        </p:spPr>
      </p:pic>
      <p:pic>
        <p:nvPicPr>
          <p:cNvPr id="4" name="Рисунок 3" descr="600px-Flag_of_North_Osseti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6500834"/>
            <a:ext cx="8001056" cy="214304"/>
          </a:xfrm>
          <a:prstGeom prst="rect">
            <a:avLst/>
          </a:prstGeom>
        </p:spPr>
      </p:pic>
      <p:pic>
        <p:nvPicPr>
          <p:cNvPr id="6" name="Рисунок 5" descr="2014-11-06_2212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428868"/>
            <a:ext cx="5014947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43438" y="1668322"/>
            <a:ext cx="400052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Владикавка́з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— город на юге России, в центральной части Северного Кавказа, столица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РСО-Алания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Крупный промышленный, научный, культурный и образовательный центр. </a:t>
            </a:r>
          </a:p>
        </p:txBody>
      </p:sp>
      <p:pic>
        <p:nvPicPr>
          <p:cNvPr id="4" name="Рисунок 3" descr="320px-Mer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4503509"/>
            <a:ext cx="407196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Цхинва́л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ka-G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— город на южных склонах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Кавказа</a:t>
            </a:r>
            <a:r>
              <a:rPr kumimoji="0" lang="ka-G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на реке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Большая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Лиахва</a:t>
            </a:r>
            <a:r>
              <a:rPr kumimoji="0" lang="ka-G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на высоте 870 метров над уровнем моря. Главный культурный, экономический, промышленный населенный пункт Южной Осетии. </a:t>
            </a:r>
          </a:p>
        </p:txBody>
      </p:sp>
      <p:pic>
        <p:nvPicPr>
          <p:cNvPr id="6" name="Рисунок 5" descr="kYwOoaOMoz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071942"/>
            <a:ext cx="385765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/>
          <p:cNvSpPr/>
          <p:nvPr/>
        </p:nvSpPr>
        <p:spPr>
          <a:xfrm>
            <a:off x="4572000" y="5357826"/>
            <a:ext cx="285752" cy="21431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4357686" y="2571744"/>
            <a:ext cx="285752" cy="21431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600px-Flag_of_North_Ossetia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42852"/>
            <a:ext cx="8001056" cy="142876"/>
          </a:xfrm>
          <a:prstGeom prst="rect">
            <a:avLst/>
          </a:prstGeom>
        </p:spPr>
      </p:pic>
      <p:pic>
        <p:nvPicPr>
          <p:cNvPr id="10" name="Рисунок 9" descr="600px-Flag_of_North_Ossetia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6715124"/>
            <a:ext cx="8001056" cy="14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928802"/>
            <a:ext cx="4572000" cy="12157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smtClean="0"/>
              <a:t>ДОНЫСКАФАН </a:t>
            </a:r>
            <a:r>
              <a:rPr lang="ru-RU" sz="1000" dirty="0" smtClean="0"/>
              <a:t> </a:t>
            </a:r>
          </a:p>
          <a:p>
            <a:r>
              <a:rPr lang="ru-RU" sz="1000" dirty="0" smtClean="0"/>
              <a:t>(праздник черпания воды)</a:t>
            </a:r>
          </a:p>
          <a:p>
            <a:endParaRPr lang="ru-RU" sz="1100" dirty="0"/>
          </a:p>
          <a:p>
            <a:r>
              <a:rPr lang="ru-RU" sz="1100" dirty="0" smtClean="0"/>
              <a:t> </a:t>
            </a:r>
          </a:p>
          <a:p>
            <a:endParaRPr lang="ru-RU" sz="1100" dirty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2859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smtClean="0"/>
              <a:t>БЫНАТЫ ХИЦАУЫ АХСАВ </a:t>
            </a:r>
            <a:r>
              <a:rPr lang="ru-RU" sz="1000" dirty="0" smtClean="0"/>
              <a:t> </a:t>
            </a:r>
          </a:p>
          <a:p>
            <a:r>
              <a:rPr lang="ru-RU" sz="1000" dirty="0" smtClean="0"/>
              <a:t>(праздник покровителя жилища) 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7146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smtClean="0"/>
              <a:t>ХАЙРАДЖЫТЫ АХСАВ </a:t>
            </a:r>
            <a:r>
              <a:rPr lang="ru-RU" sz="1000" dirty="0" smtClean="0"/>
              <a:t> </a:t>
            </a:r>
          </a:p>
          <a:p>
            <a:r>
              <a:rPr lang="ru-RU" sz="1000" dirty="0" smtClean="0"/>
              <a:t>(ночь чертей).  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0003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smtClean="0"/>
              <a:t>НОГБОН </a:t>
            </a:r>
            <a:r>
              <a:rPr lang="ru-RU" sz="1000" dirty="0" smtClean="0"/>
              <a:t> </a:t>
            </a:r>
          </a:p>
          <a:p>
            <a:r>
              <a:rPr lang="ru-RU" sz="1000" dirty="0" smtClean="0"/>
              <a:t>(новый год по старому стилю)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286124"/>
            <a:ext cx="13997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/>
              <a:t>КУАДЗАН - ПАСХА 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42900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smtClean="0"/>
              <a:t>БАЛДАРАН</a:t>
            </a:r>
            <a:r>
              <a:rPr lang="ru-RU" sz="1000" dirty="0" smtClean="0"/>
              <a:t>  </a:t>
            </a:r>
          </a:p>
          <a:p>
            <a:r>
              <a:rPr lang="ru-RU" sz="1000" dirty="0" smtClean="0"/>
              <a:t>(приходится на первое воскресенье после Пасхи)</a:t>
            </a:r>
          </a:p>
          <a:p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786190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/>
              <a:t>ТАРАНДЖЕЛОЗ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857628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/>
              <a:t>НИККОЛА</a:t>
            </a:r>
            <a:r>
              <a:rPr lang="ru-RU" sz="1000" dirty="0" smtClean="0"/>
              <a:t> 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143380"/>
            <a:ext cx="6751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/>
              <a:t>РЕКОМ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2862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smtClean="0"/>
              <a:t>КАРДАГХАССАН </a:t>
            </a:r>
            <a:r>
              <a:rPr lang="ru-RU" sz="1000" dirty="0" smtClean="0"/>
              <a:t> </a:t>
            </a:r>
          </a:p>
          <a:p>
            <a:r>
              <a:rPr lang="ru-RU" sz="1000" dirty="0" smtClean="0"/>
              <a:t>(день приношения домой трав) 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71488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smtClean="0"/>
              <a:t>ДАУДЖЫТЫ БОН </a:t>
            </a:r>
            <a:r>
              <a:rPr lang="ru-RU" sz="1000" dirty="0" smtClean="0"/>
              <a:t> </a:t>
            </a:r>
          </a:p>
          <a:p>
            <a:r>
              <a:rPr lang="ru-RU" sz="1000" dirty="0" smtClean="0"/>
              <a:t>(День духов) </a:t>
            </a:r>
            <a:endParaRPr lang="ru-RU" sz="1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4929198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/>
              <a:t>УАЦИЛЛА</a:t>
            </a:r>
            <a:r>
              <a:rPr lang="ru-RU" b="1" dirty="0" smtClean="0"/>
              <a:t> 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5143512"/>
            <a:ext cx="229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/>
              <a:t>ХЕТАДЖЫ БОН - ДЕНЬ ХЕТАГА</a:t>
            </a:r>
            <a:r>
              <a:rPr lang="ru-RU" sz="1000" dirty="0" smtClean="0"/>
              <a:t> 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5429264"/>
            <a:ext cx="9781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/>
              <a:t>КАХЦГАНАН</a:t>
            </a:r>
            <a:endParaRPr lang="ru-RU" sz="1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564357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smtClean="0"/>
              <a:t>ЗАДАЛЕСКЫ НАНАЙЫ БАРАГБОН </a:t>
            </a:r>
            <a:r>
              <a:rPr lang="ru-RU" sz="1000" dirty="0" smtClean="0"/>
              <a:t> </a:t>
            </a:r>
          </a:p>
          <a:p>
            <a:r>
              <a:rPr lang="ru-RU" sz="1000" dirty="0" smtClean="0"/>
              <a:t>(праздник </a:t>
            </a:r>
            <a:r>
              <a:rPr lang="ru-RU" sz="1000" dirty="0" err="1" smtClean="0"/>
              <a:t>Нана</a:t>
            </a:r>
            <a:r>
              <a:rPr lang="ru-RU" sz="1000" dirty="0" smtClean="0"/>
              <a:t> </a:t>
            </a:r>
            <a:r>
              <a:rPr lang="ru-RU" sz="1000" dirty="0" err="1" smtClean="0"/>
              <a:t>Задалеской</a:t>
            </a:r>
            <a:r>
              <a:rPr lang="ru-RU" sz="1000" dirty="0" smtClean="0"/>
              <a:t>). </a:t>
            </a:r>
            <a:endParaRPr lang="ru-RU" sz="1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571501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1000" b="1" dirty="0" smtClean="0"/>
              <a:t>ХУЦАУЫ ДЗУАР </a:t>
            </a:r>
            <a:r>
              <a:rPr lang="ru-RU" sz="1000" dirty="0" smtClean="0"/>
              <a:t> </a:t>
            </a:r>
          </a:p>
          <a:p>
            <a:r>
              <a:rPr lang="ru-RU" sz="1000" dirty="0" smtClean="0"/>
              <a:t>(Божий святой)  </a:t>
            </a:r>
            <a:endParaRPr lang="ru-RU" sz="1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6215082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/>
              <a:t>АТЫНАГ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142873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/>
              <a:t> </a:t>
            </a:r>
          </a:p>
          <a:p>
            <a:r>
              <a:rPr lang="ru-RU" sz="1000" b="1" dirty="0" smtClean="0"/>
              <a:t>МАДЫ МАЙРАМ </a:t>
            </a:r>
            <a:r>
              <a:rPr lang="ru-RU" sz="1000" dirty="0" smtClean="0"/>
              <a:t> </a:t>
            </a:r>
          </a:p>
          <a:p>
            <a:r>
              <a:rPr lang="ru-RU" sz="1000" dirty="0" smtClean="0"/>
              <a:t>(Мать Мария)  </a:t>
            </a:r>
            <a:endParaRPr lang="ru-RU" sz="1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1428736"/>
            <a:ext cx="7617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/>
              <a:t>АЛАРДЫ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1285860"/>
            <a:ext cx="8755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/>
              <a:t>ФАЛВАРА</a:t>
            </a:r>
            <a:r>
              <a:rPr lang="ru-RU" sz="1000" dirty="0" smtClean="0"/>
              <a:t> </a:t>
            </a:r>
            <a:endParaRPr lang="ru-RU" sz="1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100010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/>
              <a:t> </a:t>
            </a:r>
          </a:p>
          <a:p>
            <a:r>
              <a:rPr lang="ru-RU" sz="1000" b="1" dirty="0" smtClean="0"/>
              <a:t>МЫКАЛГАБЫРТА</a:t>
            </a:r>
            <a:r>
              <a:rPr lang="ru-RU" sz="1000" dirty="0" smtClean="0"/>
              <a:t>  </a:t>
            </a:r>
            <a:endParaRPr lang="ru-RU" sz="1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857232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/>
              <a:t>ДЖЕОРГУЫБА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71435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/>
              <a:t>ЦЫППУРС</a:t>
            </a:r>
            <a:r>
              <a:rPr lang="ru-RU" sz="1000" dirty="0" smtClean="0"/>
              <a:t> 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85720" y="142852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	Осетинские  праздники</a:t>
            </a:r>
            <a:endParaRPr lang="ru-RU" sz="4400" dirty="0"/>
          </a:p>
        </p:txBody>
      </p:sp>
      <p:pic>
        <p:nvPicPr>
          <p:cNvPr id="26" name="Рисунок 25" descr="600px-Flag_of_North_Osseti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8001056" cy="214304"/>
          </a:xfrm>
          <a:prstGeom prst="rect">
            <a:avLst/>
          </a:prstGeom>
        </p:spPr>
      </p:pic>
      <p:pic>
        <p:nvPicPr>
          <p:cNvPr id="27" name="Рисунок 26" descr="600px-Flag_of_North_Osseti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6643696"/>
            <a:ext cx="8001056" cy="214304"/>
          </a:xfrm>
          <a:prstGeom prst="rect">
            <a:avLst/>
          </a:prstGeom>
        </p:spPr>
      </p:pic>
      <p:pic>
        <p:nvPicPr>
          <p:cNvPr id="28" name="Рисунок 27" descr="1961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1031571"/>
            <a:ext cx="3714776" cy="2472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 descr="t_480x305x4add4862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4071942"/>
            <a:ext cx="2643206" cy="16795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" name="Рисунок 29" descr="spb_b_321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1071546"/>
            <a:ext cx="2357422" cy="2454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Рисунок 30" descr="1308574099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4071942"/>
            <a:ext cx="3214710" cy="2267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b_b_32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2618907" cy="2428892"/>
          </a:xfrm>
          <a:prstGeom prst="rect">
            <a:avLst/>
          </a:prstGeom>
        </p:spPr>
      </p:pic>
      <p:pic>
        <p:nvPicPr>
          <p:cNvPr id="3" name="Рисунок 2" descr="2014-11-06_230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500043"/>
            <a:ext cx="2944680" cy="2428892"/>
          </a:xfrm>
          <a:prstGeom prst="rect">
            <a:avLst/>
          </a:prstGeom>
        </p:spPr>
      </p:pic>
      <p:pic>
        <p:nvPicPr>
          <p:cNvPr id="4" name="Рисунок 3" descr="2014-11-06_230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3174" y="500042"/>
            <a:ext cx="1684908" cy="2428892"/>
          </a:xfrm>
          <a:prstGeom prst="rect">
            <a:avLst/>
          </a:prstGeom>
        </p:spPr>
      </p:pic>
      <p:pic>
        <p:nvPicPr>
          <p:cNvPr id="5" name="Рисунок 4" descr="2014-11-06_2305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000372"/>
            <a:ext cx="2228850" cy="3152775"/>
          </a:xfrm>
          <a:prstGeom prst="rect">
            <a:avLst/>
          </a:prstGeom>
        </p:spPr>
      </p:pic>
      <p:pic>
        <p:nvPicPr>
          <p:cNvPr id="6" name="Рисунок 5" descr="2014-11-06_2307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3000372"/>
            <a:ext cx="3582406" cy="3143272"/>
          </a:xfrm>
          <a:prstGeom prst="rect">
            <a:avLst/>
          </a:prstGeom>
        </p:spPr>
      </p:pic>
      <p:pic>
        <p:nvPicPr>
          <p:cNvPr id="7" name="Рисунок 6" descr="2014-11-06_2306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3101454"/>
            <a:ext cx="3851920" cy="3135858"/>
          </a:xfrm>
          <a:prstGeom prst="rect">
            <a:avLst/>
          </a:prstGeom>
        </p:spPr>
      </p:pic>
      <p:pic>
        <p:nvPicPr>
          <p:cNvPr id="8" name="Рисунок 7" descr="2014-11-06_2305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90713" y="500042"/>
            <a:ext cx="1753287" cy="2438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5852" y="0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Достопримечательности Осетии</a:t>
            </a:r>
            <a:endParaRPr lang="ru-RU" sz="2800" dirty="0"/>
          </a:p>
        </p:txBody>
      </p:sp>
      <p:pic>
        <p:nvPicPr>
          <p:cNvPr id="10" name="Рисунок 9" descr="600px-Flag_of_North_Ossetia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596" y="0"/>
            <a:ext cx="8001056" cy="142852"/>
          </a:xfrm>
          <a:prstGeom prst="rect">
            <a:avLst/>
          </a:prstGeom>
        </p:spPr>
      </p:pic>
      <p:pic>
        <p:nvPicPr>
          <p:cNvPr id="11" name="Рисунок 10" descr="600px-Flag_of_North_Ossetia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10" y="6715124"/>
            <a:ext cx="8001056" cy="14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</TotalTime>
  <Words>206</Words>
  <Application>Microsoft Office PowerPoint</Application>
  <PresentationFormat>Экран (4:3)</PresentationFormat>
  <Paragraphs>60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Миша</dc:creator>
  <cp:lastModifiedBy>Admin</cp:lastModifiedBy>
  <cp:revision>18</cp:revision>
  <dcterms:created xsi:type="dcterms:W3CDTF">2014-11-06T18:01:25Z</dcterms:created>
  <dcterms:modified xsi:type="dcterms:W3CDTF">2014-11-21T15:31:21Z</dcterms:modified>
</cp:coreProperties>
</file>