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9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99"/>
    <a:srgbClr val="CCCCFF"/>
    <a:srgbClr val="663300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709" autoAdjust="0"/>
  </p:normalViewPr>
  <p:slideViewPr>
    <p:cSldViewPr>
      <p:cViewPr varScale="1">
        <p:scale>
          <a:sx n="106" d="100"/>
          <a:sy n="106" d="100"/>
        </p:scale>
        <p:origin x="-9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image" Target="../media/image4.jpeg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ewphysics.ru/newmath.shtml" TargetMode="External"/><Relationship Id="rId2" Type="http://schemas.openxmlformats.org/officeDocument/2006/relationships/hyperlink" Target="http://school9.beluo.ru/media/metod/math/mk/gorushko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opy.ru/" TargetMode="External"/><Relationship Id="rId5" Type="http://schemas.openxmlformats.org/officeDocument/2006/relationships/hyperlink" Target="http://st.modelmen.ru/lesson/2" TargetMode="External"/><Relationship Id="rId4" Type="http://schemas.openxmlformats.org/officeDocument/2006/relationships/hyperlink" Target="http://matemonline.com/2010/12/matan-chto-eto-takoe-i-gde-nachal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Прямоугольник 6"/>
          <p:cNvSpPr/>
          <p:nvPr/>
        </p:nvSpPr>
        <p:spPr>
          <a:xfrm>
            <a:off x="0" y="0"/>
            <a:ext cx="9144000" cy="5929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п. Сосновка 2014-2015 учебный год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786314" y="3143248"/>
            <a:ext cx="4143404" cy="271464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20000"/>
              </a:lnSpc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Автор:</a:t>
            </a:r>
            <a:endParaRPr lang="ru-RU" sz="2000" dirty="0" smtClean="0">
              <a:solidFill>
                <a:srgbClr val="002060"/>
              </a:solidFill>
            </a:endParaRPr>
          </a:p>
          <a:p>
            <a:pPr lvl="0" algn="r">
              <a:lnSpc>
                <a:spcPct val="120000"/>
              </a:lnSpc>
              <a:buClr>
                <a:schemeClr val="accent2"/>
              </a:buClr>
              <a:buSzPct val="60000"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Хохлова Татьяна Юрьевна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r">
              <a:lnSpc>
                <a:spcPct val="120000"/>
              </a:lnSpc>
              <a:buClr>
                <a:schemeClr val="accent2"/>
              </a:buClr>
              <a:buSzPct val="60000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учитель </a:t>
            </a:r>
            <a:r>
              <a:rPr lang="ru-RU" sz="2000" dirty="0" smtClean="0">
                <a:solidFill>
                  <a:srgbClr val="002060"/>
                </a:solidFill>
              </a:rPr>
              <a:t>математики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r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ru-RU" sz="2000" dirty="0" smtClean="0">
                <a:solidFill>
                  <a:srgbClr val="002060"/>
                </a:solidFill>
              </a:rPr>
              <a:t>МКОУ  - </a:t>
            </a:r>
            <a:r>
              <a:rPr lang="ru-RU" sz="2000" dirty="0" err="1" smtClean="0">
                <a:solidFill>
                  <a:srgbClr val="002060"/>
                </a:solidFill>
              </a:rPr>
              <a:t>Сосновская</a:t>
            </a:r>
            <a:r>
              <a:rPr lang="ru-RU" sz="2000" dirty="0" smtClean="0">
                <a:solidFill>
                  <a:srgbClr val="002060"/>
                </a:solidFill>
              </a:rPr>
              <a:t> СОШ №32</a:t>
            </a:r>
          </a:p>
          <a:p>
            <a:pPr algn="r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ru-RU" sz="2000" dirty="0" smtClean="0">
                <a:solidFill>
                  <a:srgbClr val="002060"/>
                </a:solidFill>
              </a:rPr>
              <a:t>Новосибирского района</a:t>
            </a:r>
          </a:p>
          <a:p>
            <a:pPr algn="r">
              <a:lnSpc>
                <a:spcPct val="120000"/>
              </a:lnSpc>
              <a:buClr>
                <a:schemeClr val="accent2"/>
              </a:buClr>
              <a:buSzPct val="60000"/>
            </a:pPr>
            <a:r>
              <a:rPr lang="ru-RU" sz="2000" dirty="0" smtClean="0">
                <a:solidFill>
                  <a:srgbClr val="002060"/>
                </a:solidFill>
              </a:rPr>
              <a:t>Новосибирской области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8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500174"/>
            <a:ext cx="4324207" cy="42052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00042"/>
            <a:ext cx="614366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интерактивная игра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«Математическая игротека»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 кафе имеются три первых блюда, пять вторых блюд и два третьих. Сколькими способами посетитель кафе может выбрать обед, состоящий из первого, второго и третьего блюд?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«Царица наук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319088" lvl="0" indent="39688">
              <a:buClr>
                <a:schemeClr val="accent2"/>
              </a:buClr>
              <a:buSzPct val="60000"/>
              <a:defRPr/>
            </a:pPr>
            <a:endParaRPr lang="ru-RU" sz="2800" b="1" dirty="0" smtClean="0">
              <a:solidFill>
                <a:srgbClr val="008000"/>
              </a:solidFill>
            </a:endParaRPr>
          </a:p>
          <a:p>
            <a:pPr marL="319088" lvl="0" indent="39688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30 способов</a:t>
            </a:r>
            <a:endParaRPr kumimoji="0" lang="ru-RU" sz="2800" b="1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900" b="1" dirty="0" smtClean="0">
                <a:solidFill>
                  <a:srgbClr val="C00000"/>
                </a:solidFill>
              </a:rPr>
              <a:t>  </a:t>
            </a:r>
            <a:endParaRPr kumimoji="0" lang="ru-RU" sz="900" b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скачанные файлы (3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09" y="0"/>
            <a:ext cx="1461109" cy="1238228"/>
          </a:xfrm>
          <a:prstGeom prst="rect">
            <a:avLst/>
          </a:prstGeom>
        </p:spPr>
      </p:pic>
      <p:pic>
        <p:nvPicPr>
          <p:cNvPr id="15" name="Picture 1" descr="C:\Users\S\AppData\Local\Microsoft\Windows\Temporary Internet Files\Content.IE5\IMJKRM36\MC90043548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34751" y="4786322"/>
            <a:ext cx="1317095" cy="842613"/>
          </a:xfrm>
          <a:prstGeom prst="rect">
            <a:avLst/>
          </a:prstGeom>
          <a:noFill/>
        </p:spPr>
      </p:pic>
      <p:pic>
        <p:nvPicPr>
          <p:cNvPr id="16" name="Picture 2" descr="C:\Users\S\AppData\Local\Microsoft\Windows\Temporary Internet Files\Content.IE5\Y0L65LCC\MC900232817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4808869"/>
            <a:ext cx="1500198" cy="906459"/>
          </a:xfrm>
          <a:prstGeom prst="rect">
            <a:avLst/>
          </a:prstGeom>
          <a:noFill/>
        </p:spPr>
      </p:pic>
      <p:pic>
        <p:nvPicPr>
          <p:cNvPr id="17" name="Picture 3" descr="C:\Users\S\AppData\Local\Microsoft\Windows\Temporary Internet Files\Content.IE5\IMJKRM36\MP90040145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4045272"/>
            <a:ext cx="732181" cy="9154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В классе 40 учеников. Может ли оказаться, что по крайней мере, 4 ученика будут справлять день рождения в один и тот же месяц?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«Царица наук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endParaRPr lang="ru-RU" sz="9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3000" b="1" dirty="0" smtClean="0">
              <a:solidFill>
                <a:srgbClr val="008000"/>
              </a:solidFill>
            </a:endParaRPr>
          </a:p>
          <a:p>
            <a:pPr lvl="0" indent="806450">
              <a:buClr>
                <a:schemeClr val="accent2"/>
              </a:buClr>
              <a:buSzPct val="60000"/>
              <a:defRPr/>
            </a:pPr>
            <a:r>
              <a:rPr lang="ru-RU" sz="4400" b="1" dirty="0" smtClean="0">
                <a:solidFill>
                  <a:srgbClr val="008000"/>
                </a:solidFill>
              </a:rPr>
              <a:t>ДА!</a:t>
            </a:r>
            <a:endParaRPr kumimoji="0" lang="ru-RU" sz="44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скачанные файлы (3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09" y="0"/>
            <a:ext cx="1461109" cy="1238228"/>
          </a:xfrm>
          <a:prstGeom prst="rect">
            <a:avLst/>
          </a:prstGeom>
        </p:spPr>
      </p:pic>
      <p:pic>
        <p:nvPicPr>
          <p:cNvPr id="22532" name="Picture 4" descr="C:\Users\S\AppData\Local\Microsoft\Windows\Temporary Internet Files\Content.IE5\BTGN2ZIN\MP90042765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000504"/>
            <a:ext cx="1857364" cy="185736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358775">
              <a:buNone/>
              <a:tabLst>
                <a:tab pos="174625" algn="l"/>
              </a:tabLst>
            </a:pPr>
            <a:r>
              <a:rPr lang="ru-RU" dirty="0" smtClean="0">
                <a:solidFill>
                  <a:srgbClr val="000099"/>
                </a:solidFill>
              </a:rPr>
              <a:t>В гости Саша пригласил Галю, Надю, Валю и поставил на стол угощения: яблоки, груши, абрикосы. </a:t>
            </a:r>
          </a:p>
          <a:p>
            <a:pPr marL="0" indent="358775">
              <a:buNone/>
              <a:tabLst>
                <a:tab pos="174625" algn="l"/>
              </a:tabLst>
            </a:pPr>
            <a:r>
              <a:rPr lang="ru-RU" dirty="0" smtClean="0">
                <a:solidFill>
                  <a:srgbClr val="000099"/>
                </a:solidFill>
              </a:rPr>
              <a:t>Каждый из них выбрал один из фруктов по вкусу. Какой фрукт выбрал каждый, если Саша и Валя выбрали одинаковый фрукт, а Надя не любит абрикосы, у Гали аллергия на груши? Только один из них выбрал грушу.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«Царица наук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261938"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Саша и Валя взяли яблоки, Галя –абрикосы, Надя – грушу.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скачанные файлы (3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09" y="0"/>
            <a:ext cx="1461109" cy="1238228"/>
          </a:xfrm>
          <a:prstGeom prst="rect">
            <a:avLst/>
          </a:prstGeom>
        </p:spPr>
      </p:pic>
      <p:pic>
        <p:nvPicPr>
          <p:cNvPr id="21505" name="Picture 1" descr="C:\Users\S\AppData\Local\Microsoft\Windows\Temporary Internet Files\Content.IE5\SQYDAR1E\MC900436911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929198"/>
            <a:ext cx="857250" cy="857250"/>
          </a:xfrm>
          <a:prstGeom prst="rect">
            <a:avLst/>
          </a:prstGeom>
          <a:noFill/>
        </p:spPr>
      </p:pic>
      <p:pic>
        <p:nvPicPr>
          <p:cNvPr id="21506" name="Picture 2" descr="C:\Users\S\AppData\Local\Microsoft\Windows\Temporary Internet Files\Content.IE5\BTGN2ZIN\MC900436906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000636"/>
            <a:ext cx="714374" cy="714374"/>
          </a:xfrm>
          <a:prstGeom prst="rect">
            <a:avLst/>
          </a:prstGeom>
          <a:noFill/>
        </p:spPr>
      </p:pic>
      <p:pic>
        <p:nvPicPr>
          <p:cNvPr id="21507" name="Picture 3" descr="C:\Users\S\AppData\Local\Microsoft\Windows\Temporary Internet Files\Content.IE5\BTGN2ZIN\MC900193406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786322"/>
            <a:ext cx="1407100" cy="93624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14678" y="285728"/>
            <a:ext cx="4500594" cy="64294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«Зарядка для ума»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008000"/>
                </a:solidFill>
              </a:rPr>
              <a:t>УГОЛ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372" y="0"/>
            <a:ext cx="1439052" cy="1304903"/>
          </a:xfrm>
          <a:prstGeom prst="rect">
            <a:avLst/>
          </a:prstGeom>
        </p:spPr>
      </p:pic>
      <p:pic>
        <p:nvPicPr>
          <p:cNvPr id="15" name="Рисунок 14" descr="уго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071678"/>
            <a:ext cx="3400425" cy="1343025"/>
          </a:xfrm>
          <a:prstGeom prst="rect">
            <a:avLst/>
          </a:prstGeom>
        </p:spPr>
      </p:pic>
      <p:pic>
        <p:nvPicPr>
          <p:cNvPr id="19457" name="Picture 1" descr="C:\Users\S\AppData\Local\Microsoft\Windows\Temporary Internet Files\Content.IE5\SQYDAR1E\MP900390137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000504"/>
            <a:ext cx="2400304" cy="17122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«Зарядка для ума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008000"/>
                </a:solidFill>
              </a:rPr>
              <a:t>Задача</a:t>
            </a:r>
            <a:endParaRPr lang="ru-RU" sz="3200" dirty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372" y="0"/>
            <a:ext cx="1439052" cy="1304903"/>
          </a:xfrm>
          <a:prstGeom prst="rect">
            <a:avLst/>
          </a:prstGeom>
        </p:spPr>
      </p:pic>
      <p:pic>
        <p:nvPicPr>
          <p:cNvPr id="15" name="Рисунок 14" descr="задач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000240"/>
            <a:ext cx="3909420" cy="1562182"/>
          </a:xfrm>
          <a:prstGeom prst="rect">
            <a:avLst/>
          </a:prstGeom>
        </p:spPr>
      </p:pic>
      <p:pic>
        <p:nvPicPr>
          <p:cNvPr id="18433" name="Picture 1" descr="C:\Users\S\AppData\Local\Microsoft\Windows\Temporary Internet Files\Content.IE5\BTGN2ZIN\MM900285289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929066"/>
            <a:ext cx="1222884" cy="16177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«Зарядка для ума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Доказательство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372" y="0"/>
            <a:ext cx="1439052" cy="1304903"/>
          </a:xfrm>
          <a:prstGeom prst="rect">
            <a:avLst/>
          </a:prstGeom>
        </p:spPr>
      </p:pic>
      <p:pic>
        <p:nvPicPr>
          <p:cNvPr id="15" name="Рисунок 14" descr="доказательство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928802"/>
            <a:ext cx="4119558" cy="1581910"/>
          </a:xfrm>
          <a:prstGeom prst="rect">
            <a:avLst/>
          </a:prstGeom>
        </p:spPr>
      </p:pic>
      <p:pic>
        <p:nvPicPr>
          <p:cNvPr id="17409" name="Picture 1" descr="C:\Users\S\AppData\Local\Microsoft\Windows\Temporary Internet Files\Content.IE5\IMJKRM36\MP90040904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00504"/>
            <a:ext cx="2145235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«Зарядка для ума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008000"/>
                </a:solidFill>
              </a:rPr>
              <a:t>Парабола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372" y="0"/>
            <a:ext cx="1439052" cy="1304903"/>
          </a:xfrm>
          <a:prstGeom prst="rect">
            <a:avLst/>
          </a:prstGeom>
        </p:spPr>
      </p:pic>
      <p:pic>
        <p:nvPicPr>
          <p:cNvPr id="16" name="Рисунок 15" descr="парабол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901" y="1928802"/>
            <a:ext cx="4107685" cy="1643074"/>
          </a:xfrm>
          <a:prstGeom prst="rect">
            <a:avLst/>
          </a:prstGeom>
        </p:spPr>
      </p:pic>
      <p:pic>
        <p:nvPicPr>
          <p:cNvPr id="17" name="Рисунок 16" descr="parabol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000504"/>
            <a:ext cx="2286003" cy="171450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Разгадайте ребус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«Зарядка для ума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008000"/>
                </a:solidFill>
              </a:rPr>
              <a:t>Лобачевский</a:t>
            </a:r>
            <a:endParaRPr lang="ru-RU" sz="3200" b="1" dirty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372" y="0"/>
            <a:ext cx="1439052" cy="1304903"/>
          </a:xfrm>
          <a:prstGeom prst="rect">
            <a:avLst/>
          </a:prstGeom>
        </p:spPr>
      </p:pic>
      <p:pic>
        <p:nvPicPr>
          <p:cNvPr id="15" name="Рисунок 14" descr="лобачевски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000240"/>
            <a:ext cx="4318752" cy="1500198"/>
          </a:xfrm>
          <a:prstGeom prst="rect">
            <a:avLst/>
          </a:prstGeom>
        </p:spPr>
      </p:pic>
      <p:pic>
        <p:nvPicPr>
          <p:cNvPr id="16" name="Рисунок 15" descr="скачанные файлы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4000504"/>
            <a:ext cx="1268055" cy="16478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85852" y="1785926"/>
            <a:ext cx="5459550" cy="278608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Шёл Кондрат в Ленинград,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А на встречу ему – 12 ребят,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У каждого по 3 лукошка.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 каждом лукошке – кошка,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У каждой кошки – 12 котят,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У каждого котёнка в зубах по мышонку.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И задумался старый Кондрат: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Сколько мышат и котят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Ребята несут в Ленинград?</a:t>
            </a:r>
            <a:endParaRPr lang="ru-RU" sz="2800" dirty="0" smtClean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85786" y="4857760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1802" y="285728"/>
            <a:ext cx="4643470" cy="642942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«Заморочки из бочки»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786578" y="4000504"/>
            <a:ext cx="1857388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99"/>
              </a:buClr>
              <a:buSzPct val="60000"/>
              <a:buFont typeface="Wingdings" pitchFamily="2" charset="2"/>
              <a:buChar char="§"/>
              <a:tabLst/>
              <a:defRPr/>
            </a:pPr>
            <a:endParaRPr lang="ru-RU" sz="29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Рисунок 1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1643074" cy="1214993"/>
          </a:xfrm>
          <a:prstGeom prst="rect">
            <a:avLst/>
          </a:prstGeom>
        </p:spPr>
      </p:pic>
      <p:pic>
        <p:nvPicPr>
          <p:cNvPr id="16" name="Рисунок 15" descr="ts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4572008"/>
            <a:ext cx="1714512" cy="10257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57554" y="285728"/>
            <a:ext cx="4357718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«Заморочки из бочки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5008" y="3929066"/>
            <a:ext cx="2887782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 indent="717550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8000" b="1" dirty="0" smtClean="0">
                <a:solidFill>
                  <a:srgbClr val="008000"/>
                </a:solidFill>
              </a:rPr>
              <a:t>56 </a:t>
            </a:r>
            <a:endParaRPr lang="ru-RU" sz="8000" b="1" dirty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Рисунок 1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1643074" cy="1214993"/>
          </a:xfrm>
          <a:prstGeom prst="rect">
            <a:avLst/>
          </a:prstGeom>
        </p:spPr>
      </p:pic>
      <p:sp>
        <p:nvSpPr>
          <p:cNvPr id="19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45170" cy="282893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Как-то рано по утру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Птицы плавали в пруду.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Белоснежных лебедей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Втрое больше, чем гусей.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Уток было восемь пар –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Вдвое больше, чем гагар.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Сколько было птиц всего,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Если нам ещё дано,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Что всех уток и гусей 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Столько, сколько лебедей.</a:t>
            </a:r>
            <a:endParaRPr lang="ru-RU" sz="28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14290"/>
            <a:ext cx="585791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Интерактивная игра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rgbClr val="008000"/>
                </a:solidFill>
              </a:rPr>
              <a:t>«Математическая игротека»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928802"/>
            <a:ext cx="342902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Что? Где? Когда?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643182"/>
            <a:ext cx="342902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Царица наук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357562"/>
            <a:ext cx="342902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Зарядка для ума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342902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Заморочки из бочки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786322"/>
            <a:ext cx="3429024" cy="57150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Шевели извилинами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29330"/>
            <a:ext cx="571472" cy="285752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929330"/>
            <a:ext cx="8572528" cy="285752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28624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28596" y="257174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8596" y="1785926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28596" y="328612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8596" y="400050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8596" y="471488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28596" y="5429264"/>
            <a:ext cx="8001056" cy="1588"/>
          </a:xfrm>
          <a:prstGeom prst="line">
            <a:avLst/>
          </a:prstGeom>
          <a:ln w="44450" cmpd="tri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14350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600076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685801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78671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72" name="Прямоугольник с двумя скругленными противолежащими углами 71"/>
          <p:cNvSpPr/>
          <p:nvPr/>
        </p:nvSpPr>
        <p:spPr>
          <a:xfrm>
            <a:off x="428624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3" name="Прямоугольник с двумя скругленными противолежащими углами 72"/>
          <p:cNvSpPr/>
          <p:nvPr/>
        </p:nvSpPr>
        <p:spPr>
          <a:xfrm>
            <a:off x="507206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4" name="Прямоугольник с двумя скругленными противолежащими углами 73"/>
          <p:cNvSpPr/>
          <p:nvPr/>
        </p:nvSpPr>
        <p:spPr>
          <a:xfrm>
            <a:off x="592932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678657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421481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79" name="Прямоугольник с двумя скругленными противолежащими углами 78"/>
          <p:cNvSpPr/>
          <p:nvPr/>
        </p:nvSpPr>
        <p:spPr>
          <a:xfrm>
            <a:off x="507206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592932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1" name="Прямоугольник с двумя скругленными противолежащими углами 80"/>
          <p:cNvSpPr/>
          <p:nvPr/>
        </p:nvSpPr>
        <p:spPr>
          <a:xfrm>
            <a:off x="678657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2" name="Прямоугольник с двумя скругленными противолежащими углами 81"/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4" name="Прямоугольник с двумя скругленными противолежащими углами 83"/>
          <p:cNvSpPr/>
          <p:nvPr/>
        </p:nvSpPr>
        <p:spPr>
          <a:xfrm>
            <a:off x="421481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507206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6" name="Прямоугольник с двумя скругленными противолежащими углами 85"/>
          <p:cNvSpPr/>
          <p:nvPr/>
        </p:nvSpPr>
        <p:spPr>
          <a:xfrm>
            <a:off x="592932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7" name="Прямоугольник с двумя скругленными противолежащими углами 86"/>
          <p:cNvSpPr/>
          <p:nvPr/>
        </p:nvSpPr>
        <p:spPr>
          <a:xfrm>
            <a:off x="678657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88" name="Прямоугольник с двумя скругленными противолежащими углами 87"/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0" name="Прямоугольник с двумя скругленными противолежащими углами 89"/>
          <p:cNvSpPr/>
          <p:nvPr/>
        </p:nvSpPr>
        <p:spPr>
          <a:xfrm>
            <a:off x="421481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4996697" y="1919838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2" name="Прямоугольник с двумя скругленными противолежащими углами 91"/>
          <p:cNvSpPr/>
          <p:nvPr/>
        </p:nvSpPr>
        <p:spPr>
          <a:xfrm>
            <a:off x="585788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3" name="Прямоугольник с двумя скругленными противолежащими углами 92"/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4" name="Прямоугольник с двумя скругленными противолежащими углами 93"/>
          <p:cNvSpPr/>
          <p:nvPr/>
        </p:nvSpPr>
        <p:spPr>
          <a:xfrm>
            <a:off x="764383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97" name="Прямоугольник с двумя скругленными противолежащими углами 96">
            <a:hlinkClick r:id="rId2" action="ppaction://hlinksldjump"/>
          </p:cNvPr>
          <p:cNvSpPr/>
          <p:nvPr/>
        </p:nvSpPr>
        <p:spPr>
          <a:xfrm>
            <a:off x="421481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98" name="Прямоугольник с двумя скругленными противолежащими углами 97">
            <a:hlinkClick r:id="rId3" action="ppaction://hlinksldjump"/>
          </p:cNvPr>
          <p:cNvSpPr/>
          <p:nvPr/>
        </p:nvSpPr>
        <p:spPr>
          <a:xfrm>
            <a:off x="5000628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99" name="Прямоугольник с двумя скругленными противолежащими углами 98">
            <a:hlinkClick r:id="rId4" action="ppaction://hlinksldjump"/>
          </p:cNvPr>
          <p:cNvSpPr/>
          <p:nvPr/>
        </p:nvSpPr>
        <p:spPr>
          <a:xfrm>
            <a:off x="585788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r>
              <a:rPr lang="en-US" sz="2400" b="1" dirty="0" smtClean="0"/>
              <a:t>0</a:t>
            </a:r>
            <a:endParaRPr lang="ru-RU" sz="2400" b="1" dirty="0"/>
          </a:p>
        </p:txBody>
      </p:sp>
      <p:sp>
        <p:nvSpPr>
          <p:cNvPr id="100" name="Прямоугольник с двумя скругленными противолежащими углами 99">
            <a:hlinkClick r:id="rId5" action="ppaction://hlinksldjump"/>
          </p:cNvPr>
          <p:cNvSpPr/>
          <p:nvPr/>
        </p:nvSpPr>
        <p:spPr>
          <a:xfrm>
            <a:off x="6715140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35</a:t>
            </a:r>
            <a:endParaRPr lang="ru-RU" sz="2400" b="1" dirty="0"/>
          </a:p>
        </p:txBody>
      </p:sp>
      <p:sp>
        <p:nvSpPr>
          <p:cNvPr id="101" name="Прямоугольник с двумя скругленными противолежащими углами 100">
            <a:hlinkClick r:id="rId6" action="ppaction://hlinksldjump"/>
          </p:cNvPr>
          <p:cNvSpPr/>
          <p:nvPr/>
        </p:nvSpPr>
        <p:spPr>
          <a:xfrm>
            <a:off x="7643834" y="192880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40</a:t>
            </a:r>
            <a:endParaRPr lang="ru-RU" sz="2400" b="1" dirty="0"/>
          </a:p>
        </p:txBody>
      </p:sp>
      <p:sp>
        <p:nvSpPr>
          <p:cNvPr id="103" name="Прямоугольник с двумя скругленными противолежащими углами 102">
            <a:hlinkClick r:id="rId7" action="ppaction://hlinksldjump"/>
          </p:cNvPr>
          <p:cNvSpPr/>
          <p:nvPr/>
        </p:nvSpPr>
        <p:spPr>
          <a:xfrm>
            <a:off x="4214810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104" name="Прямоугольник с двумя скругленными противолежащими углами 103">
            <a:hlinkClick r:id="rId8" action="ppaction://hlinksldjump"/>
          </p:cNvPr>
          <p:cNvSpPr/>
          <p:nvPr/>
        </p:nvSpPr>
        <p:spPr>
          <a:xfrm>
            <a:off x="5072066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105" name="Прямоугольник с двумя скругленными противолежащими углами 104">
            <a:hlinkClick r:id="rId9" action="ppaction://hlinksldjump"/>
          </p:cNvPr>
          <p:cNvSpPr/>
          <p:nvPr/>
        </p:nvSpPr>
        <p:spPr>
          <a:xfrm>
            <a:off x="592932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30</a:t>
            </a:r>
            <a:endParaRPr lang="ru-RU" sz="2400" b="1" dirty="0"/>
          </a:p>
        </p:txBody>
      </p:sp>
      <p:sp>
        <p:nvSpPr>
          <p:cNvPr id="106" name="Прямоугольник с двумя скругленными противолежащими углами 105">
            <a:hlinkClick r:id="rId10" action="ppaction://hlinksldjump"/>
          </p:cNvPr>
          <p:cNvSpPr/>
          <p:nvPr/>
        </p:nvSpPr>
        <p:spPr>
          <a:xfrm>
            <a:off x="6786578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40</a:t>
            </a:r>
            <a:endParaRPr lang="ru-RU" sz="2400" b="1" dirty="0"/>
          </a:p>
        </p:txBody>
      </p:sp>
      <p:sp>
        <p:nvSpPr>
          <p:cNvPr id="107" name="Прямоугольник с двумя скругленными противолежащими углами 106">
            <a:hlinkClick r:id="rId11" action="ppaction://hlinksldjump"/>
          </p:cNvPr>
          <p:cNvSpPr/>
          <p:nvPr/>
        </p:nvSpPr>
        <p:spPr>
          <a:xfrm>
            <a:off x="7715272" y="264318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50</a:t>
            </a:r>
            <a:endParaRPr lang="ru-RU" sz="2400" b="1" dirty="0"/>
          </a:p>
        </p:txBody>
      </p:sp>
      <p:sp>
        <p:nvSpPr>
          <p:cNvPr id="109" name="Прямоугольник с двумя скругленными противолежащими углами 108">
            <a:hlinkClick r:id="rId12" action="ppaction://hlinksldjump"/>
          </p:cNvPr>
          <p:cNvSpPr/>
          <p:nvPr/>
        </p:nvSpPr>
        <p:spPr>
          <a:xfrm>
            <a:off x="4214810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30</a:t>
            </a:r>
            <a:endParaRPr lang="ru-RU" sz="2400" b="1" dirty="0"/>
          </a:p>
        </p:txBody>
      </p:sp>
      <p:sp>
        <p:nvSpPr>
          <p:cNvPr id="110" name="Прямоугольник с двумя скругленными противолежащими углами 109">
            <a:hlinkClick r:id="rId13" action="ppaction://hlinksldjump"/>
          </p:cNvPr>
          <p:cNvSpPr/>
          <p:nvPr/>
        </p:nvSpPr>
        <p:spPr>
          <a:xfrm>
            <a:off x="5072066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40</a:t>
            </a:r>
            <a:endParaRPr lang="ru-RU" sz="2400" b="1" dirty="0"/>
          </a:p>
        </p:txBody>
      </p:sp>
      <p:sp>
        <p:nvSpPr>
          <p:cNvPr id="111" name="Прямоугольник с двумя скругленными противолежащими углами 110">
            <a:hlinkClick r:id="rId14" action="ppaction://hlinksldjump"/>
          </p:cNvPr>
          <p:cNvSpPr/>
          <p:nvPr/>
        </p:nvSpPr>
        <p:spPr>
          <a:xfrm>
            <a:off x="592932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50</a:t>
            </a:r>
            <a:endParaRPr lang="ru-RU" sz="2400" b="1" dirty="0"/>
          </a:p>
        </p:txBody>
      </p:sp>
      <p:sp>
        <p:nvSpPr>
          <p:cNvPr id="112" name="Прямоугольник с двумя скругленными противолежащими углами 111">
            <a:hlinkClick r:id="rId15" action="ppaction://hlinksldjump"/>
          </p:cNvPr>
          <p:cNvSpPr/>
          <p:nvPr/>
        </p:nvSpPr>
        <p:spPr>
          <a:xfrm>
            <a:off x="6786578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60</a:t>
            </a:r>
            <a:endParaRPr lang="ru-RU" sz="2400" b="1" dirty="0"/>
          </a:p>
        </p:txBody>
      </p:sp>
      <p:sp>
        <p:nvSpPr>
          <p:cNvPr id="113" name="Прямоугольник с двумя скругленными противолежащими углами 112">
            <a:hlinkClick r:id="rId16" action="ppaction://hlinksldjump"/>
          </p:cNvPr>
          <p:cNvSpPr/>
          <p:nvPr/>
        </p:nvSpPr>
        <p:spPr>
          <a:xfrm>
            <a:off x="7715272" y="335756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70</a:t>
            </a:r>
            <a:endParaRPr lang="ru-RU" sz="2400" b="1" dirty="0"/>
          </a:p>
        </p:txBody>
      </p:sp>
      <p:sp>
        <p:nvSpPr>
          <p:cNvPr id="115" name="Прямоугольник с двумя скругленными противолежащими углами 114">
            <a:hlinkClick r:id="rId17" action="ppaction://hlinksldjump"/>
          </p:cNvPr>
          <p:cNvSpPr/>
          <p:nvPr/>
        </p:nvSpPr>
        <p:spPr>
          <a:xfrm>
            <a:off x="428624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16" name="Прямоугольник с двумя скругленными противолежащими углами 115">
            <a:hlinkClick r:id="rId18" action="ppaction://hlinksldjump"/>
          </p:cNvPr>
          <p:cNvSpPr/>
          <p:nvPr/>
        </p:nvSpPr>
        <p:spPr>
          <a:xfrm>
            <a:off x="5072066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17" name="Прямоугольник с двумя скругленными противолежащими углами 116">
            <a:hlinkClick r:id="rId19" action="ppaction://hlinksldjump"/>
          </p:cNvPr>
          <p:cNvSpPr/>
          <p:nvPr/>
        </p:nvSpPr>
        <p:spPr>
          <a:xfrm>
            <a:off x="592932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18" name="Прямоугольник с двумя скругленными противолежащими углами 117">
            <a:hlinkClick r:id="rId20" action="ppaction://hlinksldjump"/>
          </p:cNvPr>
          <p:cNvSpPr/>
          <p:nvPr/>
        </p:nvSpPr>
        <p:spPr>
          <a:xfrm>
            <a:off x="6786578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119" name="Прямоугольник с двумя скругленными противолежащими углами 118">
            <a:hlinkClick r:id="rId21" action="ppaction://hlinksldjump"/>
          </p:cNvPr>
          <p:cNvSpPr/>
          <p:nvPr/>
        </p:nvSpPr>
        <p:spPr>
          <a:xfrm>
            <a:off x="7715272" y="407194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121" name="Прямоугольник с двумя скругленными противолежащими углами 120">
            <a:hlinkClick r:id="rId22" action="ppaction://hlinksldjump"/>
          </p:cNvPr>
          <p:cNvSpPr/>
          <p:nvPr/>
        </p:nvSpPr>
        <p:spPr>
          <a:xfrm>
            <a:off x="4286248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2" name="Прямоугольник с двумя скругленными противолежащими углами 121">
            <a:hlinkClick r:id="rId23" action="ppaction://hlinksldjump"/>
          </p:cNvPr>
          <p:cNvSpPr/>
          <p:nvPr/>
        </p:nvSpPr>
        <p:spPr>
          <a:xfrm>
            <a:off x="5143504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3" name="Прямоугольник с двумя скругленными противолежащими углами 122">
            <a:hlinkClick r:id="rId24" action="ppaction://hlinksldjump"/>
          </p:cNvPr>
          <p:cNvSpPr/>
          <p:nvPr/>
        </p:nvSpPr>
        <p:spPr>
          <a:xfrm>
            <a:off x="600076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12</a:t>
            </a:r>
            <a:endParaRPr lang="ru-RU" sz="2400" b="1" dirty="0"/>
          </a:p>
        </p:txBody>
      </p:sp>
      <p:sp>
        <p:nvSpPr>
          <p:cNvPr id="124" name="Прямоугольник с двумя скругленными противолежащими углами 123">
            <a:hlinkClick r:id="rId25" action="ppaction://hlinksldjump"/>
          </p:cNvPr>
          <p:cNvSpPr/>
          <p:nvPr/>
        </p:nvSpPr>
        <p:spPr>
          <a:xfrm>
            <a:off x="6858016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125" name="Прямоугольник с двумя скругленными противолежащими углами 124">
            <a:hlinkClick r:id="rId26" action="ppaction://hlinksldjump"/>
          </p:cNvPr>
          <p:cNvSpPr/>
          <p:nvPr/>
        </p:nvSpPr>
        <p:spPr>
          <a:xfrm>
            <a:off x="778671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127" name="Прямоугольник с двумя скругленными противолежащими углами 126">
            <a:hlinkClick r:id="rId27" action="ppaction://hlinksldjump"/>
          </p:cNvPr>
          <p:cNvSpPr/>
          <p:nvPr/>
        </p:nvSpPr>
        <p:spPr>
          <a:xfrm>
            <a:off x="7715272" y="6286520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pic>
        <p:nvPicPr>
          <p:cNvPr id="128" name="Рисунок 127" descr="1226.jp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0"/>
            <a:ext cx="1714480" cy="17144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0" grpId="0" animBg="1"/>
      <p:bldP spid="101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8992" y="285728"/>
            <a:ext cx="4286280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«Заморочки из бочки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071934" y="4500570"/>
            <a:ext cx="4530856" cy="135732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514350" lvl="0" indent="23813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6000" b="1" dirty="0" smtClean="0">
                <a:solidFill>
                  <a:srgbClr val="008000"/>
                </a:solidFill>
              </a:rPr>
              <a:t>7</a:t>
            </a:r>
            <a:endParaRPr lang="ru-RU" sz="6000" b="1" dirty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Рисунок 1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1643074" cy="1214993"/>
          </a:xfrm>
          <a:prstGeom prst="rect">
            <a:avLst/>
          </a:prstGeom>
        </p:spPr>
      </p:pic>
      <p:sp>
        <p:nvSpPr>
          <p:cNvPr id="17" name="Содержимое 2"/>
          <p:cNvSpPr>
            <a:spLocks noGrp="1"/>
          </p:cNvSpPr>
          <p:nvPr>
            <p:ph sz="quarter" idx="1"/>
          </p:nvPr>
        </p:nvSpPr>
        <p:spPr>
          <a:xfrm>
            <a:off x="1857356" y="1643050"/>
            <a:ext cx="4929222" cy="285752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По тропинке вдоль кустов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Шло одиннадцать хвостов.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Сосчитать я даже смог,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Что шагало тридцать ног.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Это вместе шли куда-то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Индюки и жеребята.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А теперь вопрос таков: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Сколько было индюков?</a:t>
            </a:r>
            <a:endParaRPr lang="ru-RU" sz="2800" dirty="0" smtClean="0">
              <a:solidFill>
                <a:srgbClr val="000099"/>
              </a:solidFill>
            </a:endParaRPr>
          </a:p>
        </p:txBody>
      </p:sp>
      <p:pic>
        <p:nvPicPr>
          <p:cNvPr id="11265" name="Picture 1" descr="C:\Users\S\AppData\Local\Microsoft\Windows\Temporary Internet Files\Content.IE5\BTGN2ZIN\MC90043457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429132"/>
            <a:ext cx="1247277" cy="143034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4030790" cy="278608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Акробат и собачонка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Весят два пустых бочонка.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Шустрый пёс без акробата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Весит два мешка шпагата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А с одним мотком ягнёнок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Весит, кажется, бочонок.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Сколько весит акробат</a:t>
            </a:r>
          </a:p>
          <a:p>
            <a:pPr marL="0" indent="623888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В пересчёте на ягнят?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071538" y="5000636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928926" y="285728"/>
            <a:ext cx="4786346" cy="64294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«Заморочки из бочки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29190" y="4000504"/>
            <a:ext cx="4030822" cy="1928826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lnSpcReduction="10000"/>
          </a:bodyPr>
          <a:lstStyle/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 </a:t>
            </a:r>
            <a:r>
              <a:rPr lang="ru-RU" sz="2900" dirty="0" smtClean="0">
                <a:solidFill>
                  <a:srgbClr val="FF0000"/>
                </a:solidFill>
              </a:rPr>
              <a:t>		</a:t>
            </a:r>
          </a:p>
          <a:p>
            <a:pPr lvl="0">
              <a:spcBef>
                <a:spcPts val="700"/>
              </a:spcBef>
              <a:buClr>
                <a:srgbClr val="000099"/>
              </a:buClr>
              <a:buSzPct val="60000"/>
              <a:defRPr/>
            </a:pPr>
            <a:r>
              <a:rPr lang="ru-RU" sz="2900" dirty="0" smtClean="0">
                <a:solidFill>
                  <a:srgbClr val="FF0000"/>
                </a:solidFill>
              </a:rPr>
              <a:t>	</a:t>
            </a:r>
            <a:r>
              <a:rPr lang="ru-RU" sz="2900" dirty="0" smtClean="0">
                <a:solidFill>
                  <a:srgbClr val="FF0000"/>
                </a:solidFill>
              </a:rPr>
              <a:t>       </a:t>
            </a:r>
            <a:r>
              <a:rPr kumimoji="0" lang="ru-RU" sz="8800" b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endParaRPr kumimoji="0" lang="ru-RU" sz="88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Рисунок 1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1643074" cy="1214993"/>
          </a:xfrm>
          <a:prstGeom prst="rect">
            <a:avLst/>
          </a:prstGeom>
        </p:spPr>
      </p:pic>
      <p:pic>
        <p:nvPicPr>
          <p:cNvPr id="10241" name="Picture 1" descr="C:\Users\S\AppData\Local\Microsoft\Windows\Temporary Internet Files\Content.IE5\BTGN2ZIN\MC90031909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48" y="4857760"/>
            <a:ext cx="1030230" cy="913252"/>
          </a:xfrm>
          <a:prstGeom prst="rect">
            <a:avLst/>
          </a:prstGeom>
          <a:noFill/>
        </p:spPr>
      </p:pic>
      <p:pic>
        <p:nvPicPr>
          <p:cNvPr id="16" name="Picture 1" descr="C:\Users\S\AppData\Local\Microsoft\Windows\Temporary Internet Files\Content.IE5\BTGN2ZIN\MC90031909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071942"/>
            <a:ext cx="967061" cy="857256"/>
          </a:xfrm>
          <a:prstGeom prst="rect">
            <a:avLst/>
          </a:prstGeom>
          <a:noFill/>
        </p:spPr>
      </p:pic>
      <p:pic>
        <p:nvPicPr>
          <p:cNvPr id="17" name="Рисунок 16" descr="images (2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4000504"/>
            <a:ext cx="1171034" cy="18383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14488"/>
            <a:ext cx="4857784" cy="321471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sz="2800" dirty="0" smtClean="0">
                <a:solidFill>
                  <a:srgbClr val="000099"/>
                </a:solidFill>
              </a:rPr>
              <a:t>Я на два года старше льва, -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sz="2800" dirty="0" smtClean="0">
                <a:solidFill>
                  <a:srgbClr val="000099"/>
                </a:solidFill>
              </a:rPr>
              <a:t>Сказала мудрая сова.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sz="2800" dirty="0" smtClean="0">
                <a:solidFill>
                  <a:srgbClr val="000099"/>
                </a:solidFill>
              </a:rPr>
              <a:t>- А я в два раза младше вас, -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Сове сказал дикобраз.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Лев на него взглянул и гордо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Промолвил, чуть поморщив нос: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-Я старше на четыре года,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Чем вы, почтенный иглонос.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А сколько им всем вместе лет?</a:t>
            </a:r>
          </a:p>
          <a:p>
            <a:pPr marL="0" indent="623888">
              <a:spcBef>
                <a:spcPts val="0"/>
              </a:spcBef>
              <a:buFontTx/>
              <a:buChar char="-"/>
            </a:pPr>
            <a:r>
              <a:rPr lang="ru-RU" dirty="0" smtClean="0">
                <a:solidFill>
                  <a:srgbClr val="000099"/>
                </a:solidFill>
              </a:rPr>
              <a:t>Решив, проверьте свой ответ.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5214950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1802" y="285728"/>
            <a:ext cx="4643470" cy="642942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«Заморочки из бочки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715008" y="3786190"/>
            <a:ext cx="2857520" cy="207170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92500"/>
          </a:bodyPr>
          <a:lstStyle/>
          <a:p>
            <a:pPr lvl="0">
              <a:buClr>
                <a:srgbClr val="000099"/>
              </a:buClr>
              <a:buSzPct val="60000"/>
              <a:defRPr/>
            </a:pPr>
            <a:r>
              <a:rPr lang="ru-RU" sz="2900" b="1" dirty="0" smtClean="0">
                <a:solidFill>
                  <a:srgbClr val="008000"/>
                </a:solidFill>
              </a:rPr>
              <a:t>Сова – 12 лет</a:t>
            </a:r>
          </a:p>
          <a:p>
            <a:pPr lvl="0">
              <a:buClr>
                <a:srgbClr val="000099"/>
              </a:buClr>
              <a:buSzPct val="60000"/>
              <a:defRPr/>
            </a:pPr>
            <a:r>
              <a:rPr lang="ru-RU" sz="2900" b="1" dirty="0" smtClean="0">
                <a:solidFill>
                  <a:srgbClr val="008000"/>
                </a:solidFill>
              </a:rPr>
              <a:t>Лев – 10 лет</a:t>
            </a:r>
          </a:p>
          <a:p>
            <a:pPr lvl="0">
              <a:buClr>
                <a:srgbClr val="000099"/>
              </a:buClr>
              <a:buSzPct val="60000"/>
              <a:defRPr/>
            </a:pPr>
            <a:r>
              <a:rPr lang="ru-RU" sz="2900" b="1" dirty="0" smtClean="0">
                <a:solidFill>
                  <a:srgbClr val="008000"/>
                </a:solidFill>
              </a:rPr>
              <a:t>Дикобраз – 6 лет</a:t>
            </a:r>
          </a:p>
          <a:p>
            <a:pPr lvl="0">
              <a:buClr>
                <a:srgbClr val="000099"/>
              </a:buClr>
              <a:buSzPct val="60000"/>
              <a:defRPr/>
            </a:pPr>
            <a:r>
              <a:rPr lang="ru-RU" sz="2900" b="1" dirty="0" smtClean="0">
                <a:solidFill>
                  <a:srgbClr val="008000"/>
                </a:solidFill>
              </a:rPr>
              <a:t>Всего – 28 лет</a:t>
            </a:r>
            <a:endParaRPr lang="ru-RU" sz="2900" b="1" dirty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Рисунок 1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1643074" cy="1214993"/>
          </a:xfrm>
          <a:prstGeom prst="rect">
            <a:avLst/>
          </a:prstGeom>
        </p:spPr>
      </p:pic>
      <p:pic>
        <p:nvPicPr>
          <p:cNvPr id="9217" name="Picture 1" descr="C:\Users\S\AppData\Local\Microsoft\Windows\Temporary Internet Files\Content.IE5\IMJKRM36\MC90044141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1785926"/>
            <a:ext cx="1362075" cy="1822450"/>
          </a:xfrm>
          <a:prstGeom prst="rect">
            <a:avLst/>
          </a:prstGeom>
          <a:noFill/>
        </p:spPr>
      </p:pic>
      <p:pic>
        <p:nvPicPr>
          <p:cNvPr id="9218" name="Picture 2" descr="C:\Users\S\AppData\Local\Microsoft\Windows\Temporary Internet Files\Content.IE5\Y0L65LCC\MC90044139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643446"/>
            <a:ext cx="1428760" cy="1337563"/>
          </a:xfrm>
          <a:prstGeom prst="rect">
            <a:avLst/>
          </a:prstGeom>
          <a:noFill/>
        </p:spPr>
      </p:pic>
      <p:pic>
        <p:nvPicPr>
          <p:cNvPr id="9219" name="Picture 3" descr="C:\Users\S\AppData\Local\Microsoft\Windows\Temporary Internet Files\Content.IE5\IMJKRM36\MC90042834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8407" y="4929198"/>
            <a:ext cx="1245593" cy="94138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Первое </a:t>
            </a:r>
            <a:r>
              <a:rPr lang="ru-RU" sz="2800" dirty="0" smtClean="0">
                <a:solidFill>
                  <a:srgbClr val="000099"/>
                </a:solidFill>
              </a:rPr>
              <a:t>– предлог, второе – летний дом. А целое порой решается с </a:t>
            </a:r>
            <a:r>
              <a:rPr lang="ru-RU" sz="2800" dirty="0" smtClean="0">
                <a:solidFill>
                  <a:srgbClr val="000099"/>
                </a:solidFill>
              </a:rPr>
              <a:t>трудом.</a:t>
            </a:r>
            <a:endParaRPr lang="ru-RU" sz="2600" b="1" i="1" dirty="0" smtClean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14678" y="285728"/>
            <a:ext cx="4500594" cy="642942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«Шевели извилинами»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ru-RU" sz="3200" b="1" dirty="0" smtClean="0">
                <a:solidFill>
                  <a:srgbClr val="008000"/>
                </a:solidFill>
              </a:rPr>
              <a:t>Задача</a:t>
            </a:r>
            <a:r>
              <a:rPr kumimoji="0" lang="ru-RU" sz="29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скачанные файлы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071942"/>
            <a:ext cx="1857388" cy="1574057"/>
          </a:xfrm>
          <a:prstGeom prst="rect">
            <a:avLst/>
          </a:prstGeom>
        </p:spPr>
      </p:pic>
      <p:pic>
        <p:nvPicPr>
          <p:cNvPr id="15" name="Рисунок 14" descr="gurnalis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142852"/>
            <a:ext cx="1285884" cy="13630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Какие два натуральных числа, если их сложить, дают больше, чем если их перемножить?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28992" y="285728"/>
            <a:ext cx="4286280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«Шевели извилинами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714612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  <a:tabLst>
                <a:tab pos="0" algn="l"/>
                <a:tab pos="4660900" algn="l"/>
                <a:tab pos="5737225" algn="l"/>
              </a:tabLst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Всякая пара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tabLst>
                <a:tab pos="0" algn="l"/>
                <a:tab pos="4660900" algn="l"/>
                <a:tab pos="5737225" algn="l"/>
              </a:tabLst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Чисел, одно</a:t>
            </a:r>
          </a:p>
          <a:p>
            <a:pPr>
              <a:spcBef>
                <a:spcPts val="700"/>
              </a:spcBef>
              <a:buClr>
                <a:schemeClr val="accent2"/>
              </a:buClr>
              <a:buSzPct val="60000"/>
              <a:tabLst>
                <a:tab pos="0" algn="l"/>
                <a:tab pos="4660900" algn="l"/>
                <a:tab pos="5737225" algn="l"/>
              </a:tabLst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из которых единица.</a:t>
            </a:r>
            <a:endParaRPr lang="ru-RU" sz="2800" b="1" dirty="0" smtClean="0">
              <a:solidFill>
                <a:srgbClr val="008000"/>
              </a:solidFill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gurnali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52"/>
            <a:ext cx="1285884" cy="1363037"/>
          </a:xfrm>
          <a:prstGeom prst="rect">
            <a:avLst/>
          </a:prstGeom>
        </p:spPr>
      </p:pic>
      <p:pic>
        <p:nvPicPr>
          <p:cNvPr id="6145" name="Picture 1" descr="C:\Users\S\AppData\Local\Microsoft\Windows\Temporary Internet Files\Content.IE5\Y0L65LCC\MM90017829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143380"/>
            <a:ext cx="952502" cy="952502"/>
          </a:xfrm>
          <a:prstGeom prst="rect">
            <a:avLst/>
          </a:prstGeom>
          <a:noFill/>
        </p:spPr>
      </p:pic>
      <p:pic>
        <p:nvPicPr>
          <p:cNvPr id="6146" name="Picture 2" descr="C:\Users\S\AppData\Local\Microsoft\Windows\Temporary Internet Files\Content.IE5\Y0L65LCC\MC900432531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286256"/>
            <a:ext cx="714229" cy="714229"/>
          </a:xfrm>
          <a:prstGeom prst="rect">
            <a:avLst/>
          </a:prstGeom>
          <a:noFill/>
        </p:spPr>
      </p:pic>
      <p:pic>
        <p:nvPicPr>
          <p:cNvPr id="6147" name="Picture 3" descr="C:\Users\S\AppData\Local\Microsoft\Windows\Temporary Internet Files\Content.IE5\BTGN2ZIN\MC900424578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214818"/>
            <a:ext cx="1059726" cy="10652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717550">
              <a:spcBef>
                <a:spcPts val="0"/>
              </a:spcBef>
              <a:buNone/>
            </a:pPr>
            <a:r>
              <a:rPr lang="ru-RU" sz="3000" dirty="0" smtClean="0">
                <a:solidFill>
                  <a:srgbClr val="000099"/>
                </a:solidFill>
              </a:rPr>
              <a:t>Три разных числа сначала сложили, а затем их перемножили. Сумма и произведение оказались равными. Какие это числа?</a:t>
            </a:r>
            <a:endParaRPr lang="ru-RU" sz="30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14678" y="285728"/>
            <a:ext cx="4500594" cy="642942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«Шевели извилинами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4000" b="1" dirty="0" smtClean="0">
                <a:solidFill>
                  <a:srgbClr val="008000"/>
                </a:solidFill>
              </a:rPr>
              <a:t> </a:t>
            </a:r>
            <a:endParaRPr lang="ru-RU" sz="4000" b="1" dirty="0" smtClean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gurnali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52"/>
            <a:ext cx="1285884" cy="1363037"/>
          </a:xfrm>
          <a:prstGeom prst="rect">
            <a:avLst/>
          </a:prstGeom>
        </p:spPr>
      </p:pic>
      <p:pic>
        <p:nvPicPr>
          <p:cNvPr id="5122" name="Picture 2" descr="C:\Users\S\AppData\Local\Microsoft\Windows\Temporary Internet Files\Content.IE5\SQYDAR1E\MC90043453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929066"/>
            <a:ext cx="758825" cy="1809750"/>
          </a:xfrm>
          <a:prstGeom prst="rect">
            <a:avLst/>
          </a:prstGeom>
          <a:noFill/>
        </p:spPr>
      </p:pic>
      <p:pic>
        <p:nvPicPr>
          <p:cNvPr id="5123" name="Picture 3" descr="C:\Users\S\AppData\Local\Microsoft\Windows\Temporary Internet Files\Content.IE5\BTGN2ZIN\MC90043453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929066"/>
            <a:ext cx="1387475" cy="1835150"/>
          </a:xfrm>
          <a:prstGeom prst="rect">
            <a:avLst/>
          </a:prstGeom>
          <a:noFill/>
        </p:spPr>
      </p:pic>
      <p:pic>
        <p:nvPicPr>
          <p:cNvPr id="5124" name="Picture 4" descr="C:\Users\S\AppData\Local\Microsoft\Windows\Temporary Internet Files\Content.IE5\IMJKRM36\MC900434541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857628"/>
            <a:ext cx="1473200" cy="18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0099"/>
                </a:solidFill>
              </a:rPr>
              <a:t>Три курицы за 3 дня снесли три яйца. Сколько яиц снесут 12 куриц за 12 дней?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71802" y="285728"/>
            <a:ext cx="4643470" cy="642942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«Шевели извилинами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4400" b="1" dirty="0" smtClean="0">
                <a:solidFill>
                  <a:srgbClr val="008000"/>
                </a:solidFill>
              </a:rPr>
              <a:t>48 яиц</a:t>
            </a:r>
            <a:endParaRPr lang="ru-RU" sz="4400" b="1" dirty="0" smtClean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gurnali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52"/>
            <a:ext cx="1285884" cy="1363037"/>
          </a:xfrm>
          <a:prstGeom prst="rect">
            <a:avLst/>
          </a:prstGeom>
        </p:spPr>
      </p:pic>
      <p:pic>
        <p:nvPicPr>
          <p:cNvPr id="4100" name="Picture 4" descr="C:\Users\S\AppData\Local\Microsoft\Windows\Temporary Internet Files\Content.IE5\SQYDAR1E\MM900356724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214818"/>
            <a:ext cx="1714512" cy="1270009"/>
          </a:xfrm>
          <a:prstGeom prst="rect">
            <a:avLst/>
          </a:prstGeom>
          <a:noFill/>
        </p:spPr>
      </p:pic>
      <p:pic>
        <p:nvPicPr>
          <p:cNvPr id="4101" name="Picture 5" descr="C:\Users\S\AppData\Local\Microsoft\Windows\Temporary Internet Files\Content.IE5\BTGN2ZIN\MC900441779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3857628"/>
            <a:ext cx="1871666" cy="187166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sz="3200" dirty="0" smtClean="0">
                <a:solidFill>
                  <a:srgbClr val="000099"/>
                </a:solidFill>
              </a:rPr>
              <a:t>Напишите цифры 1, 2, 3, 4, 5, 6, 7, 8, 9 не меняя порядка этих цифр, расставьте между ними знаки «+» или «-» (всего три знака) так, чтобы в результате получилось 100.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14678" y="285728"/>
            <a:ext cx="4500594" cy="642942"/>
          </a:xfrm>
          <a:prstGeom prst="rect">
            <a:avLst/>
          </a:prstGeom>
        </p:spPr>
        <p:txBody>
          <a:bodyPr vert="horz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«Шевели извилинами»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endParaRPr lang="ru-RU" sz="1000" b="1" dirty="0" smtClean="0">
              <a:solidFill>
                <a:srgbClr val="008000"/>
              </a:solidFill>
            </a:endParaRP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5400" b="1" dirty="0" smtClean="0">
                <a:solidFill>
                  <a:srgbClr val="008000"/>
                </a:solidFill>
              </a:rPr>
              <a:t>123-45-67+89 = 100</a:t>
            </a:r>
            <a:endParaRPr lang="ru-RU" sz="5400" b="1" dirty="0" smtClean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gurnalis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42852"/>
            <a:ext cx="1285884" cy="13630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1907" y="142852"/>
            <a:ext cx="8572560" cy="642942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и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2"/>
              </a:rPr>
              <a:t>school9.beluo.ru/media/metod/math/mk/gorushko2.pdf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8000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3"/>
              </a:rPr>
              <a:t>newphysics.ru/newmath.shtml</a:t>
            </a:r>
            <a:endParaRPr lang="ru-RU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4"/>
              </a:rPr>
              <a:t>http://matemonline.com/2010/12/matan-chto-eto-takoe-i-gde-nachalo</a:t>
            </a:r>
            <a:r>
              <a:rPr lang="en-US" dirty="0" smtClean="0">
                <a:solidFill>
                  <a:srgbClr val="008000"/>
                </a:solidFill>
                <a:hlinkClick r:id="rId4"/>
              </a:rPr>
              <a:t>/</a:t>
            </a:r>
            <a:endParaRPr lang="ru-RU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5"/>
              </a:rPr>
              <a:t>http://</a:t>
            </a:r>
            <a:r>
              <a:rPr lang="en-US" dirty="0" smtClean="0">
                <a:solidFill>
                  <a:srgbClr val="008000"/>
                </a:solidFill>
                <a:hlinkClick r:id="rId5"/>
              </a:rPr>
              <a:t>st.modelmen.ru/lesson/2</a:t>
            </a:r>
            <a:endParaRPr lang="ru-RU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  <a:hlinkClick r:id="rId6"/>
              </a:rPr>
              <a:t>http://loopy.ru</a:t>
            </a:r>
            <a:r>
              <a:rPr lang="en-US" dirty="0" smtClean="0">
                <a:solidFill>
                  <a:srgbClr val="008000"/>
                </a:solidFill>
                <a:hlinkClick r:id="rId6"/>
              </a:rPr>
              <a:t>/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 чёрном ящике лежит предмет, название которого произошло от греческого слова, означающего в переводе «игральная кость». Термин ввёл знаменитый </a:t>
            </a:r>
            <a:r>
              <a:rPr lang="ru-RU" dirty="0" smtClean="0">
                <a:solidFill>
                  <a:srgbClr val="000099"/>
                </a:solidFill>
              </a:rPr>
              <a:t>П</a:t>
            </a:r>
            <a:r>
              <a:rPr lang="ru-RU" dirty="0" smtClean="0">
                <a:solidFill>
                  <a:srgbClr val="000099"/>
                </a:solidFill>
              </a:rPr>
              <a:t>ифагор, а используется этот предмет в играх маленькими детьми. Что лежит в чёрном ящике?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«Что? Где? Когда»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4000504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008000"/>
                </a:solidFill>
              </a:rPr>
              <a:t>КУБИК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скачанные файлы (5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3929066"/>
            <a:ext cx="2376487" cy="1812418"/>
          </a:xfrm>
          <a:prstGeom prst="rect">
            <a:avLst/>
          </a:prstGeom>
        </p:spPr>
      </p:pic>
      <p:pic>
        <p:nvPicPr>
          <p:cNvPr id="15" name="Рисунок 14" descr="ad_57780_ima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0"/>
            <a:ext cx="1461118" cy="13096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В старину </a:t>
            </a:r>
            <a:r>
              <a:rPr lang="ru-RU" dirty="0" smtClean="0">
                <a:solidFill>
                  <a:srgbClr val="000099"/>
                </a:solidFill>
              </a:rPr>
              <a:t>в России применялись другие меры массы, чем в настоящее время. Так, для взвешивания мелких, но дорогих товаров применялась мера в 4 г. Какая существует пословица, имеющая прямое отношение к этой мере массы?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86680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«Что? Где? Когда»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lvl="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</a:t>
            </a:r>
            <a:r>
              <a:rPr lang="ru-RU" sz="3200" b="1" dirty="0" smtClean="0">
                <a:solidFill>
                  <a:srgbClr val="008000"/>
                </a:solidFill>
              </a:rPr>
              <a:t>Мал золотник,</a:t>
            </a:r>
          </a:p>
          <a:p>
            <a:pPr marL="319088" lvl="0" indent="396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008000"/>
                </a:solidFill>
              </a:rPr>
              <a:t>да дорог.</a:t>
            </a:r>
            <a:r>
              <a:rPr lang="ru-RU" sz="2400" dirty="0" smtClean="0"/>
              <a:t> </a:t>
            </a:r>
            <a:endParaRPr kumimoji="0" lang="ru-RU" sz="29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zolotni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4000504"/>
            <a:ext cx="1714512" cy="1714512"/>
          </a:xfrm>
          <a:prstGeom prst="rect">
            <a:avLst/>
          </a:prstGeom>
        </p:spPr>
      </p:pic>
      <p:pic>
        <p:nvPicPr>
          <p:cNvPr id="15" name="Рисунок 14" descr="ad_57780_ima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0"/>
            <a:ext cx="1461118" cy="13096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При каком царе впервые русские меры (верста, сажень, аршин, вершок, дюйм, пуд и </a:t>
            </a:r>
            <a:r>
              <a:rPr lang="ru-RU" dirty="0" err="1" smtClean="0">
                <a:solidFill>
                  <a:srgbClr val="000099"/>
                </a:solidFill>
              </a:rPr>
              <a:t>т.д</a:t>
            </a:r>
            <a:r>
              <a:rPr lang="ru-RU" dirty="0" smtClean="0">
                <a:solidFill>
                  <a:srgbClr val="000099"/>
                </a:solidFill>
              </a:rPr>
              <a:t>) были определены в соответствующую систему?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«Что? Где? Когда»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008000"/>
                </a:solidFill>
              </a:rPr>
              <a:t>ПРИ ПЕТРЕ</a:t>
            </a:r>
            <a:r>
              <a:rPr lang="en-US" sz="3200" b="1" dirty="0" smtClean="0">
                <a:solidFill>
                  <a:srgbClr val="008000"/>
                </a:solidFill>
              </a:rPr>
              <a:t> I</a:t>
            </a:r>
            <a:endParaRPr lang="ru-RU" sz="3200" b="1" dirty="0" smtClean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скачанные файлы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929066"/>
            <a:ext cx="1543047" cy="1811403"/>
          </a:xfrm>
          <a:prstGeom prst="rect">
            <a:avLst/>
          </a:prstGeom>
        </p:spPr>
      </p:pic>
      <p:pic>
        <p:nvPicPr>
          <p:cNvPr id="15" name="Рисунок 14" descr="ad_57780_ima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0"/>
            <a:ext cx="1461118" cy="13096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785950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Это слово имеет латинское происхождение, означающее «лён, льняная нить, шнур, верёвка». Назовите это слово в том значении, в каком мы употребляем его сейчас?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«Что? Где? Когда»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2643174" y="3929066"/>
            <a:ext cx="5959616" cy="1857388"/>
            <a:chOff x="2643174" y="3929066"/>
            <a:chExt cx="5959616" cy="1857388"/>
          </a:xfrm>
        </p:grpSpPr>
        <p:sp>
          <p:nvSpPr>
            <p:cNvPr id="8" name="Содержимое 2"/>
            <p:cNvSpPr txBox="1">
              <a:spLocks/>
            </p:cNvSpPr>
            <p:nvPr/>
          </p:nvSpPr>
          <p:spPr>
            <a:xfrm>
              <a:off x="2643174" y="3929066"/>
              <a:ext cx="5959616" cy="18573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>
              <a:normAutofit/>
            </a:bodyPr>
            <a:lstStyle/>
            <a:p>
              <a:pPr marL="320040" lvl="0" indent="-320040">
                <a:spcBef>
                  <a:spcPts val="700"/>
                </a:spcBef>
                <a:buClr>
                  <a:schemeClr val="accent2"/>
                </a:buClr>
                <a:buSzPct val="60000"/>
                <a:defRPr/>
              </a:pPr>
              <a:endParaRPr lang="ru-RU" sz="3200" b="1" dirty="0" smtClean="0">
                <a:solidFill>
                  <a:srgbClr val="C00000"/>
                </a:solidFill>
              </a:endParaRPr>
            </a:p>
            <a:p>
              <a:pPr marL="320040" lvl="0" indent="-320040">
                <a:spcBef>
                  <a:spcPts val="700"/>
                </a:spcBef>
                <a:buClr>
                  <a:schemeClr val="accent2"/>
                </a:buClr>
                <a:buSzPct val="60000"/>
                <a:defRPr/>
              </a:pPr>
              <a:r>
                <a:rPr lang="ru-RU" sz="3200" b="1" dirty="0" smtClean="0">
                  <a:solidFill>
                    <a:srgbClr val="C00000"/>
                  </a:solidFill>
                </a:rPr>
                <a:t>  </a:t>
              </a:r>
              <a:r>
                <a:rPr lang="ru-RU" sz="3200" b="1" dirty="0" smtClean="0">
                  <a:solidFill>
                    <a:srgbClr val="008000"/>
                  </a:solidFill>
                </a:rPr>
                <a:t>ЛИНИЯ</a:t>
              </a:r>
              <a:endParaRPr lang="ru-RU" sz="3200" b="1" dirty="0" smtClean="0">
                <a:solidFill>
                  <a:srgbClr val="008000"/>
                </a:solidFill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5072066" y="4357694"/>
              <a:ext cx="2714644" cy="857256"/>
            </a:xfrm>
            <a:prstGeom prst="line">
              <a:avLst/>
            </a:prstGeom>
            <a:ln w="762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Рисунок 16" descr="ad_57780_imag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0"/>
            <a:ext cx="1461118" cy="13096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85926"/>
            <a:ext cx="8031318" cy="1714512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i="1" dirty="0" smtClean="0">
                <a:solidFill>
                  <a:srgbClr val="008000"/>
                </a:solidFill>
              </a:rPr>
              <a:t>Вопрос</a:t>
            </a:r>
          </a:p>
          <a:p>
            <a:pPr marL="0" indent="358775"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99"/>
                </a:solidFill>
              </a:rPr>
              <a:t>Именно этот учебник был первой в России энциклопедией математических знаний. По нему учился М.В. Ломоносов, называвший его «вратами учёности». Именно в нём впервые на русском языке введены понятия «частное», «произведение», «делитель». Назовите учебник и его автора.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«Арифметика»</a:t>
            </a:r>
          </a:p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Л.Ф. Магницкий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320040" lvl="0" indent="-320040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endParaRPr lang="ru-RU" sz="32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010020" y="438128"/>
            <a:ext cx="3857652" cy="642942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«Что? Где? Когда»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" name="Рисунок 14" descr="скачанные файлы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889378"/>
            <a:ext cx="1219548" cy="1897076"/>
          </a:xfrm>
          <a:prstGeom prst="rect">
            <a:avLst/>
          </a:prstGeom>
        </p:spPr>
      </p:pic>
      <p:pic>
        <p:nvPicPr>
          <p:cNvPr id="16" name="Рисунок 15" descr="5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68" y="3929066"/>
            <a:ext cx="1375172" cy="1833562"/>
          </a:xfrm>
          <a:prstGeom prst="rect">
            <a:avLst/>
          </a:prstGeom>
        </p:spPr>
      </p:pic>
      <p:pic>
        <p:nvPicPr>
          <p:cNvPr id="17" name="Рисунок 16" descr="ad_57780_imag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0"/>
            <a:ext cx="1461118" cy="130968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Из десяти монет одна была более легкая. Как при помощи трёх взвешиваний определить на чашечных весах лёгкую монету</a:t>
            </a:r>
            <a:r>
              <a:rPr lang="ru-RU" dirty="0" smtClean="0">
                <a:solidFill>
                  <a:srgbClr val="000099"/>
                </a:solidFill>
              </a:rPr>
              <a:t>?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«Царица наук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fontScale="85000" lnSpcReduction="20000"/>
          </a:bodyPr>
          <a:lstStyle/>
          <a:p>
            <a:pPr marL="320040" lvl="0" indent="-32004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Делим монеты пополам.</a:t>
            </a:r>
          </a:p>
          <a:p>
            <a:pPr lvl="0">
              <a:buClr>
                <a:schemeClr val="accent2"/>
              </a:buClr>
              <a:buSzPct val="60000"/>
              <a:defRPr/>
            </a:pPr>
            <a:r>
              <a:rPr lang="ru-RU" sz="2800" b="1" dirty="0" smtClean="0">
                <a:solidFill>
                  <a:srgbClr val="008000"/>
                </a:solidFill>
              </a:rPr>
              <a:t>Взвешиваем. Более легкие снова делим пополам и взвешиваем. Если весы равны, то фальшивая осталась на столе. Если нет, то снова взвешиваем более легкие, положив на весы по одной монете. </a:t>
            </a:r>
            <a:endParaRPr lang="ru-RU" sz="2800" b="1" dirty="0" smtClean="0">
              <a:solidFill>
                <a:srgbClr val="008000"/>
              </a:solidFill>
            </a:endParaRP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4" name="Рисунок 13" descr="скачанные файлы (3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09" y="0"/>
            <a:ext cx="1461109" cy="12382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928802"/>
            <a:ext cx="8031318" cy="1643074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008000"/>
                </a:solidFill>
              </a:rPr>
              <a:t>Вопрос</a:t>
            </a:r>
          </a:p>
          <a:p>
            <a:pPr>
              <a:buNone/>
            </a:pPr>
            <a:r>
              <a:rPr lang="ru-RU" dirty="0" smtClean="0">
                <a:solidFill>
                  <a:srgbClr val="000099"/>
                </a:solidFill>
              </a:rPr>
              <a:t>Как, имея две банки ёмкостью 5 л и 9 л набрать в ведро из реки 3 л воды</a:t>
            </a:r>
            <a:r>
              <a:rPr lang="ru-RU" dirty="0" smtClean="0">
                <a:solidFill>
                  <a:srgbClr val="000099"/>
                </a:solidFill>
              </a:rPr>
              <a:t>?</a:t>
            </a: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24" y="4572008"/>
            <a:ext cx="1357322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Ответ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857620" y="285728"/>
            <a:ext cx="3857652" cy="642942"/>
          </a:xfrm>
          <a:prstGeom prst="rect">
            <a:avLst/>
          </a:prstGeom>
        </p:spPr>
        <p:txBody>
          <a:bodyPr vert="horz" anchor="ctr">
            <a:normAutofit fontScale="9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Категория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rgbClr val="008000"/>
                </a:solidFill>
              </a:rPr>
              <a:t>«Царица наук</a:t>
            </a:r>
            <a:r>
              <a:rPr lang="ru-RU" sz="2800" b="1" i="1" dirty="0" smtClean="0">
                <a:solidFill>
                  <a:srgbClr val="008000"/>
                </a:solidFill>
              </a:rPr>
              <a:t>»</a:t>
            </a:r>
            <a:endParaRPr lang="ru-RU" sz="2800" b="1" i="1" dirty="0" smtClean="0">
              <a:solidFill>
                <a:srgbClr val="008000"/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3929066"/>
            <a:ext cx="5959616" cy="1857388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rmAutofit lnSpcReduction="10000"/>
          </a:bodyPr>
          <a:lstStyle/>
          <a:p>
            <a:pPr lvl="0">
              <a:buClr>
                <a:schemeClr val="accent2"/>
              </a:buClr>
              <a:buSzPct val="60000"/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8000"/>
                </a:solidFill>
              </a:rPr>
              <a:t>Набрать 5 л и вылить в ёмкость 9 л</a:t>
            </a:r>
          </a:p>
          <a:p>
            <a:pPr lvl="0">
              <a:buClr>
                <a:schemeClr val="accent2"/>
              </a:buClr>
              <a:buSzPct val="60000"/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8000"/>
                </a:solidFill>
              </a:rPr>
              <a:t>Набрать ещё 5 л и вылить 4 л в 9-литровую ёмкость</a:t>
            </a:r>
          </a:p>
          <a:p>
            <a:pPr lvl="0">
              <a:buClr>
                <a:schemeClr val="accent2"/>
              </a:buClr>
              <a:buSzPct val="60000"/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8000"/>
                </a:solidFill>
              </a:rPr>
              <a:t>Оставшийся 1 литр вылить в ведро</a:t>
            </a:r>
          </a:p>
          <a:p>
            <a:pPr lvl="0">
              <a:buClr>
                <a:schemeClr val="accent2"/>
              </a:buClr>
              <a:buSzPct val="60000"/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008000"/>
                </a:solidFill>
              </a:rPr>
              <a:t>Повторить ещё 2 раза</a:t>
            </a:r>
          </a:p>
        </p:txBody>
      </p:sp>
      <p:sp>
        <p:nvSpPr>
          <p:cNvPr id="10" name="Прямоугольник с двумя скругленными противолежащими углами 9">
            <a:hlinkClick r:id="rId2" action="ppaction://hlinksldjump"/>
          </p:cNvPr>
          <p:cNvSpPr/>
          <p:nvPr/>
        </p:nvSpPr>
        <p:spPr>
          <a:xfrm>
            <a:off x="7858180" y="6357958"/>
            <a:ext cx="1214414" cy="428628"/>
          </a:xfrm>
          <a:prstGeom prst="round2DiagRect">
            <a:avLst>
              <a:gd name="adj1" fmla="val 413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Назад</a:t>
            </a:r>
            <a:endParaRPr lang="ru-RU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7929586" y="357166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0099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25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00768"/>
            <a:ext cx="571472" cy="214314"/>
          </a:xfrm>
          <a:prstGeom prst="rect">
            <a:avLst/>
          </a:prstGeom>
          <a:solidFill>
            <a:srgbClr val="CC6600">
              <a:alpha val="87000"/>
            </a:srgb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6000768"/>
            <a:ext cx="8572528" cy="214314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/>
          </a:p>
        </p:txBody>
      </p:sp>
      <p:pic>
        <p:nvPicPr>
          <p:cNvPr id="15" name="Рисунок 14" descr="скачанные файлы (3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09" y="0"/>
            <a:ext cx="1461109" cy="123822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rgbClr val="000099"/>
        </a:solidFill>
        <a:ln/>
      </a:spPr>
      <a:bodyPr rtlCol="0" anchor="ctr">
        <a:noAutofit/>
      </a:bodyPr>
      <a:lstStyle>
        <a:defPPr algn="ctr">
          <a:defRPr sz="2400" b="1" dirty="0" smtClean="0"/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719</TotalTime>
  <Words>1212</Words>
  <PresentationFormat>Экран (4:3)</PresentationFormat>
  <Paragraphs>301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Обычная</vt:lpstr>
      <vt:lpstr>   интерактивная игра «Математическая игротека»</vt:lpstr>
      <vt:lpstr>Интерактивная игра  «Математическая игротека»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Ссылки и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«Знатоки дорожного движения»</dc:title>
  <dc:creator>S</dc:creator>
  <cp:lastModifiedBy>S</cp:lastModifiedBy>
  <cp:revision>117</cp:revision>
  <dcterms:modified xsi:type="dcterms:W3CDTF">2014-11-25T16:17:00Z</dcterms:modified>
</cp:coreProperties>
</file>