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Apostol_1564_Frontisp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Апостол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450 лет</a:t>
            </a:r>
            <a:endParaRPr lang="ru-RU" sz="7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и Евангелист Лука</a:t>
            </a:r>
            <a:endParaRPr lang="ru-RU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_____20101106_15407189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429124" cy="573968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и Евангелист Марк</a:t>
            </a:r>
            <a:endParaRPr lang="ru-RU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Содержимое 8" descr="Кудрявцева-Иван-Иванович-иконы-евангелист-мар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682"/>
          <a:stretch>
            <a:fillRect/>
          </a:stretch>
        </p:blipFill>
        <p:spPr>
          <a:xfrm>
            <a:off x="0" y="1142984"/>
            <a:ext cx="4500562" cy="57557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и Евангелист Иоанн</a:t>
            </a:r>
            <a:endParaRPr lang="ru-RU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Содержимое 5" descr="78876531_i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572000" cy="56741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и Евангелист Иоанн</a:t>
            </a:r>
            <a:endParaRPr lang="ru-RU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646220" cy="57150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Пётр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Содержимое 5" descr="124282.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3880496" cy="57150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335755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Пётр</a:t>
            </a:r>
            <a:endParaRPr lang="ru-RU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Содержимое 9" descr="1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8642"/>
            <a:ext cx="5792333" cy="56893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Содержимое 10" descr="1236806670086174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12" y="1142984"/>
            <a:ext cx="4714888" cy="5715016"/>
          </a:xfrm>
        </p:spPr>
      </p:pic>
      <p:pic>
        <p:nvPicPr>
          <p:cNvPr id="10" name="Содержимое 9" descr="st-paul-conversi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4580251" cy="45005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Дополнительный вопрос</a:t>
            </a:r>
          </a:p>
          <a:p>
            <a:pPr algn="ctr">
              <a:buNone/>
            </a:pPr>
            <a:endParaRPr lang="ru-RU" sz="9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ib3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57298"/>
            <a:ext cx="4351050" cy="5263366"/>
          </a:xfrm>
        </p:spPr>
      </p:pic>
      <p:pic>
        <p:nvPicPr>
          <p:cNvPr id="6" name="Содержимое 5" descr="image_4dfd14cb0b1ff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405026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Содержимое 8" descr="lu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143372" cy="568884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720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и Евангелист Лука</a:t>
            </a: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Разминка</a:t>
            </a:r>
            <a:endParaRPr lang="ru-RU" sz="9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каком году был издан «Апостол»?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1564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Блиц-вопросы</a:t>
            </a:r>
            <a:endParaRPr lang="ru-RU" sz="9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Блиц-вопросы</a:t>
            </a:r>
            <a:endParaRPr lang="ru-RU" sz="9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720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1. Сколько книг в Новом Завете?</a:t>
            </a: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27</a:t>
            </a:r>
            <a:endParaRPr lang="ru-RU" dirty="0" smtClean="0">
              <a:latin typeface="Bookman Old Style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33</a:t>
            </a:r>
            <a:endParaRPr lang="ru-RU" dirty="0" smtClean="0">
              <a:latin typeface="Bookman Old Style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25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2. Какая книга не входит в «Апостол»?</a:t>
            </a: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Соборное послание Иуды</a:t>
            </a:r>
            <a:endParaRPr lang="ru-RU" dirty="0" smtClean="0">
              <a:latin typeface="Bookman Old Style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Откровение Иоанна Богослова</a:t>
            </a:r>
            <a:endParaRPr lang="ru-RU" dirty="0" smtClean="0">
              <a:latin typeface="Bookman Old Style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Послание к Евреям </a:t>
            </a:r>
            <a:r>
              <a:rPr lang="ru-RU" b="1" dirty="0" err="1" smtClean="0">
                <a:latin typeface="Bookman Old Style" pitchFamily="18" charset="0"/>
              </a:rPr>
              <a:t>ап</a:t>
            </a:r>
            <a:r>
              <a:rPr lang="ru-RU" b="1" dirty="0" smtClean="0">
                <a:latin typeface="Bookman Old Style" pitchFamily="18" charset="0"/>
              </a:rPr>
              <a:t>. Павла.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3. Как сказать по-гречески «посланник»?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4. Сколько дьяконов было избрано апостолами?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5. Почему послания </a:t>
            </a:r>
            <a:r>
              <a:rPr lang="ru-RU" dirty="0" err="1" smtClean="0">
                <a:latin typeface="Bookman Old Style" pitchFamily="18" charset="0"/>
              </a:rPr>
              <a:t>ап</a:t>
            </a:r>
            <a:r>
              <a:rPr lang="ru-RU" dirty="0" smtClean="0">
                <a:latin typeface="Bookman Old Style" pitchFamily="18" charset="0"/>
              </a:rPr>
              <a:t>. Павла не называются соборными?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Блиц-вопросы</a:t>
            </a:r>
            <a:endParaRPr lang="ru-RU" sz="9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7203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1. Сколько книг в «Апостоле»?</a:t>
            </a: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21</a:t>
            </a:r>
            <a:endParaRPr lang="ru-RU" dirty="0" smtClean="0">
              <a:latin typeface="Bookman Old Style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22</a:t>
            </a:r>
            <a:endParaRPr lang="ru-RU" dirty="0" smtClean="0">
              <a:latin typeface="Bookman Old Style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23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2. Какая книга из перечисленных является «учительной»?</a:t>
            </a: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Соборное послание Иуды</a:t>
            </a:r>
            <a:endParaRPr lang="ru-RU" dirty="0" smtClean="0">
              <a:latin typeface="Bookman Old Style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Откровение Иоанна Богослова</a:t>
            </a:r>
            <a:endParaRPr lang="ru-RU" dirty="0" smtClean="0">
              <a:latin typeface="Bookman Old Style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Bookman Old Style" pitchFamily="18" charset="0"/>
              </a:rPr>
              <a:t>Деяния святых апостолов</a:t>
            </a: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3. Как сказать по-гречески «откровение»?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4. Кто из христиан первым принял мученическую кончину?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5. Почему послания </a:t>
            </a:r>
            <a:r>
              <a:rPr lang="ru-RU" dirty="0" err="1" smtClean="0">
                <a:latin typeface="Bookman Old Style" pitchFamily="18" charset="0"/>
              </a:rPr>
              <a:t>ап</a:t>
            </a:r>
            <a:r>
              <a:rPr lang="ru-RU" dirty="0" smtClean="0">
                <a:latin typeface="Bookman Old Style" pitchFamily="18" charset="0"/>
              </a:rPr>
              <a:t>. Иоанна Богослова называются соборными?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Письменное слово - от истоков к современности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Поставьте в хронологическом порядке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720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latin typeface="Bookman Old Style" pitchFamily="18" charset="0"/>
              </a:rPr>
              <a:t>Синодальный перевод Библии </a:t>
            </a:r>
            <a:r>
              <a:rPr lang="ru-RU" sz="4800" dirty="0" err="1" smtClean="0">
                <a:latin typeface="Bookman Old Style" pitchFamily="18" charset="0"/>
              </a:rPr>
              <a:t>Свт</a:t>
            </a:r>
            <a:r>
              <a:rPr lang="ru-RU" sz="4800" dirty="0" smtClean="0">
                <a:latin typeface="Bookman Old Style" pitchFamily="18" charset="0"/>
              </a:rPr>
              <a:t>. Филарета Московского.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latin typeface="Bookman Old Style" pitchFamily="18" charset="0"/>
              </a:rPr>
              <a:t>«Повесть временных лет» св. Нестора Летописца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800" dirty="0" smtClean="0">
                <a:latin typeface="Bookman Old Style" pitchFamily="18" charset="0"/>
              </a:rPr>
              <a:t>«Апостол» Ивана Фёдорова.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Поставьте в хронологическом порядке</a:t>
            </a:r>
          </a:p>
        </p:txBody>
      </p:sp>
      <p:pic>
        <p:nvPicPr>
          <p:cNvPr id="6" name="Содержимое 5" descr="povest-vremennyh-let-nestor-letopise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1589" t="13574" r="23167" b="13819"/>
          <a:stretch>
            <a:fillRect/>
          </a:stretch>
        </p:blipFill>
        <p:spPr>
          <a:xfrm>
            <a:off x="0" y="2357430"/>
            <a:ext cx="2500330" cy="328614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800" dirty="0" smtClean="0">
                <a:latin typeface="Bookman Old Style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7" name="Рисунок 6" descr="8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428868"/>
            <a:ext cx="2948821" cy="3235278"/>
          </a:xfrm>
          <a:prstGeom prst="rect">
            <a:avLst/>
          </a:prstGeom>
        </p:spPr>
      </p:pic>
      <p:pic>
        <p:nvPicPr>
          <p:cNvPr id="9" name="Рисунок 8" descr="ib18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428868"/>
            <a:ext cx="2446355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Жития Апостолов.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Конкурс капитанов.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Тропарь Крещению Господню.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7203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dirty="0" smtClean="0">
                <a:latin typeface="Monotype Corsiva" pitchFamily="66" charset="0"/>
              </a:rPr>
              <a:t>Во Иордане </a:t>
            </a:r>
            <a:r>
              <a:rPr lang="ru-RU" sz="4800" dirty="0" err="1" smtClean="0">
                <a:latin typeface="Monotype Corsiva" pitchFamily="66" charset="0"/>
              </a:rPr>
              <a:t>крещающуся</a:t>
            </a:r>
            <a:r>
              <a:rPr lang="ru-RU" sz="4800" dirty="0" smtClean="0">
                <a:latin typeface="Monotype Corsiva" pitchFamily="66" charset="0"/>
              </a:rPr>
              <a:t> Тебе, Господи, / </a:t>
            </a:r>
            <a:r>
              <a:rPr lang="ru-RU" sz="4800" dirty="0" err="1" smtClean="0">
                <a:latin typeface="Monotype Corsiva" pitchFamily="66" charset="0"/>
              </a:rPr>
              <a:t>троическое</a:t>
            </a:r>
            <a:r>
              <a:rPr lang="ru-RU" sz="4800" dirty="0" smtClean="0">
                <a:latin typeface="Monotype Corsiva" pitchFamily="66" charset="0"/>
              </a:rPr>
              <a:t> </a:t>
            </a:r>
            <a:r>
              <a:rPr lang="ru-RU" sz="4800" dirty="0" err="1" smtClean="0">
                <a:latin typeface="Monotype Corsiva" pitchFamily="66" charset="0"/>
              </a:rPr>
              <a:t>явися</a:t>
            </a:r>
            <a:r>
              <a:rPr lang="ru-RU" sz="4800" dirty="0" smtClean="0">
                <a:latin typeface="Monotype Corsiva" pitchFamily="66" charset="0"/>
              </a:rPr>
              <a:t> поклонение, / </a:t>
            </a:r>
            <a:r>
              <a:rPr lang="ru-RU" sz="4800" dirty="0" err="1" smtClean="0">
                <a:latin typeface="Monotype Corsiva" pitchFamily="66" charset="0"/>
              </a:rPr>
              <a:t>Родителев</a:t>
            </a:r>
            <a:r>
              <a:rPr lang="ru-RU" sz="4800" dirty="0" smtClean="0">
                <a:latin typeface="Monotype Corsiva" pitchFamily="66" charset="0"/>
              </a:rPr>
              <a:t> </a:t>
            </a:r>
            <a:r>
              <a:rPr lang="ru-RU" sz="4800" dirty="0" err="1" smtClean="0">
                <a:latin typeface="Monotype Corsiva" pitchFamily="66" charset="0"/>
              </a:rPr>
              <a:t>бо</a:t>
            </a:r>
            <a:r>
              <a:rPr lang="ru-RU" sz="4800" dirty="0" smtClean="0">
                <a:latin typeface="Monotype Corsiva" pitchFamily="66" charset="0"/>
              </a:rPr>
              <a:t> глас </a:t>
            </a:r>
            <a:r>
              <a:rPr lang="ru-RU" sz="4800" dirty="0" err="1" smtClean="0">
                <a:latin typeface="Monotype Corsiva" pitchFamily="66" charset="0"/>
              </a:rPr>
              <a:t>свидетельствоваше</a:t>
            </a:r>
            <a:r>
              <a:rPr lang="ru-RU" sz="4800" dirty="0" smtClean="0">
                <a:latin typeface="Monotype Corsiva" pitchFamily="66" charset="0"/>
              </a:rPr>
              <a:t> Тебе, / возлюбленного </a:t>
            </a:r>
            <a:r>
              <a:rPr lang="ru-RU" sz="4800" dirty="0" err="1" smtClean="0">
                <a:latin typeface="Monotype Corsiva" pitchFamily="66" charset="0"/>
              </a:rPr>
              <a:t>Тя</a:t>
            </a:r>
            <a:r>
              <a:rPr lang="ru-RU" sz="4800" dirty="0" smtClean="0">
                <a:latin typeface="Monotype Corsiva" pitchFamily="66" charset="0"/>
              </a:rPr>
              <a:t> Сына именуя, / и Дух в виде </a:t>
            </a:r>
            <a:r>
              <a:rPr lang="ru-RU" sz="4800" dirty="0" err="1" smtClean="0">
                <a:latin typeface="Monotype Corsiva" pitchFamily="66" charset="0"/>
              </a:rPr>
              <a:t>голубине</a:t>
            </a:r>
            <a:r>
              <a:rPr lang="ru-RU" sz="4800" dirty="0" smtClean="0">
                <a:latin typeface="Monotype Corsiva" pitchFamily="66" charset="0"/>
              </a:rPr>
              <a:t>, / </a:t>
            </a:r>
            <a:r>
              <a:rPr lang="ru-RU" sz="4800" dirty="0" err="1" smtClean="0">
                <a:latin typeface="Monotype Corsiva" pitchFamily="66" charset="0"/>
              </a:rPr>
              <a:t>извествоваше</a:t>
            </a:r>
            <a:r>
              <a:rPr lang="ru-RU" sz="4800" dirty="0" smtClean="0">
                <a:latin typeface="Monotype Corsiva" pitchFamily="66" charset="0"/>
              </a:rPr>
              <a:t> </a:t>
            </a:r>
            <a:r>
              <a:rPr lang="ru-RU" sz="4800" dirty="0" err="1" smtClean="0">
                <a:latin typeface="Monotype Corsiva" pitchFamily="66" charset="0"/>
              </a:rPr>
              <a:t>словесе</a:t>
            </a:r>
            <a:r>
              <a:rPr lang="ru-RU" sz="4800" dirty="0" smtClean="0">
                <a:latin typeface="Monotype Corsiva" pitchFamily="66" charset="0"/>
              </a:rPr>
              <a:t> утверждение. / </a:t>
            </a:r>
            <a:r>
              <a:rPr lang="ru-RU" sz="4800" dirty="0" err="1" smtClean="0">
                <a:latin typeface="Monotype Corsiva" pitchFamily="66" charset="0"/>
              </a:rPr>
              <a:t>Явлейся</a:t>
            </a:r>
            <a:r>
              <a:rPr lang="ru-RU" sz="4800" dirty="0" smtClean="0">
                <a:latin typeface="Monotype Corsiva" pitchFamily="66" charset="0"/>
              </a:rPr>
              <a:t> Христе Боже, / и мир </a:t>
            </a:r>
            <a:r>
              <a:rPr lang="ru-RU" sz="4800" dirty="0" err="1" smtClean="0">
                <a:latin typeface="Monotype Corsiva" pitchFamily="66" charset="0"/>
              </a:rPr>
              <a:t>просвещей</a:t>
            </a:r>
            <a:r>
              <a:rPr lang="ru-RU" sz="4800" dirty="0" smtClean="0">
                <a:latin typeface="Monotype Corsiva" pitchFamily="66" charset="0"/>
              </a:rPr>
              <a:t>, слава Тебе.</a:t>
            </a:r>
          </a:p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 </a:t>
            </a:r>
            <a:endParaRPr lang="ru-RU" sz="4800" dirty="0" smtClean="0">
              <a:latin typeface="Monotype Corsiva" pitchFamily="66" charset="0"/>
            </a:endParaRPr>
          </a:p>
          <a:p>
            <a:pPr marL="514350" indent="-514350">
              <a:buNone/>
            </a:pPr>
            <a:endParaRPr lang="ru-RU" sz="4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Тропарь Сретению Господню.</a:t>
            </a:r>
            <a:endParaRPr lang="ru-RU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7203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5715016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sz="4800" dirty="0" smtClean="0">
                <a:latin typeface="Monotype Corsiva" pitchFamily="66" charset="0"/>
              </a:rPr>
              <a:t>Радуйся, Благодатная Богородице </a:t>
            </a:r>
            <a:r>
              <a:rPr lang="ru-RU" sz="4800" dirty="0" err="1" smtClean="0">
                <a:latin typeface="Monotype Corsiva" pitchFamily="66" charset="0"/>
              </a:rPr>
              <a:t>Дево</a:t>
            </a:r>
            <a:r>
              <a:rPr lang="ru-RU" sz="4800" dirty="0" smtClean="0">
                <a:latin typeface="Monotype Corsiva" pitchFamily="66" charset="0"/>
              </a:rPr>
              <a:t>, / из Тебе </a:t>
            </a:r>
            <a:r>
              <a:rPr lang="ru-RU" sz="4800" dirty="0" err="1" smtClean="0">
                <a:latin typeface="Monotype Corsiva" pitchFamily="66" charset="0"/>
              </a:rPr>
              <a:t>бо</a:t>
            </a:r>
            <a:r>
              <a:rPr lang="ru-RU" sz="4800" dirty="0" smtClean="0">
                <a:latin typeface="Monotype Corsiva" pitchFamily="66" charset="0"/>
              </a:rPr>
              <a:t> </a:t>
            </a:r>
            <a:r>
              <a:rPr lang="ru-RU" sz="4800" dirty="0" err="1" smtClean="0">
                <a:latin typeface="Monotype Corsiva" pitchFamily="66" charset="0"/>
              </a:rPr>
              <a:t>возсия</a:t>
            </a:r>
            <a:r>
              <a:rPr lang="ru-RU" sz="4800" dirty="0" smtClean="0">
                <a:latin typeface="Monotype Corsiva" pitchFamily="66" charset="0"/>
              </a:rPr>
              <a:t> Солнце правды, Христос Бог наш, / </a:t>
            </a:r>
            <a:r>
              <a:rPr lang="ru-RU" sz="4800" dirty="0" err="1" smtClean="0">
                <a:latin typeface="Monotype Corsiva" pitchFamily="66" charset="0"/>
              </a:rPr>
              <a:t>просвещаяй</a:t>
            </a:r>
            <a:r>
              <a:rPr lang="ru-RU" sz="4800" dirty="0" smtClean="0">
                <a:latin typeface="Monotype Corsiva" pitchFamily="66" charset="0"/>
              </a:rPr>
              <a:t> </a:t>
            </a:r>
            <a:r>
              <a:rPr lang="ru-RU" sz="4800" dirty="0" err="1" smtClean="0">
                <a:latin typeface="Monotype Corsiva" pitchFamily="66" charset="0"/>
              </a:rPr>
              <a:t>сущия</a:t>
            </a:r>
            <a:r>
              <a:rPr lang="ru-RU" sz="4800" dirty="0" smtClean="0">
                <a:latin typeface="Monotype Corsiva" pitchFamily="66" charset="0"/>
              </a:rPr>
              <a:t> во тьме. / </a:t>
            </a:r>
            <a:r>
              <a:rPr lang="ru-RU" sz="4800" dirty="0" err="1" smtClean="0">
                <a:latin typeface="Monotype Corsiva" pitchFamily="66" charset="0"/>
              </a:rPr>
              <a:t>Веселися</a:t>
            </a:r>
            <a:r>
              <a:rPr lang="ru-RU" sz="4800" dirty="0" smtClean="0">
                <a:latin typeface="Monotype Corsiva" pitchFamily="66" charset="0"/>
              </a:rPr>
              <a:t> и ты, старче праведный, / </a:t>
            </a:r>
            <a:r>
              <a:rPr lang="ru-RU" sz="4800" dirty="0" err="1" smtClean="0">
                <a:latin typeface="Monotype Corsiva" pitchFamily="66" charset="0"/>
              </a:rPr>
              <a:t>приемый</a:t>
            </a:r>
            <a:r>
              <a:rPr lang="ru-RU" sz="4800" dirty="0" smtClean="0">
                <a:latin typeface="Monotype Corsiva" pitchFamily="66" charset="0"/>
              </a:rPr>
              <a:t> во объятия </a:t>
            </a:r>
            <a:r>
              <a:rPr lang="ru-RU" sz="4800" dirty="0" err="1" smtClean="0">
                <a:latin typeface="Monotype Corsiva" pitchFamily="66" charset="0"/>
              </a:rPr>
              <a:t>Свободителя</a:t>
            </a:r>
            <a:r>
              <a:rPr lang="ru-RU" sz="4800" dirty="0" smtClean="0">
                <a:latin typeface="Monotype Corsiva" pitchFamily="66" charset="0"/>
              </a:rPr>
              <a:t> душ наших, / </a:t>
            </a:r>
            <a:r>
              <a:rPr lang="ru-RU" sz="4800" dirty="0" err="1" smtClean="0">
                <a:latin typeface="Monotype Corsiva" pitchFamily="66" charset="0"/>
              </a:rPr>
              <a:t>дарующаго</a:t>
            </a:r>
            <a:r>
              <a:rPr lang="ru-RU" sz="4800" dirty="0" smtClean="0">
                <a:latin typeface="Monotype Corsiva" pitchFamily="66" charset="0"/>
              </a:rPr>
              <a:t> нам воскресение.</a:t>
            </a:r>
          </a:p>
          <a:p>
            <a:pPr marL="514350" indent="-514350">
              <a:buNone/>
            </a:pPr>
            <a:endParaRPr lang="ru-RU" sz="4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задание</a:t>
            </a:r>
          </a:p>
          <a:p>
            <a:pPr algn="ctr">
              <a:buNone/>
            </a:pPr>
            <a:endParaRPr lang="ru-RU" sz="9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Тропарь. Благовещению Пресвятой Богородицы.</a:t>
            </a:r>
            <a:endParaRPr lang="ru-RU" sz="5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5720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4800" dirty="0" smtClean="0">
                <a:latin typeface="Monotype Corsiva" pitchFamily="66" charset="0"/>
              </a:rPr>
              <a:t>Днесь спасения нашего </a:t>
            </a:r>
            <a:r>
              <a:rPr lang="ru-RU" sz="4800" dirty="0" err="1" smtClean="0">
                <a:latin typeface="Monotype Corsiva" pitchFamily="66" charset="0"/>
              </a:rPr>
              <a:t>главизна</a:t>
            </a:r>
            <a:r>
              <a:rPr lang="ru-RU" sz="4800" dirty="0" smtClean="0">
                <a:latin typeface="Monotype Corsiva" pitchFamily="66" charset="0"/>
              </a:rPr>
              <a:t>, / и еже от века таинства явление, / Сын Божий, Сын Девы бывает, / и Гавриил благодать благовествует, / тем же и мы с ним Богородице </a:t>
            </a:r>
            <a:r>
              <a:rPr lang="ru-RU" sz="4800" dirty="0" err="1" smtClean="0">
                <a:latin typeface="Monotype Corsiva" pitchFamily="66" charset="0"/>
              </a:rPr>
              <a:t>возопиим</a:t>
            </a:r>
            <a:r>
              <a:rPr lang="ru-RU" sz="4800" dirty="0" smtClean="0">
                <a:latin typeface="Monotype Corsiva" pitchFamily="66" charset="0"/>
              </a:rPr>
              <a:t>: / радуйся, Благодатная, / Господь с Тобою.</a:t>
            </a:r>
          </a:p>
          <a:p>
            <a:pPr marL="514350" indent="-514350" algn="ctr">
              <a:buNone/>
            </a:pPr>
            <a:endParaRPr lang="ru-RU" sz="4800" dirty="0" smtClean="0">
              <a:latin typeface="Monotype Corsiva" pitchFamily="66" charset="0"/>
            </a:endParaRPr>
          </a:p>
          <a:p>
            <a:pPr marL="514350" indent="-514350">
              <a:buNone/>
            </a:pPr>
            <a:endParaRPr lang="ru-RU" sz="4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Чтение текста</a:t>
            </a:r>
          </a:p>
          <a:p>
            <a:pPr algn="ctr">
              <a:buNone/>
            </a:pPr>
            <a:endParaRPr lang="ru-RU" sz="9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ru-RU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Иконография апостолов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Содержимое 3" descr="__20110711_20797097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142984"/>
            <a:ext cx="3607023" cy="592935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Пётр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Павел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0IkonaApostolPavelTverIk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124547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Пётр</a:t>
            </a:r>
            <a:endParaRPr lang="ru-RU" sz="8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Содержимое 8" descr="66222.p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071934" cy="56729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 это?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Апостол и Евангелист Матфей</a:t>
            </a:r>
            <a:endParaRPr lang="ru-RU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Содержимое 5" descr="5141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9258"/>
          <a:stretch>
            <a:fillRect/>
          </a:stretch>
        </p:blipFill>
        <p:spPr>
          <a:xfrm>
            <a:off x="0" y="2143116"/>
            <a:ext cx="4429124" cy="35011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213</TotalTime>
  <Words>419</Words>
  <Application>Microsoft Office PowerPoint</Application>
  <PresentationFormat>Экран (4:3)</PresentationFormat>
  <Paragraphs>82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Апостол</vt:lpstr>
      <vt:lpstr>Разминка</vt:lpstr>
      <vt:lpstr>Слайд 3</vt:lpstr>
      <vt:lpstr>Слайд 4</vt:lpstr>
      <vt:lpstr>Слайд 5</vt:lpstr>
      <vt:lpstr>Кто это?</vt:lpstr>
      <vt:lpstr>Кто это?</vt:lpstr>
      <vt:lpstr>Кто это?</vt:lpstr>
      <vt:lpstr>Кто это?</vt:lpstr>
      <vt:lpstr>Кто это?</vt:lpstr>
      <vt:lpstr>Кто это?</vt:lpstr>
      <vt:lpstr>Кто это?</vt:lpstr>
      <vt:lpstr>Кто это?</vt:lpstr>
      <vt:lpstr>Кто это?</vt:lpstr>
      <vt:lpstr>Кто это?</vt:lpstr>
      <vt:lpstr>Кто это?</vt:lpstr>
      <vt:lpstr>Слайд 17</vt:lpstr>
      <vt:lpstr>Кто это?</vt:lpstr>
      <vt:lpstr>Кто это?</vt:lpstr>
      <vt:lpstr>Слайд 20</vt:lpstr>
      <vt:lpstr>Блиц-вопросы</vt:lpstr>
      <vt:lpstr>Блиц-вопросы</vt:lpstr>
      <vt:lpstr>Слайд 23</vt:lpstr>
      <vt:lpstr>Поставьте в хронологическом порядке</vt:lpstr>
      <vt:lpstr>Поставьте в хронологическом порядке</vt:lpstr>
      <vt:lpstr>Слайд 26</vt:lpstr>
      <vt:lpstr>Слайд 27</vt:lpstr>
      <vt:lpstr>Тропарь Крещению Господню.</vt:lpstr>
      <vt:lpstr>Тропарь Сретению Господню.</vt:lpstr>
      <vt:lpstr>Тропарь. Благовещению Пресвятой Богородицы.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34</cp:revision>
  <dcterms:modified xsi:type="dcterms:W3CDTF">2015-01-14T19:26:33Z</dcterms:modified>
</cp:coreProperties>
</file>