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3" r:id="rId16"/>
    <p:sldId id="287" r:id="rId17"/>
    <p:sldId id="284" r:id="rId18"/>
    <p:sldId id="286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6881-0FDA-4628-921E-1B2DBFC58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7BD5-4FD6-4393-9916-F30D399DE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A3D7-A4EF-4B3E-9EFA-68C36BEAB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4DE1-0B67-4F52-93BA-D83241E43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4A5F-532F-4B19-AA9E-45234AB4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DB31-D44A-48E5-9AF2-6AF740FCB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CC15-C7BD-4D74-B640-43EFB1A0D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87A1-4E36-45AC-BFE7-72C9B6C07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C8F5-6B1F-4744-9179-B440FE5F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8A48E-973D-4AAE-AEE3-4FA6E7EC1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D40C-0F08-47C2-A6A7-B8249898F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C210E8A-7E0C-40A3-8AB8-D8FDBC527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mmons.wikimedia.org/wiki/File:SS_City_of_Glasgow.jpg?uselang=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qip.ru/users/jenevieva/151102230/171320380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photo.qip.ru/users/jenevieva/151102230/171320383/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qip.ru/users/jenevieva/151102230/171322763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.qip.ru/users/jenevieva/151102230/171322759/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qip.ru/users/jenevieva/151102230/171322742/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hyperlink" Target="http://photo.qip.ru/users/jenevieva/151102230/171322778/" TargetMode="External"/><Relationship Id="rId2" Type="http://schemas.openxmlformats.org/officeDocument/2006/relationships/hyperlink" Target="http://myhandmade.org.ua/?p=5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5" Type="http://schemas.openxmlformats.org/officeDocument/2006/relationships/image" Target="../media/image42.jpeg"/><Relationship Id="rId10" Type="http://schemas.openxmlformats.org/officeDocument/2006/relationships/hyperlink" Target="http://photo.qip.ru/users/jenevieva/151102230/171322744/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hyperlink" Target="http://photo.qip.ru/users/jenevieva/151102230/17132277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qip.ru/users/jenevieva/151102230/17132037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.qip.ru/users/jenevieva/151102230/171320694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.qip.ru/users/jenevieva/151102230/171320697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hoto.qip.ru/users/jenevieva/151102230/171322290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photo.qip.ru/users/jenevieva/151102230/1713227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550496" cy="1584176"/>
          </a:xfrm>
        </p:spPr>
        <p:txBody>
          <a:bodyPr/>
          <a:lstStyle/>
          <a:p>
            <a:pPr algn="l"/>
            <a:r>
              <a:rPr lang="ru-RU" sz="3600" i="1" dirty="0" smtClean="0">
                <a:solidFill>
                  <a:srgbClr val="002060"/>
                </a:solidFill>
              </a:rPr>
              <a:t>Большая голова, да узок </a:t>
            </a:r>
            <a:r>
              <a:rPr lang="ru-RU" sz="3600" i="1" dirty="0" smtClean="0">
                <a:solidFill>
                  <a:srgbClr val="002060"/>
                </a:solidFill>
              </a:rPr>
              <a:t>ворот?  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Мышки </a:t>
            </a:r>
            <a:r>
              <a:rPr lang="ru-RU" sz="3600" i="1" dirty="0" smtClean="0">
                <a:solidFill>
                  <a:srgbClr val="002060"/>
                </a:solidFill>
              </a:rPr>
              <a:t>из норки </a:t>
            </a:r>
            <a:r>
              <a:rPr lang="ru-RU" sz="3600" i="1" dirty="0" smtClean="0">
                <a:solidFill>
                  <a:srgbClr val="002060"/>
                </a:solidFill>
              </a:rPr>
              <a:t>выглядывают?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7016824" cy="34339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это такое?</a:t>
            </a:r>
            <a:r>
              <a:rPr lang="ru-RU" dirty="0" smtClean="0">
                <a:solidFill>
                  <a:srgbClr val="002060"/>
                </a:solidFill>
              </a:rPr>
              <a:t>...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Правильно.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 </a:t>
            </a:r>
          </a:p>
          <a:p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Пуговица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5805264"/>
            <a:ext cx="57606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Выполнила Любовь Владимировна Майорова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учитель-дефектолог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im4-tub-ru.yandex.net/i?id=344505205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41167"/>
            <a:ext cx="1320924" cy="170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Магическая функция - пуговица </a:t>
            </a:r>
            <a:r>
              <a:rPr lang="ru-RU" dirty="0" smtClean="0">
                <a:solidFill>
                  <a:srgbClr val="002060"/>
                </a:solidFill>
              </a:rPr>
              <a:t>была видом </a:t>
            </a:r>
            <a:r>
              <a:rPr lang="ru-RU" dirty="0" smtClean="0">
                <a:solidFill>
                  <a:srgbClr val="002060"/>
                </a:solidFill>
              </a:rPr>
              <a:t>амулета  </a:t>
            </a:r>
            <a:r>
              <a:rPr lang="ru-RU" dirty="0" smtClean="0">
                <a:solidFill>
                  <a:srgbClr val="002060"/>
                </a:solidFill>
              </a:rPr>
              <a:t>должна была </a:t>
            </a:r>
            <a:r>
              <a:rPr lang="ru-RU" dirty="0" smtClean="0">
                <a:solidFill>
                  <a:srgbClr val="002060"/>
                </a:solidFill>
              </a:rPr>
              <a:t>отпугивать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враждебные </a:t>
            </a:r>
            <a:r>
              <a:rPr lang="ru-RU" dirty="0" smtClean="0">
                <a:solidFill>
                  <a:srgbClr val="002060"/>
                </a:solidFill>
              </a:rPr>
              <a:t>силы. В полые пуговицы помещали дробину, кусочек олова или камешек, издававшие при движении приглушенный звук, напоминающий звук бубенца.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0648"/>
            <a:ext cx="4069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Функция </a:t>
            </a:r>
            <a:r>
              <a:rPr lang="ru-RU" sz="3200" dirty="0" smtClean="0">
                <a:solidFill>
                  <a:srgbClr val="002060"/>
                </a:solidFill>
              </a:rPr>
              <a:t>пуговицы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im3-tub-ru.yandex.net/i?id=177203980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628" y="1484784"/>
            <a:ext cx="270174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908720"/>
            <a:ext cx="6120680" cy="39604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Информативная функция</a:t>
            </a:r>
            <a:r>
              <a:rPr lang="ru-RU" dirty="0" smtClean="0">
                <a:solidFill>
                  <a:srgbClr val="002060"/>
                </a:solidFill>
              </a:rPr>
              <a:t> появилась достаточно поздно. Пуговица используется, как знак принадлежности к определенной группе, профессии, </a:t>
            </a:r>
            <a:r>
              <a:rPr lang="ru-RU" dirty="0" smtClean="0">
                <a:solidFill>
                  <a:srgbClr val="002060"/>
                </a:solidFill>
              </a:rPr>
              <a:t>роду войск</a:t>
            </a:r>
            <a:r>
              <a:rPr lang="ru-RU" dirty="0" smtClean="0">
                <a:solidFill>
                  <a:srgbClr val="002060"/>
                </a:solidFill>
              </a:rPr>
              <a:t> (сил) и т. д. (служебные мундиры, ливреи и т. п.)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60648"/>
            <a:ext cx="3595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Функция пуговицы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upload.wikimedia.org/wikipedia/commons/thumb/6/6f/SS_City_of_Glasgow.jpg/220px-SS_City_of_Glasgow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89040"/>
            <a:ext cx="2094230" cy="2108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im6-tub-ru.yandex.net/i?id=326234306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01622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m0-tub-ru.yandex.net/i?id=527804851-4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8"/>
            <a:ext cx="190965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im2-tub-ru.yandex.net/i?id=292499201-1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340768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56207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Материал изготовления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59632" y="1052736"/>
            <a:ext cx="7416824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Пуговицы изготавливались 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и изготавливаются </a:t>
            </a:r>
            <a:r>
              <a:rPr lang="ru-RU" dirty="0" smtClean="0">
                <a:solidFill>
                  <a:srgbClr val="002060"/>
                </a:solidFill>
              </a:rPr>
              <a:t>из самых разнообразных материалов: металла, стекла, дерева, янтаря</a:t>
            </a:r>
            <a:r>
              <a:rPr lang="ru-RU" dirty="0" smtClean="0">
                <a:solidFill>
                  <a:srgbClr val="002060"/>
                </a:solidFill>
              </a:rPr>
              <a:t>, перламутра</a:t>
            </a:r>
            <a:r>
              <a:rPr lang="ru-RU" dirty="0" smtClean="0">
                <a:solidFill>
                  <a:srgbClr val="002060"/>
                </a:solidFill>
              </a:rPr>
              <a:t>, кожи, кости, фарфора, 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э</a:t>
            </a:r>
            <a:r>
              <a:rPr lang="ru-RU" dirty="0" smtClean="0">
                <a:solidFill>
                  <a:srgbClr val="002060"/>
                </a:solidFill>
              </a:rPr>
              <a:t>бонита и</a:t>
            </a:r>
            <a:r>
              <a:rPr lang="ru-RU" dirty="0" smtClean="0">
                <a:solidFill>
                  <a:srgbClr val="002060"/>
                </a:solidFill>
              </a:rPr>
              <a:t> т. д.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 1930-х </a:t>
            </a:r>
            <a:r>
              <a:rPr lang="ru-RU" dirty="0" smtClean="0">
                <a:solidFill>
                  <a:srgbClr val="002060"/>
                </a:solidFill>
              </a:rPr>
              <a:t>годов </a:t>
            </a:r>
            <a:r>
              <a:rPr lang="en-US" dirty="0" smtClean="0">
                <a:solidFill>
                  <a:srgbClr val="002060"/>
                </a:solidFill>
              </a:rPr>
              <a:t>XX</a:t>
            </a:r>
            <a:r>
              <a:rPr lang="ru-RU" dirty="0" smtClean="0">
                <a:solidFill>
                  <a:srgbClr val="002060"/>
                </a:solidFill>
              </a:rPr>
              <a:t> столетия </a:t>
            </a:r>
            <a:r>
              <a:rPr lang="ru-RU" dirty="0" smtClean="0">
                <a:solidFill>
                  <a:srgbClr val="002060"/>
                </a:solidFill>
              </a:rPr>
              <a:t>широкое распространение получили пластмассовые пуговицы.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41805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Разновидности пуговиц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124744"/>
            <a:ext cx="44644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Пуговица </a:t>
            </a:r>
            <a:r>
              <a:rPr lang="ru-RU" sz="3600" dirty="0" smtClean="0">
                <a:solidFill>
                  <a:srgbClr val="002060"/>
                </a:solidFill>
              </a:rPr>
              <a:t>с двумя или четырьмя сквозными отверстиями для пришивания.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6628" name="Picture 4" descr="http://im2-tub-ru.yandex.net/i?id=804123791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29753">
            <a:off x="784114" y="2236428"/>
            <a:ext cx="3838026" cy="3546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Способы пришивания пуговиц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im4-tub-ru.yandex.net/i?id=486593732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59"/>
            <a:ext cx="2612876" cy="3128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photo.qip.ru/photo/jenevieva/151102230/large/171320380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052736"/>
            <a:ext cx="3240360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photo.qip.ru/photo/jenevieva/151102230/large/171320383.jpg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437112"/>
            <a:ext cx="2189291" cy="20934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39864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Пуговица </a:t>
            </a:r>
            <a:r>
              <a:rPr lang="ru-RU" dirty="0" smtClean="0">
                <a:solidFill>
                  <a:srgbClr val="002060"/>
                </a:solidFill>
              </a:rPr>
              <a:t>с ушком — на задней стороне пуговицы располагается выступ с единственным отверстием, за которое пуговица и пришивается к одежде.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60648"/>
            <a:ext cx="472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Разновидности </a:t>
            </a:r>
            <a:r>
              <a:rPr lang="ru-RU" sz="3200" dirty="0" smtClean="0">
                <a:solidFill>
                  <a:srgbClr val="002060"/>
                </a:solidFill>
              </a:rPr>
              <a:t> пуговицы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im3-tub-ru.yandex.net/i?id=138412407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237626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6-tub-ru.yandex.net/i?id=411391316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im5-tub-ru.yandex.net/i?id=497644400-4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1872208" cy="1847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1805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Форма пуговиц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im6-tub-ru.yandex.net/i?id=338963600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186020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8" name="Picture 4" descr="http://im4-tub-ru.yandex.net/i?id=156143079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203446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50" name="Picture 6" descr="http://im5-tub-ru.yandex.net/i?id=304364746-6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20478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52" name="Picture 8" descr="http://im7-tub-ru.yandex.net/i?id=133300465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6478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http://photo.qip.ru/photo/jenevieva/151102230/large/171322759.jpg">
            <a:hlinkClick r:id="rId6" tgtFrame="&quot;_blank&quot;"/>
          </p:cNvPr>
          <p:cNvPicPr/>
          <p:nvPr/>
        </p:nvPicPr>
        <p:blipFill>
          <a:blip r:embed="rId7" cstate="print"/>
          <a:srcRect t="18696" r="-1004"/>
          <a:stretch>
            <a:fillRect/>
          </a:stretch>
        </p:blipFill>
        <p:spPr bwMode="auto">
          <a:xfrm>
            <a:off x="3851920" y="3933056"/>
            <a:ext cx="216024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http://photo.qip.ru/photo/jenevieva/151102230/large/171322763.jpg">
            <a:hlinkClick r:id="rId8" tgtFrame="&quot;_blank&quot;"/>
          </p:cNvPr>
          <p:cNvPicPr/>
          <p:nvPr/>
        </p:nvPicPr>
        <p:blipFill>
          <a:blip r:embed="rId9" cstate="print"/>
          <a:srcRect t="22987" r="1523"/>
          <a:stretch>
            <a:fillRect/>
          </a:stretch>
        </p:blipFill>
        <p:spPr bwMode="auto">
          <a:xfrm>
            <a:off x="6156176" y="4869160"/>
            <a:ext cx="2088232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92211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Русские пословицы и поговорки о пуговице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200800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Пуговички золочёные, а три дня не евши.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Умная умница — что светлая пуговица.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Пуговицы не литы, петли не виты, ничего не сделано.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На чужой рот пуговицу не нашить.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Применение пуговиц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flower button Оригинальные цветы из пуговиц!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1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43900315-07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1526415" cy="152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16510744-39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708920"/>
            <a:ext cx="1253490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173477756-63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132856"/>
            <a:ext cx="2300605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20632168-17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908720"/>
            <a:ext cx="2846705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hoto.qip.ru/photo/jenevieva/151102230/large/171322742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2996952"/>
            <a:ext cx="2405315" cy="15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hoto.qip.ru/photo/jenevieva/151102230/large/171322744.jpg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3717032"/>
            <a:ext cx="1586419" cy="219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hoto.qip.ru/photo/jenevieva/151102230/large/171322778.jpg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3861048"/>
            <a:ext cx="1884040" cy="28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hoto.qip.ru/photo/jenevieva/151102230/large/171322770.jpg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5976" y="4869160"/>
            <a:ext cx="1784355" cy="139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6013" y="333375"/>
            <a:ext cx="74882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Интернет - ресурсы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5616" y="1268760"/>
            <a:ext cx="403244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50000"/>
            </a:pPr>
            <a:r>
              <a:rPr lang="ru-RU" sz="2400" dirty="0" smtClean="0">
                <a:solidFill>
                  <a:srgbClr val="002060"/>
                </a:solidFill>
              </a:rPr>
              <a:t>Виньетка </a:t>
            </a:r>
            <a:r>
              <a:rPr lang="ru-RU" sz="2400" dirty="0">
                <a:solidFill>
                  <a:srgbClr val="002060"/>
                </a:solidFill>
              </a:rPr>
              <a:t>с пуговицами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15616" y="1052736"/>
            <a:ext cx="763284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err="1" smtClean="0">
                <a:solidFill>
                  <a:srgbClr val="002060"/>
                </a:solidFill>
              </a:rPr>
              <a:t>Ранько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Елена Алексеевна </a:t>
            </a:r>
            <a:r>
              <a:rPr lang="ru-RU" sz="2400" dirty="0" smtClean="0">
                <a:solidFill>
                  <a:srgbClr val="002060"/>
                </a:solidFill>
              </a:rPr>
              <a:t>учитель </a:t>
            </a:r>
            <a:r>
              <a:rPr lang="ru-RU" sz="2400" dirty="0">
                <a:solidFill>
                  <a:srgbClr val="002060"/>
                </a:solidFill>
              </a:rPr>
              <a:t>начальных классов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>
                <a:solidFill>
                  <a:srgbClr val="002060"/>
                </a:solidFill>
              </a:rPr>
              <a:t>МАОУ лицей №</a:t>
            </a:r>
            <a:r>
              <a:rPr lang="ru-RU" sz="2400" dirty="0" smtClean="0">
                <a:solidFill>
                  <a:srgbClr val="002060"/>
                </a:solidFill>
              </a:rPr>
              <a:t>21г. Иваново;</a:t>
            </a:r>
          </a:p>
          <a:p>
            <a:pPr marL="342900" indent="-342900">
              <a:spcBef>
                <a:spcPct val="20000"/>
              </a:spcBef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42088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http://ru.wikipedia.org/wiki/%</a:t>
            </a:r>
            <a:r>
              <a:rPr lang="ru-RU" sz="2400" dirty="0" smtClean="0">
                <a:solidFill>
                  <a:srgbClr val="002060"/>
                </a:solidFill>
              </a:rPr>
              <a:t>CF%F3%E3%EE%E2%E8%F6%E0;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http://</a:t>
            </a:r>
            <a:r>
              <a:rPr lang="ru-RU" sz="2400" dirty="0" smtClean="0">
                <a:solidFill>
                  <a:srgbClr val="002060"/>
                </a:solidFill>
              </a:rPr>
              <a:t>nsportal.ru/sites/default/files/2013/2/gospozha_pugovica.docx;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http://</a:t>
            </a:r>
            <a:r>
              <a:rPr lang="ru-RU" sz="2400" dirty="0" smtClean="0">
                <a:solidFill>
                  <a:srgbClr val="002060"/>
                </a:solidFill>
              </a:rPr>
              <a:t>www.luxemag.ru/fashionhistory/7978.html.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56207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Что такое пуговица?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33474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Пу́говица</a:t>
            </a:r>
            <a:r>
              <a:rPr lang="ru-RU" dirty="0" smtClean="0">
                <a:solidFill>
                  <a:srgbClr val="002060"/>
                </a:solidFill>
              </a:rPr>
              <a:t>  — </a:t>
            </a:r>
            <a:r>
              <a:rPr lang="ru-RU" dirty="0" smtClean="0">
                <a:solidFill>
                  <a:srgbClr val="002060"/>
                </a:solidFill>
              </a:rPr>
              <a:t>застёжка на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одежде и </a:t>
            </a:r>
            <a:r>
              <a:rPr lang="ru-RU" dirty="0" smtClean="0">
                <a:solidFill>
                  <a:srgbClr val="002060"/>
                </a:solidFill>
              </a:rPr>
              <a:t>других швейных изделиях, предназначенная для соединения её частей. Пуговица на одной части одежды вдевается в петлю, находящуюся на другой части, и тем самым осуществляется застёгивание.</a:t>
            </a:r>
          </a:p>
          <a:p>
            <a:endParaRPr lang="ru-RU" dirty="0"/>
          </a:p>
        </p:txBody>
      </p:sp>
      <p:pic>
        <p:nvPicPr>
          <p:cNvPr id="1026" name="Picture 2" descr="http://im3-tub-ru.yandex.net/i?id=348726384-53-72&amp;n=21"/>
          <p:cNvPicPr>
            <a:picLocks noChangeAspect="1" noChangeArrowheads="1"/>
          </p:cNvPicPr>
          <p:nvPr/>
        </p:nvPicPr>
        <p:blipFill>
          <a:blip r:embed="rId2" cstate="print"/>
          <a:srcRect l="20160" r="11801" b="1393"/>
          <a:stretch>
            <a:fillRect/>
          </a:stretch>
        </p:blipFill>
        <p:spPr bwMode="auto">
          <a:xfrm>
            <a:off x="1187624" y="4221088"/>
            <a:ext cx="259228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56207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Когда появилась пуговица?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Самые </a:t>
            </a:r>
            <a:r>
              <a:rPr lang="ru-RU" sz="3200" dirty="0" smtClean="0">
                <a:solidFill>
                  <a:srgbClr val="002060"/>
                </a:solidFill>
              </a:rPr>
              <a:t>древние пуговицы и предметы, похожие на пуговицы, </a:t>
            </a:r>
            <a:r>
              <a:rPr lang="ru-RU" sz="3200" dirty="0" smtClean="0">
                <a:solidFill>
                  <a:srgbClr val="002060"/>
                </a:solidFill>
              </a:rPr>
              <a:t>использовались в </a:t>
            </a:r>
            <a:r>
              <a:rPr lang="ru-RU" sz="3200" dirty="0" smtClean="0">
                <a:solidFill>
                  <a:srgbClr val="002060"/>
                </a:solidFill>
              </a:rPr>
              <a:t>качестве украшения, а не для </a:t>
            </a:r>
            <a:r>
              <a:rPr lang="ru-RU" sz="3200" dirty="0" smtClean="0">
                <a:solidFill>
                  <a:srgbClr val="002060"/>
                </a:solidFill>
              </a:rPr>
              <a:t>застёгивания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im1-tub-ru.yandex.net/i?id=211235054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16835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hoto.qip.ru/photo/jenevieva/151102230/large/171320372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2820218" cy="2547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562074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 </a:t>
            </a:r>
            <a:r>
              <a:rPr lang="ru-RU" sz="2800" dirty="0" smtClean="0">
                <a:solidFill>
                  <a:srgbClr val="002060"/>
                </a:solidFill>
              </a:rPr>
              <a:t>появилась </a:t>
            </a:r>
            <a:r>
              <a:rPr lang="ru-RU" sz="2800" dirty="0" smtClean="0">
                <a:solidFill>
                  <a:srgbClr val="002060"/>
                </a:solidFill>
              </a:rPr>
              <a:t>пуговица на Руси?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268760"/>
            <a:ext cx="4978896" cy="506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русском языке все немного иначе: пуговица - это </a:t>
            </a:r>
            <a:r>
              <a:rPr lang="ru-RU" b="1" i="1" dirty="0" smtClean="0">
                <a:solidFill>
                  <a:srgbClr val="002060"/>
                </a:solidFill>
              </a:rPr>
              <a:t>«пугач»</a:t>
            </a:r>
            <a:r>
              <a:rPr lang="ru-RU" dirty="0" smtClean="0">
                <a:solidFill>
                  <a:srgbClr val="002060"/>
                </a:solidFill>
              </a:rPr>
              <a:t> или </a:t>
            </a:r>
            <a:r>
              <a:rPr lang="ru-RU" b="1" i="1" dirty="0" smtClean="0">
                <a:solidFill>
                  <a:srgbClr val="002060"/>
                </a:solidFill>
              </a:rPr>
              <a:t>«пугалка»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по словарю В. Даля)</a:t>
            </a:r>
            <a:r>
              <a:rPr lang="ru-RU" dirty="0" smtClean="0">
                <a:solidFill>
                  <a:srgbClr val="002060"/>
                </a:solidFill>
              </a:rPr>
              <a:t>, что прямо указывает на ее </a:t>
            </a:r>
            <a:r>
              <a:rPr lang="ru-RU" dirty="0" smtClean="0">
                <a:solidFill>
                  <a:srgbClr val="002060"/>
                </a:solidFill>
              </a:rPr>
              <a:t>магическое предназначение.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photo.qip.ru/photo/jenevieva/151102230/large/171320694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2880320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56207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уговица </a:t>
            </a:r>
            <a:r>
              <a:rPr lang="ru-RU" sz="3200" dirty="0" smtClean="0">
                <a:solidFill>
                  <a:srgbClr val="002060"/>
                </a:solidFill>
              </a:rPr>
              <a:t>на </a:t>
            </a:r>
            <a:r>
              <a:rPr lang="ru-RU" sz="3200" dirty="0" smtClean="0">
                <a:solidFill>
                  <a:srgbClr val="002060"/>
                </a:solidFill>
              </a:rPr>
              <a:t>Руси.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268760"/>
            <a:ext cx="483488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Особенно </a:t>
            </a:r>
            <a:r>
              <a:rPr lang="ru-RU" sz="3200" dirty="0" smtClean="0">
                <a:solidFill>
                  <a:srgbClr val="002060"/>
                </a:solidFill>
              </a:rPr>
              <a:t>популярны были золотые и серебряные пуговки-гирьки на кафтанах во времена Киевской Руси (IX-XII в.в.)</a:t>
            </a:r>
            <a:endParaRPr lang="ru-RU" sz="3200" dirty="0"/>
          </a:p>
        </p:txBody>
      </p:sp>
      <p:pic>
        <p:nvPicPr>
          <p:cNvPr id="5" name="Picture 2" descr="http://im2-tub-ru.yandex.net/i?id=20634153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2012429" cy="2671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 descr="http://im0-tub-ru.yandex.net/i?id=64463985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324900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4" name="Picture 2" descr="http://im3-tub-ru.yandex.net/i?id=177203980-0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1944216" cy="2176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490066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Пуговица на Руси.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124744"/>
            <a:ext cx="505090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Самое </a:t>
            </a:r>
            <a:r>
              <a:rPr lang="ru-RU" dirty="0" smtClean="0">
                <a:solidFill>
                  <a:srgbClr val="002060"/>
                </a:solidFill>
              </a:rPr>
              <a:t>большое количество пуговиц полагалось иметь на </a:t>
            </a:r>
            <a:r>
              <a:rPr lang="ru-RU" dirty="0" smtClean="0">
                <a:solidFill>
                  <a:srgbClr val="002060"/>
                </a:solidFill>
              </a:rPr>
              <a:t>тигилее (</a:t>
            </a:r>
            <a:r>
              <a:rPr lang="ru-RU" dirty="0" smtClean="0">
                <a:solidFill>
                  <a:srgbClr val="002060"/>
                </a:solidFill>
              </a:rPr>
              <a:t>стёганый кафтан с коротким рукавом, который носили ратники). На пуговицы, кстати, застегивался и русский сарафан, и женская корсетка, и короткий кафтан казачек, и зимний тулуп.</a:t>
            </a:r>
          </a:p>
          <a:p>
            <a:endParaRPr lang="ru-RU" dirty="0"/>
          </a:p>
        </p:txBody>
      </p:sp>
      <p:pic>
        <p:nvPicPr>
          <p:cNvPr id="5" name="Рисунок 4" descr="http://photo.qip.ru/photo/jenevieva/151102230/large/171320697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628801"/>
            <a:ext cx="2952328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70609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Из история пуговицы.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7628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XVIII </a:t>
            </a:r>
            <a:r>
              <a:rPr lang="ru-RU" dirty="0" smtClean="0">
                <a:solidFill>
                  <a:srgbClr val="002060"/>
                </a:solidFill>
              </a:rPr>
              <a:t>столетие называют золотым веком пуговиц, тогда их разнообразие было безгранично. Для производства использовались: золото, серебро, олово, сталь, латунь, стекло, рог, слоновая кость, перламутр, панцирь черепахи, эмаль, дерево.</a:t>
            </a:r>
          </a:p>
          <a:p>
            <a:endParaRPr lang="ru-RU" dirty="0"/>
          </a:p>
        </p:txBody>
      </p:sp>
      <p:pic>
        <p:nvPicPr>
          <p:cNvPr id="5" name="Рисунок 4" descr="http://photo.qip.ru/photo/jenevieva/151102230/large/171322290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096344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4834880" cy="504056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Функция пуговицы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Утилитарная функция пуговицы</a:t>
            </a:r>
            <a:r>
              <a:rPr lang="ru-RU" dirty="0" smtClean="0">
                <a:solidFill>
                  <a:srgbClr val="002060"/>
                </a:solidFill>
              </a:rPr>
              <a:t> – она предназначена для соединения частей одежды.</a:t>
            </a:r>
          </a:p>
          <a:p>
            <a:endParaRPr lang="ru-RU" dirty="0"/>
          </a:p>
        </p:txBody>
      </p:sp>
      <p:pic>
        <p:nvPicPr>
          <p:cNvPr id="19458" name="Picture 2" descr="http://im2-tub-ru.yandex.net/i?id=32530635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409581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im4-tub-ru.yandex.net/i?id=245222378-01-72&amp;n=21"/>
          <p:cNvPicPr>
            <a:picLocks noChangeAspect="1" noChangeArrowheads="1"/>
          </p:cNvPicPr>
          <p:nvPr/>
        </p:nvPicPr>
        <p:blipFill>
          <a:blip r:embed="rId3" cstate="print"/>
          <a:srcRect r="1126" b="17605"/>
          <a:stretch>
            <a:fillRect/>
          </a:stretch>
        </p:blipFill>
        <p:spPr bwMode="auto">
          <a:xfrm>
            <a:off x="1259632" y="3861048"/>
            <a:ext cx="4104456" cy="256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Декоративная функция </a:t>
            </a:r>
            <a:r>
              <a:rPr lang="ru-RU" dirty="0" smtClean="0">
                <a:solidFill>
                  <a:srgbClr val="002060"/>
                </a:solidFill>
              </a:rPr>
              <a:t>пуговиц также хорошо известна. Иногда пуговицы были основным украшением костюма и стояли больше, чем весь </a:t>
            </a:r>
            <a:r>
              <a:rPr lang="ru-RU" dirty="0" smtClean="0">
                <a:solidFill>
                  <a:srgbClr val="002060"/>
                </a:solidFill>
              </a:rPr>
              <a:t>гардероб.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88640"/>
            <a:ext cx="4501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Функция </a:t>
            </a:r>
            <a:r>
              <a:rPr lang="ru-RU" sz="3200" dirty="0" smtClean="0">
                <a:solidFill>
                  <a:srgbClr val="002060"/>
                </a:solidFill>
              </a:rPr>
              <a:t>пуговицы</a:t>
            </a:r>
            <a:endParaRPr lang="ru-RU" sz="3200" dirty="0"/>
          </a:p>
        </p:txBody>
      </p:sp>
      <p:pic>
        <p:nvPicPr>
          <p:cNvPr id="22530" name="Picture 2" descr="http://im4-tub-ru.yandex.net/i?id=480880639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213143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im7-tub-ru.yandex.net/i?id=198156851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2606030" cy="1974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photo.qip.ru/photo/jenevieva/151102230/large/171322746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331236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Pug_01">
  <a:themeElements>
    <a:clrScheme name="фон_01 - копия (3)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Pug_01</Template>
  <TotalTime>195</TotalTime>
  <Words>127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Pug_01</vt:lpstr>
      <vt:lpstr>Большая голова, да узок ворот?   Мышки из норки выглядывают?</vt:lpstr>
      <vt:lpstr>Что такое пуговица?</vt:lpstr>
      <vt:lpstr>Когда появилась пуговица?</vt:lpstr>
      <vt:lpstr>Как появилась пуговица на Руси?</vt:lpstr>
      <vt:lpstr>Пуговица на Руси.</vt:lpstr>
      <vt:lpstr>Пуговица на Руси.</vt:lpstr>
      <vt:lpstr>Из история пуговицы.</vt:lpstr>
      <vt:lpstr>Функция пуговицы </vt:lpstr>
      <vt:lpstr>Слайд 9</vt:lpstr>
      <vt:lpstr>Слайд 10</vt:lpstr>
      <vt:lpstr>Слайд 11</vt:lpstr>
      <vt:lpstr>Материал изготовления</vt:lpstr>
      <vt:lpstr>Разновидности пуговиц</vt:lpstr>
      <vt:lpstr>Способы пришивания пуговиц</vt:lpstr>
      <vt:lpstr>Слайд 15</vt:lpstr>
      <vt:lpstr>Форма пуговиц</vt:lpstr>
      <vt:lpstr>Русские пословицы и поговорки о пуговице</vt:lpstr>
      <vt:lpstr>Применение пуговиц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21</cp:revision>
  <dcterms:created xsi:type="dcterms:W3CDTF">2014-03-29T10:51:40Z</dcterms:created>
  <dcterms:modified xsi:type="dcterms:W3CDTF">2014-03-29T15:15:56Z</dcterms:modified>
</cp:coreProperties>
</file>