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zvercorner.com/wp-content/uploads/2010/12/i311l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16" y="2812607"/>
            <a:ext cx="2880320" cy="404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948" y="212426"/>
            <a:ext cx="884701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Работа со слабоуспевающими воспитанниками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5156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552" y="1052737"/>
            <a:ext cx="8352928" cy="5256584"/>
          </a:xfrm>
          <a:pattFill prst="pct5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lvl="0"/>
            <a:r>
              <a:rPr lang="ru-RU" sz="2800" dirty="0"/>
              <a:t>Создайте доброжелательную атмосферу при опросе. </a:t>
            </a:r>
          </a:p>
          <a:p>
            <a:pPr lvl="0"/>
            <a:r>
              <a:rPr lang="ru-RU" sz="2800" dirty="0"/>
              <a:t>Не увеличивайте темп опроса, разрешите ученикам дольше готовиться у доски.</a:t>
            </a:r>
          </a:p>
          <a:p>
            <a:pPr lvl="0"/>
            <a:r>
              <a:rPr lang="ru-RU" sz="2800" dirty="0"/>
              <a:t>Предложить ученику примерный план ответа. </a:t>
            </a:r>
          </a:p>
          <a:p>
            <a:pPr lvl="0"/>
            <a:r>
              <a:rPr lang="ru-RU" sz="2800" dirty="0"/>
              <a:t>Предложите пользоваться наглядными пособиями по теме ответа, которые помогут ученику изложить суть тематики. </a:t>
            </a:r>
          </a:p>
          <a:p>
            <a:pPr lvl="0"/>
            <a:r>
              <a:rPr lang="ru-RU" sz="2800" dirty="0"/>
              <a:t>Стимулируйте учащихся положительной оценкой, похвалой, подбадриванием.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7920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Ре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effectLst/>
              </a:rPr>
              <a:t>комендации преподавателям по работе со слабоуспевающими учащимися на уроке:</a:t>
            </a:r>
            <a:br>
              <a:rPr lang="ru-RU" sz="2800" dirty="0">
                <a:solidFill>
                  <a:schemeClr val="accent5">
                    <a:lumMod val="50000"/>
                  </a:schemeClr>
                </a:solidFill>
                <a:effectLst/>
              </a:rPr>
            </a:b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792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552" y="1772815"/>
            <a:ext cx="8352928" cy="3960441"/>
          </a:xfrm>
          <a:pattFill prst="pct5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lvl="0"/>
            <a:r>
              <a:rPr lang="ru-RU" sz="2800" dirty="0"/>
              <a:t>Поддерживайте интерес к усвоению темы учащимися. </a:t>
            </a:r>
          </a:p>
          <a:p>
            <a:pPr lvl="0"/>
            <a:r>
              <a:rPr lang="ru-RU" sz="2800" dirty="0"/>
              <a:t>Обращайтесь к слабым ученикам с вопросами, определяющими степень их понимания учебного материала. </a:t>
            </a:r>
          </a:p>
          <a:p>
            <a:pPr lvl="0"/>
            <a:r>
              <a:rPr lang="ru-RU" sz="2800" dirty="0"/>
              <a:t>Привлекайте слабоуспевающих учеников к помощи при подготовке приборов, пособий, опытов.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7920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Ре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effectLst/>
              </a:rPr>
              <a:t>комендации преподавателям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при изложении нового материала на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effectLst/>
              </a:rPr>
              <a:t>уроке:</a:t>
            </a:r>
            <a:br>
              <a:rPr lang="ru-RU" sz="2800" dirty="0">
                <a:solidFill>
                  <a:schemeClr val="accent5">
                    <a:lumMod val="50000"/>
                  </a:schemeClr>
                </a:solidFill>
                <a:effectLst/>
              </a:rPr>
            </a:b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8255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8280920" cy="5472607"/>
          </a:xfrm>
          <a:pattFill prst="pct5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dirty="0"/>
              <a:t>Разбейте задания на этапы, части. </a:t>
            </a:r>
          </a:p>
          <a:p>
            <a:pPr lvl="0"/>
            <a:r>
              <a:rPr lang="ru-RU" sz="2800" dirty="0"/>
              <a:t>Напоминайте об аналогичных заданиях выполненных ранее учащимися. </a:t>
            </a:r>
          </a:p>
          <a:p>
            <a:pPr lvl="0"/>
            <a:r>
              <a:rPr lang="ru-RU" sz="2800" dirty="0"/>
              <a:t>Ссылайтесь на приемы и способы выполнения задач и примеров.</a:t>
            </a:r>
          </a:p>
          <a:p>
            <a:pPr lvl="0"/>
            <a:r>
              <a:rPr lang="ru-RU" sz="2800" dirty="0"/>
              <a:t>Напоминайте о правилах и свойствах, необходимых при выполнении учебного материала. </a:t>
            </a:r>
          </a:p>
          <a:p>
            <a:pPr lvl="0"/>
            <a:r>
              <a:rPr lang="ru-RU" sz="2800" dirty="0"/>
              <a:t>Помогайте в нахождении рациональных путей выполнения заданий и упражнений.</a:t>
            </a:r>
          </a:p>
          <a:p>
            <a:pPr lvl="0"/>
            <a:r>
              <a:rPr lang="ru-RU" sz="2800" dirty="0"/>
              <a:t>Инструктируйте о правилах оформления выполненных заданий. </a:t>
            </a:r>
          </a:p>
          <a:p>
            <a:pPr lvl="0"/>
            <a:r>
              <a:rPr lang="ru-RU" sz="2800" dirty="0"/>
              <a:t>Стимулируйте самостоятельность в выполнении заданий слабоуспевающими учениками.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7920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Ре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effectLst/>
              </a:rPr>
              <a:t>комендации преподавателям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при организации самостоятельной работы на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effectLst/>
              </a:rPr>
              <a:t>уроке:</a:t>
            </a:r>
            <a:br>
              <a:rPr lang="ru-RU" sz="2400" dirty="0">
                <a:solidFill>
                  <a:schemeClr val="accent5">
                    <a:lumMod val="50000"/>
                  </a:schemeClr>
                </a:solidFill>
                <a:effectLst/>
              </a:rPr>
            </a:b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016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1817441"/>
            <a:ext cx="8424936" cy="4491879"/>
          </a:xfrm>
          <a:pattFill prst="pct5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lvl="0"/>
            <a:r>
              <a:rPr lang="ru-RU" sz="2400" dirty="0"/>
              <a:t>Низкий уровень знаний, как следствие этого низкий уровень интеллектуального развития. </a:t>
            </a:r>
          </a:p>
          <a:p>
            <a:pPr lvl="0"/>
            <a:r>
              <a:rPr lang="ru-RU" sz="2400" dirty="0"/>
              <a:t>Отсутствие познавательного интереса. </a:t>
            </a:r>
          </a:p>
          <a:p>
            <a:pPr lvl="0"/>
            <a:r>
              <a:rPr lang="ru-RU" sz="2400" dirty="0"/>
              <a:t>Не сформированы элементарные организационные навыки. </a:t>
            </a:r>
          </a:p>
          <a:p>
            <a:pPr lvl="0"/>
            <a:r>
              <a:rPr lang="ru-RU" sz="2400" dirty="0"/>
              <a:t>Учащиеся требуют индивидуального подхода с психологической и педагогической (в плане обучения) точки зрения. </a:t>
            </a:r>
          </a:p>
          <a:p>
            <a:pPr lvl="0"/>
            <a:r>
              <a:rPr lang="ru-RU" sz="2400" dirty="0"/>
              <a:t>Отсутствие адекватной самооценки со стороны учащихся.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144016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слабоуспевающих учащихся: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49069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1817441"/>
            <a:ext cx="8424936" cy="4491879"/>
          </a:xfrm>
          <a:pattFill prst="pct5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1. Низкий уровень умственного развития.</a:t>
            </a:r>
          </a:p>
          <a:p>
            <a:r>
              <a:rPr lang="ru-RU" sz="2400" dirty="0"/>
              <a:t>Причины: </a:t>
            </a:r>
          </a:p>
          <a:p>
            <a:pPr lvl="0"/>
            <a:r>
              <a:rPr lang="ru-RU" sz="2400" dirty="0"/>
              <a:t>Педагогическая запущенность. </a:t>
            </a:r>
          </a:p>
          <a:p>
            <a:pPr lvl="0"/>
            <a:r>
              <a:rPr lang="ru-RU" sz="2400" dirty="0"/>
              <a:t>Частые заболевания. </a:t>
            </a:r>
          </a:p>
          <a:p>
            <a:pPr lvl="0"/>
            <a:r>
              <a:rPr lang="ru-RU" sz="2400" dirty="0"/>
              <a:t>Органические нарушения центральной нервной системы и головного мозга. </a:t>
            </a:r>
          </a:p>
          <a:p>
            <a:r>
              <a:rPr lang="ru-RU" sz="2400" dirty="0"/>
              <a:t>Проявляется: </a:t>
            </a:r>
          </a:p>
          <a:p>
            <a:pPr lvl="0"/>
            <a:r>
              <a:rPr lang="ru-RU" sz="2400" dirty="0"/>
              <a:t>Не умеет устанавливать причинно-следственные связи. </a:t>
            </a:r>
          </a:p>
          <a:p>
            <a:pPr lvl="0"/>
            <a:r>
              <a:rPr lang="ru-RU" sz="2400" dirty="0"/>
              <a:t>Не умеет учитывать все признаки предмета или явления. </a:t>
            </a:r>
          </a:p>
          <a:p>
            <a:pPr lvl="0"/>
            <a:r>
              <a:rPr lang="ru-RU" sz="2400" dirty="0"/>
              <a:t>Не умеет видеть общее.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144016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учебной неуспеваемости: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30980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1817441"/>
            <a:ext cx="8424936" cy="4491879"/>
          </a:xfrm>
          <a:pattFill prst="pct5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</a:rPr>
              <a:t>Несформированность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 учебных навыков. </a:t>
            </a:r>
          </a:p>
          <a:p>
            <a:r>
              <a:rPr lang="ru-RU" sz="3200" dirty="0"/>
              <a:t>1) Не может работать с текстом. </a:t>
            </a:r>
          </a:p>
          <a:p>
            <a:r>
              <a:rPr lang="ru-RU" sz="3200" dirty="0"/>
              <a:t>2) Не может выделять главное, существенное. </a:t>
            </a:r>
          </a:p>
          <a:p>
            <a:r>
              <a:rPr lang="ru-RU" sz="3200" dirty="0"/>
              <a:t>3) Не может организовать свое время и распределить </a:t>
            </a:r>
            <a:r>
              <a:rPr lang="ru-RU" sz="3200" dirty="0" smtClean="0"/>
              <a:t>усилия.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144016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учебной неуспеваемости: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054645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1817441"/>
            <a:ext cx="8424936" cy="4491879"/>
          </a:xfrm>
          <a:pattFill prst="pct5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3. Отсутствие познавательного интереса.</a:t>
            </a:r>
          </a:p>
          <a:p>
            <a:r>
              <a:rPr lang="ru-RU" sz="3200" dirty="0"/>
              <a:t>Обусловлено: </a:t>
            </a:r>
          </a:p>
          <a:p>
            <a:pPr lvl="0"/>
            <a:r>
              <a:rPr lang="ru-RU" sz="3200" dirty="0"/>
              <a:t>С учеником никто не занимался, не развивал его познавательные способности. </a:t>
            </a:r>
          </a:p>
          <a:p>
            <a:pPr lvl="0"/>
            <a:r>
              <a:rPr lang="ru-RU" sz="3200" dirty="0"/>
              <a:t>Воспитаннику мало что интересно, он не посещает кружки и секции, не читает книг, а предпочитает пустое времяпрепровождение.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144016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учебной неуспеваемости: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06188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1817441"/>
            <a:ext cx="8424936" cy="4491879"/>
          </a:xfrm>
          <a:pattFill prst="pct5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</a:rPr>
              <a:t>Несформированность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 произвольной сферы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5. Низкий познавательный интерес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6. Низкий 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уровень развития словесно-логического мышления. </a:t>
            </a:r>
            <a:endParaRPr lang="ru-RU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7. Низкая работоспособность: утомляемость, истощаемость, медленный темп работы. 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144016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учебной неуспеваемости: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81009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332657"/>
            <a:ext cx="849694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/>
              <a:t>	В </a:t>
            </a:r>
            <a:r>
              <a:rPr lang="ru-RU" sz="3000" b="1" dirty="0"/>
              <a:t>работе со слабоуспевающим учеником необходимо выяснить причину отставания, определить действительный уровень его знаний, после чего «возвратить его» на ту ступень обучения, где он будет соответствовать требованиям программы, Государственным Образовательным Стандартам.</a:t>
            </a:r>
          </a:p>
          <a:p>
            <a:pPr algn="just"/>
            <a:r>
              <a:rPr lang="ru-RU" sz="3000" b="1" dirty="0"/>
              <a:t> </a:t>
            </a:r>
          </a:p>
          <a:p>
            <a:pPr algn="just"/>
            <a:r>
              <a:rPr lang="ru-RU" sz="3000" b="1" dirty="0" smtClean="0"/>
              <a:t>	В </a:t>
            </a:r>
            <a:r>
              <a:rPr lang="ru-RU" sz="3000" b="1" dirty="0"/>
              <a:t>работе со слабоуспевающим учеником необходимо продумать и осуществить индивидуальный план обучения.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1754482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552" y="1052737"/>
            <a:ext cx="8352928" cy="5256584"/>
          </a:xfrm>
          <a:pattFill prst="pct5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dirty="0" smtClean="0"/>
              <a:t>1. Знать </a:t>
            </a:r>
            <a:r>
              <a:rPr lang="ru-RU" sz="2800" dirty="0"/>
              <a:t>психическое развитие </a:t>
            </a:r>
            <a:r>
              <a:rPr lang="ru-RU" sz="2800" dirty="0" smtClean="0"/>
              <a:t>ученика</a:t>
            </a:r>
          </a:p>
          <a:p>
            <a:r>
              <a:rPr lang="ru-RU" sz="2800" dirty="0"/>
              <a:t>2. Стремиться понять и принять каждого ученика. </a:t>
            </a:r>
          </a:p>
          <a:p>
            <a:r>
              <a:rPr lang="ru-RU" sz="2800" dirty="0"/>
              <a:t>3. Создать спокойную обстановку и благоприятный психологический климат на уроке. </a:t>
            </a:r>
          </a:p>
          <a:p>
            <a:r>
              <a:rPr lang="ru-RU" sz="2800" dirty="0"/>
              <a:t>4. Проявлять  разумную требовательность, неиссякаемое терпение, справедливую строгость,   веру в возможности ученика. </a:t>
            </a:r>
          </a:p>
          <a:p>
            <a:r>
              <a:rPr lang="ru-RU" sz="2800" dirty="0"/>
              <a:t>5. Уметь встать на позиции ученика. </a:t>
            </a:r>
          </a:p>
          <a:p>
            <a:r>
              <a:rPr lang="ru-RU" sz="2800" dirty="0"/>
              <a:t>6. Уметь вести непринужденный диалог. </a:t>
            </a:r>
          </a:p>
          <a:p>
            <a:r>
              <a:rPr lang="ru-RU" sz="2800" dirty="0"/>
              <a:t>7. Стремиться к внешней занимательности. </a:t>
            </a:r>
          </a:p>
          <a:p>
            <a:r>
              <a:rPr lang="ru-RU" sz="2800" dirty="0"/>
              <a:t>8. Использовать средства невербального общения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7920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Учитель должен: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122307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552" y="1052737"/>
            <a:ext cx="8352928" cy="5256584"/>
          </a:xfrm>
          <a:pattFill prst="pct5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ru-RU" sz="2400" dirty="0"/>
              <a:t>9. Учить  суворовцев работать со словарями и другим справочным материалом. </a:t>
            </a:r>
          </a:p>
          <a:p>
            <a:r>
              <a:rPr lang="ru-RU" sz="2400" dirty="0"/>
              <a:t>10. В обучении применять опережающее обучение, различные формы групповой работы, </a:t>
            </a:r>
            <a:r>
              <a:rPr lang="ru-RU" sz="2400" dirty="0" err="1"/>
              <a:t>взаимоопрос</a:t>
            </a:r>
            <a:r>
              <a:rPr lang="ru-RU" sz="2400" dirty="0"/>
              <a:t>, самоконтроль, конспекты-блоки по разным темам.</a:t>
            </a:r>
          </a:p>
          <a:p>
            <a:r>
              <a:rPr lang="ru-RU" sz="2400" dirty="0"/>
              <a:t>11. Рационально распределять учебный материал (трудное – сначала!). </a:t>
            </a:r>
          </a:p>
          <a:p>
            <a:r>
              <a:rPr lang="ru-RU" sz="2400" dirty="0"/>
              <a:t>12. Применять частую смену видов деятельности на уроке. </a:t>
            </a:r>
          </a:p>
          <a:p>
            <a:r>
              <a:rPr lang="ru-RU" sz="2400" dirty="0"/>
              <a:t>13. Многократно проговаривать и закреплять материал урока. </a:t>
            </a:r>
          </a:p>
          <a:p>
            <a:r>
              <a:rPr lang="ru-RU" sz="2400" dirty="0"/>
              <a:t>14. Стремиться к алгоритмизации деятельности.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7920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Учитель должен: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05913459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</TotalTime>
  <Words>544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Слайд 1</vt:lpstr>
      <vt:lpstr>Особенности слабоуспевающих учащихся: </vt:lpstr>
      <vt:lpstr>Причины учебной неуспеваемости: </vt:lpstr>
      <vt:lpstr>Причины учебной неуспеваемости: </vt:lpstr>
      <vt:lpstr>Причины учебной неуспеваемости: </vt:lpstr>
      <vt:lpstr>Причины учебной неуспеваемости: </vt:lpstr>
      <vt:lpstr>Слайд 7</vt:lpstr>
      <vt:lpstr>Учитель должен: </vt:lpstr>
      <vt:lpstr>Учитель должен: </vt:lpstr>
      <vt:lpstr>Рекомендации преподавателям по работе со слабоуспевающими учащимися на уроке: </vt:lpstr>
      <vt:lpstr>Рекомендации преподавателям при изложении нового материала на уроке: </vt:lpstr>
      <vt:lpstr>Рекомендации преподавателям при организации самостоятельной работы на уроке: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Борис</cp:lastModifiedBy>
  <cp:revision>5</cp:revision>
  <dcterms:created xsi:type="dcterms:W3CDTF">2014-09-26T23:55:45Z</dcterms:created>
  <dcterms:modified xsi:type="dcterms:W3CDTF">2014-10-22T12:26:12Z</dcterms:modified>
</cp:coreProperties>
</file>