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Lst>
  <p:sldIdLst>
    <p:sldId id="256" r:id="rId2"/>
    <p:sldId id="258" r:id="rId3"/>
    <p:sldId id="259" r:id="rId4"/>
    <p:sldId id="270" r:id="rId5"/>
    <p:sldId id="272" r:id="rId6"/>
    <p:sldId id="273" r:id="rId7"/>
    <p:sldId id="274" r:id="rId8"/>
    <p:sldId id="275" r:id="rId9"/>
    <p:sldId id="276" r:id="rId10"/>
    <p:sldId id="277" r:id="rId11"/>
    <p:sldId id="278" r:id="rId12"/>
    <p:sldId id="279" r:id="rId13"/>
    <p:sldId id="263" r:id="rId14"/>
    <p:sldId id="271" r:id="rId15"/>
    <p:sldId id="28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108204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358682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195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394738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18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91407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44317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349979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199591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03354A-9A1B-4743-946E-CA20A1C2ACD4}" type="datetimeFigureOut">
              <a:rPr lang="ru-RU" smtClean="0"/>
              <a:t>03.02.2015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238295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D03354A-9A1B-4743-946E-CA20A1C2ACD4}" type="datetimeFigureOut">
              <a:rPr lang="ru-RU" smtClean="0"/>
              <a:t>03.02.2015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369568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D03354A-9A1B-4743-946E-CA20A1C2ACD4}" type="datetimeFigureOut">
              <a:rPr lang="ru-RU" smtClean="0"/>
              <a:t>03.02.2015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333167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D03354A-9A1B-4743-946E-CA20A1C2ACD4}" type="datetimeFigureOut">
              <a:rPr lang="ru-RU" smtClean="0"/>
              <a:t>03.02.2015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119652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3354A-9A1B-4743-946E-CA20A1C2ACD4}" type="datetimeFigureOut">
              <a:rPr lang="ru-RU" smtClean="0"/>
              <a:t>03.02.2015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370122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03354A-9A1B-4743-946E-CA20A1C2ACD4}" type="datetimeFigureOut">
              <a:rPr lang="ru-RU" smtClean="0"/>
              <a:t>03.02.2015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C8FF5D-100C-409D-BD1B-7EB01F7AB1E9}" type="slidenum">
              <a:rPr lang="ru-RU" smtClean="0"/>
              <a:t>‹#›</a:t>
            </a:fld>
            <a:endParaRPr lang="ru-RU"/>
          </a:p>
        </p:txBody>
      </p:sp>
    </p:spTree>
    <p:extLst>
      <p:ext uri="{BB962C8B-B14F-4D97-AF65-F5344CB8AC3E}">
        <p14:creationId xmlns:p14="http://schemas.microsoft.com/office/powerpoint/2010/main" val="150127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C8FF5D-100C-409D-BD1B-7EB01F7AB1E9}" type="slidenum">
              <a:rPr lang="ru-RU" smtClean="0"/>
              <a:t>‹#›</a:t>
            </a:fld>
            <a:endParaRPr lang="ru-RU"/>
          </a:p>
        </p:txBody>
      </p:sp>
      <p:sp>
        <p:nvSpPr>
          <p:cNvPr id="5" name="Date Placeholder 4"/>
          <p:cNvSpPr>
            <a:spLocks noGrp="1"/>
          </p:cNvSpPr>
          <p:nvPr>
            <p:ph type="dt" sz="half" idx="10"/>
          </p:nvPr>
        </p:nvSpPr>
        <p:spPr/>
        <p:txBody>
          <a:bodyPr/>
          <a:lstStyle/>
          <a:p>
            <a:fld id="{2D03354A-9A1B-4743-946E-CA20A1C2ACD4}" type="datetimeFigureOut">
              <a:rPr lang="ru-RU" smtClean="0"/>
              <a:t>03.02.2015</a:t>
            </a:fld>
            <a:endParaRPr lang="ru-RU"/>
          </a:p>
        </p:txBody>
      </p:sp>
    </p:spTree>
    <p:extLst>
      <p:ext uri="{BB962C8B-B14F-4D97-AF65-F5344CB8AC3E}">
        <p14:creationId xmlns:p14="http://schemas.microsoft.com/office/powerpoint/2010/main" val="117653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03354A-9A1B-4743-946E-CA20A1C2ACD4}" type="datetimeFigureOut">
              <a:rPr lang="ru-RU" smtClean="0"/>
              <a:t>03.02.2015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C8FF5D-100C-409D-BD1B-7EB01F7AB1E9}" type="slidenum">
              <a:rPr lang="ru-RU" smtClean="0"/>
              <a:t>‹#›</a:t>
            </a:fld>
            <a:endParaRPr lang="ru-RU"/>
          </a:p>
        </p:txBody>
      </p:sp>
    </p:spTree>
    <p:extLst>
      <p:ext uri="{BB962C8B-B14F-4D97-AF65-F5344CB8AC3E}">
        <p14:creationId xmlns:p14="http://schemas.microsoft.com/office/powerpoint/2010/main" val="235761831"/>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7964277" y="4656039"/>
            <a:ext cx="3863558" cy="923330"/>
          </a:xfrm>
          <a:prstGeom prst="rect">
            <a:avLst/>
          </a:prstGeom>
        </p:spPr>
        <p:txBody>
          <a:bodyPr wrap="none">
            <a:spAutoFit/>
          </a:bodyPr>
          <a:lstStyle/>
          <a:p>
            <a:r>
              <a:rPr lang="ru-RU" dirty="0" smtClean="0"/>
              <a:t>ВЫПОЛНИЛА </a:t>
            </a:r>
          </a:p>
          <a:p>
            <a:r>
              <a:rPr lang="ru-RU" dirty="0" smtClean="0"/>
              <a:t>УЧИТЕЛЬ МАОУ СОШ с. Натальино</a:t>
            </a:r>
          </a:p>
          <a:p>
            <a:r>
              <a:rPr lang="ru-RU" dirty="0" smtClean="0"/>
              <a:t>Смирнова Т.В.</a:t>
            </a:r>
            <a:endParaRPr lang="ru-RU" dirty="0"/>
          </a:p>
        </p:txBody>
      </p:sp>
      <p:pic>
        <p:nvPicPr>
          <p:cNvPr id="7" name="Picture 2" descr="http://ppt4web.ru/images/1563/44509/640/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642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7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46" descr="Пионер-герой Лара Михеен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90" y="293521"/>
            <a:ext cx="4759742" cy="594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662863" y="545434"/>
            <a:ext cx="5823284" cy="5632311"/>
          </a:xfrm>
          <a:prstGeom prst="rect">
            <a:avLst/>
          </a:prstGeom>
        </p:spPr>
        <p:txBody>
          <a:bodyPr wrap="square">
            <a:spAutoFit/>
          </a:bodyPr>
          <a:lstStyle/>
          <a:p>
            <a:pPr>
              <a:spcAft>
                <a:spcPts val="0"/>
              </a:spcAft>
            </a:pP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За операцию по разведке и взрыву железнодорожного моста через реку Дрисса к правительственной награде была представлена ленинградская школьница </a:t>
            </a:r>
            <a:r>
              <a:rPr lang="ru-RU" sz="2400" b="1" dirty="0" smtClean="0">
                <a:effectLst/>
                <a:latin typeface="Calibri" panose="020F0502020204030204" pitchFamily="34" charset="0"/>
                <a:ea typeface="Times New Roman" panose="02020603050405020304" pitchFamily="18" charset="0"/>
                <a:cs typeface="Times New Roman" panose="02020603050405020304" pitchFamily="18" charset="0"/>
              </a:rPr>
              <a:t>Лариса Михеенко</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Но вручить своей отважной дочери награду Родина не успела…</a:t>
            </a:r>
          </a:p>
          <a:p>
            <a:pPr>
              <a:spcAft>
                <a:spcPts val="0"/>
              </a:spcAft>
            </a:pP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Война отрезала девочку от родного города: летом уехала она на каникулы в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Пустошкинский</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район, а вернуться не сумела - деревню заняли фашисты. Мечтала пионерка вырваться из гитлеровского рабства, пробраться к своим. И однажды ночью с двумя старшими подругами ушла из деревни.</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648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42" descr="Пионер-герой Витя Хомен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86026"/>
            <a:ext cx="3877426" cy="519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229726" y="497142"/>
            <a:ext cx="6096000" cy="5693866"/>
          </a:xfrm>
          <a:prstGeom prst="rect">
            <a:avLst/>
          </a:prstGeom>
        </p:spPr>
        <p:txBody>
          <a:bodyPr>
            <a:spAutoFit/>
          </a:bodyPr>
          <a:lstStyle/>
          <a:p>
            <a:pPr>
              <a:spcAft>
                <a:spcPts val="0"/>
              </a:spcAft>
            </a:pPr>
            <a:r>
              <a:rPr lang="ru-RU" sz="2800" dirty="0" smtClean="0">
                <a:effectLst/>
                <a:latin typeface="Calibri" panose="020F0502020204030204" pitchFamily="34" charset="0"/>
                <a:ea typeface="Times New Roman" panose="02020603050405020304" pitchFamily="18" charset="0"/>
                <a:cs typeface="Times New Roman" panose="02020603050405020304" pitchFamily="18" charset="0"/>
              </a:rPr>
              <a:t>Свой героический путь борьбы с фашистами пионер </a:t>
            </a:r>
            <a:r>
              <a:rPr lang="ru-RU" sz="2800" b="1" dirty="0" smtClean="0">
                <a:effectLst/>
                <a:latin typeface="Calibri" panose="020F0502020204030204" pitchFamily="34" charset="0"/>
                <a:ea typeface="Times New Roman" panose="02020603050405020304" pitchFamily="18" charset="0"/>
                <a:cs typeface="Times New Roman" panose="02020603050405020304" pitchFamily="18" charset="0"/>
              </a:rPr>
              <a:t>Витя Хоменко</a:t>
            </a:r>
            <a:r>
              <a:rPr lang="ru-RU" sz="2800" dirty="0" smtClean="0">
                <a:effectLst/>
                <a:latin typeface="Calibri" panose="020F0502020204030204" pitchFamily="34" charset="0"/>
                <a:ea typeface="Times New Roman" panose="02020603050405020304" pitchFamily="18" charset="0"/>
                <a:cs typeface="Times New Roman" panose="02020603050405020304" pitchFamily="18" charset="0"/>
              </a:rPr>
              <a:t> прошел в подпольной организации "Николаевский центр".</a:t>
            </a:r>
          </a:p>
          <a:p>
            <a:pPr>
              <a:spcAft>
                <a:spcPts val="0"/>
              </a:spcAft>
            </a:pPr>
            <a:r>
              <a:rPr lang="ru-RU" sz="2800" dirty="0" smtClean="0">
                <a:effectLst/>
                <a:latin typeface="Calibri" panose="020F0502020204030204" pitchFamily="34" charset="0"/>
                <a:ea typeface="Times New Roman" panose="02020603050405020304" pitchFamily="18" charset="0"/>
                <a:cs typeface="Times New Roman" panose="02020603050405020304" pitchFamily="18" charset="0"/>
              </a:rPr>
              <a:t>…В школе по немецкому у Вити было "отлично", и подпольщики поручили пионеру устроится в офицерскую столовую. Он мыл посуду, случалось, обслуживал офицеров в зале и прислушивался к их разговорам. В пьяных спорах фашисты выбалтывали сведения, которые очень интересовали "Николаевский центр".</a:t>
            </a:r>
            <a:endParaRPr lang="ru-RU"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143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43" descr="Пионер-герой Витя Черевичк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16" y="822909"/>
            <a:ext cx="3893468" cy="477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732421" y="485598"/>
            <a:ext cx="6096000" cy="6001643"/>
          </a:xfrm>
          <a:prstGeom prst="rect">
            <a:avLst/>
          </a:prstGeom>
        </p:spPr>
        <p:txBody>
          <a:bodyPr>
            <a:spAutoFit/>
          </a:bodyPr>
          <a:lstStyle/>
          <a:p>
            <a:pPr>
              <a:spcAft>
                <a:spcPts val="0"/>
              </a:spcAft>
            </a:pP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С фотографии смотрит подросток лет четырнадцати. Он коротко острижен. Высокий лоб. Сосредоточенное лицо и вдумчивый взгляд. Зовут мальчика </a:t>
            </a:r>
            <a:r>
              <a:rPr lang="ru-RU" sz="2400" b="1" dirty="0" smtClean="0">
                <a:effectLst/>
                <a:latin typeface="Calibri" panose="020F0502020204030204" pitchFamily="34" charset="0"/>
                <a:ea typeface="Times New Roman" panose="02020603050405020304" pitchFamily="18" charset="0"/>
                <a:cs typeface="Times New Roman" panose="02020603050405020304" pitchFamily="18" charset="0"/>
              </a:rPr>
              <a:t>Витей </a:t>
            </a:r>
            <a:r>
              <a:rPr lang="ru-RU" sz="2400" b="1" dirty="0" err="1" smtClean="0">
                <a:effectLst/>
                <a:latin typeface="Calibri" panose="020F0502020204030204" pitchFamily="34" charset="0"/>
                <a:ea typeface="Times New Roman" panose="02020603050405020304" pitchFamily="18" charset="0"/>
                <a:cs typeface="Times New Roman" panose="02020603050405020304" pitchFamily="18" charset="0"/>
              </a:rPr>
              <a:t>Черевичкиным</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Его фотографию можно увидеть во Дворце пионеров города Ростова. Именем юного героя назвали свой пионерский отряд пятиклассники 78-й ростовской школы. Носит его имя и одна из улиц Ростова. О нем сложена песня «Жил в Ростове Витя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Черевичкин</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которая звенела в пионерских отрядах и в которой рассказывается о жизни и учебе Вити, о его сизокрылых голубях, о его подвиге и гибели зимой 1941 года...</a:t>
            </a:r>
          </a:p>
          <a:p>
            <a:pPr>
              <a:spcAft>
                <a:spcPts val="0"/>
              </a:spcAft>
            </a:pP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"ЖИЛ В РОСТОВЕ ВИТЯ ЧЕРЕВИЧКИН..."</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18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volna.org/wp-content/uploads/2014/11/dieti_voiny13-223x1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9" y="100780"/>
            <a:ext cx="3978442" cy="29793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volna.org/wp-content/uploads/2014/11/dieti_voiny15-223x1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711" y="3790005"/>
            <a:ext cx="3788909" cy="2837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volna.org/wp-content/uploads/2014/11/dieti_voiny16-223x1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711" y="375980"/>
            <a:ext cx="3610960" cy="2704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volna.org/wp-content/uploads/2014/11/dieti_voiny17-223x16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41" y="3742338"/>
            <a:ext cx="3553270" cy="2660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volna.org/wp-content/uploads/2014/11/dieti_voiny19-223x16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2611" y="1914066"/>
            <a:ext cx="3998455" cy="299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96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pt4web.ru/images/1563/44509/640/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33" y="260516"/>
            <a:ext cx="7017920" cy="644508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892716" y="556965"/>
            <a:ext cx="4106779" cy="5940088"/>
          </a:xfrm>
          <a:prstGeom prst="rect">
            <a:avLst/>
          </a:prstGeom>
        </p:spPr>
        <p:txBody>
          <a:bodyPr wrap="square">
            <a:spAutoFit/>
          </a:bodyPr>
          <a:lstStyle/>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Ты помни, что когда-то</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 густом дыму, в крови</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Шли на бой ребята,  </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 Ровесники твои.</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b="1" dirty="0" smtClean="0">
                <a:effectLst/>
                <a:latin typeface="Times New Roman" panose="02020603050405020304" pitchFamily="18" charset="0"/>
                <a:ea typeface="Times New Roman" panose="02020603050405020304" pitchFamily="18" charset="0"/>
                <a:cs typeface="Calibri" panose="020F0502020204030204" pitchFamily="34" charset="0"/>
              </a:rPr>
              <a:t> </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Пускай сейчас их нету,</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Но только все равно</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Их песни недопетые</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Допеть нам суждено</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ru-RU" sz="2000" dirty="0" smtClean="0">
              <a:effectLst/>
              <a:latin typeface="Times New Roman" panose="02020603050405020304" pitchFamily="18"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Пускай в сраженье правом</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Скосила смерть ребят.</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Но все ж на фланге правом</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Всегда они стоят.</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Всегда герои с нами</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Стоят в строю одном,</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Мы имена их знаем, </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 лицо их узнаем.</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4695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a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22" y="2466975"/>
            <a:ext cx="2830513" cy="4391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 descr="1288704318_za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5" y="0"/>
            <a:ext cx="3857625" cy="30861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25504" y="373301"/>
            <a:ext cx="6096000" cy="6247864"/>
          </a:xfrm>
          <a:prstGeom prst="rect">
            <a:avLst/>
          </a:prstGeom>
        </p:spPr>
        <p:txBody>
          <a:bodyPr>
            <a:spAutoFit/>
          </a:bodyPr>
          <a:lstStyle/>
          <a:p>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Задохнулись канонады.</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 мире – тишина.</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На большой земле однажды</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Кончилась война.</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Будем жить, встречать рассветы,</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Верить и любить.</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Только не забыть бы это!</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Лишь бы не забыть, </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Как всходило Солнце в гари,</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И кружилась мгла,</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А в реке – меж берегами –</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Кровушка текла.</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Были чёрными берёзы</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Долгие года,</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Были выплаканы слёзы</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Вдовьи – навсегда.</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Эта память – верьте, люди,</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Всей земле нужна…</a:t>
            </a:r>
            <a:b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b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Если мы войну забудем, </a:t>
            </a:r>
            <a:endParaRPr lang="ru-RU" sz="2000" dirty="0" smtClean="0">
              <a:effectLst/>
              <a:latin typeface="Calibri" panose="020F0502020204030204" pitchFamily="34" charset="0"/>
              <a:ea typeface="Times New Roman" panose="02020603050405020304" pitchFamily="18" charset="0"/>
              <a:cs typeface="Calibri" panose="020F0502020204030204" pitchFamily="34" charset="0"/>
            </a:endParaRPr>
          </a:p>
          <a:p>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Вновь придет война. </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8685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390" y="364738"/>
            <a:ext cx="8133347" cy="6001643"/>
          </a:xfrm>
          <a:prstGeom prst="rect">
            <a:avLst/>
          </a:prstGeom>
        </p:spPr>
        <p:txBody>
          <a:bodyPr wrap="square">
            <a:spAutoFit/>
          </a:bodyPr>
          <a:lstStyle/>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Страна росла,</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Трудилась неустанно,</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Сил набиралась мирная страна.</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И вдруг – </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Тревожный голос Левитана:</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 Внимание, товарищи, война!</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Война!…Война!</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В ушах гремели взрывы.</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Полнеба дым пожарищ закрывал.</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И в полный рост, строги и молчаливы</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Все встали на борьбу и стар, и мал.</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На землю нашу грозно враг ломился</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Под орудийный грозовой раскат…</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И пионер солдатом становился</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И воевал бесстрашно, как солдат..</a:t>
            </a:r>
            <a:endParaRPr lang="ru-RU" sz="2400" b="1"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 </a:t>
            </a:r>
            <a:endParaRPr lang="ru-RU" sz="24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6667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5851" y="319297"/>
            <a:ext cx="6416843" cy="5262979"/>
          </a:xfrm>
          <a:prstGeom prst="rect">
            <a:avLst/>
          </a:prstGeom>
        </p:spPr>
        <p:txBody>
          <a:bodyPr wrap="square">
            <a:spAutoFit/>
          </a:bodyPr>
          <a:lstStyle/>
          <a:p>
            <a:pPr>
              <a:spcAft>
                <a:spcPts val="0"/>
              </a:spcAft>
            </a:pPr>
            <a:r>
              <a:rPr lang="ru-RU" sz="2400" dirty="0" smtClean="0">
                <a:effectLst/>
                <a:latin typeface="Times New Roman" panose="02020603050405020304" pitchFamily="18" charset="0"/>
                <a:ea typeface="Times New Roman" panose="02020603050405020304" pitchFamily="18" charset="0"/>
                <a:cs typeface="Calibri" panose="020F0502020204030204" pitchFamily="34" charset="0"/>
              </a:rPr>
              <a:t>22 июня 1941 года мирная жизнь нашей страны была разрушена вероломным нападением  фашистской Германии. И, чтобы не оказаться в фашистском рабстве, ради спасения Родины народ вступил в смертельный бой с коварным, жестоким, беспощадным врагом. И рядом со взрослыми на защиту Родины встали дети. Мальчишки девчонки 1941 года. Их никто не призывал воевать, но они считали, что должны взять на себя равную со старшими меру ответственности. «За Россию, за народ, за все на свете».</a:t>
            </a:r>
            <a:endParaRPr lang="ru-RU" sz="24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dirty="0" smtClean="0">
                <a:effectLst/>
                <a:latin typeface="Times New Roman" panose="02020603050405020304" pitchFamily="18" charset="0"/>
                <a:ea typeface="Times New Roman" panose="02020603050405020304" pitchFamily="18" charset="0"/>
                <a:cs typeface="Calibri" panose="020F0502020204030204" pitchFamily="34" charset="0"/>
              </a:rPr>
              <a:t> </a:t>
            </a:r>
            <a:endParaRPr lang="ru-RU" sz="24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2400" b="1" dirty="0" smtClean="0">
                <a:effectLst/>
                <a:latin typeface="Times New Roman" panose="02020603050405020304" pitchFamily="18" charset="0"/>
                <a:ea typeface="Times New Roman" panose="02020603050405020304" pitchFamily="18" charset="0"/>
                <a:cs typeface="Calibri" panose="020F0502020204030204" pitchFamily="34" charset="0"/>
              </a:rPr>
              <a:t> </a:t>
            </a:r>
            <a:endParaRPr lang="ru-RU"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Содержимое 10" descr="4.jpeg"/>
          <p:cNvPicPr>
            <a:picLocks noChangeAspect="1"/>
          </p:cNvPicPr>
          <p:nvPr/>
        </p:nvPicPr>
        <p:blipFill>
          <a:blip r:embed="rId2"/>
          <a:stretch>
            <a:fillRect/>
          </a:stretch>
        </p:blipFill>
        <p:spPr>
          <a:xfrm>
            <a:off x="7787886" y="450456"/>
            <a:ext cx="3586680" cy="5000660"/>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relaxedInset"/>
            <a:extrusionClr>
              <a:srgbClr val="000000"/>
            </a:extrusionClr>
          </a:sp3d>
        </p:spPr>
      </p:pic>
    </p:spTree>
    <p:extLst>
      <p:ext uri="{BB962C8B-B14F-4D97-AF65-F5344CB8AC3E}">
        <p14:creationId xmlns:p14="http://schemas.microsoft.com/office/powerpoint/2010/main" val="2240354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volna.org/wp-content/uploads/2014/11/dieti_voiny10-223x1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6673"/>
            <a:ext cx="6898105" cy="61536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026442" y="901097"/>
            <a:ext cx="6096000" cy="5509200"/>
          </a:xfrm>
          <a:prstGeom prst="rect">
            <a:avLst/>
          </a:prstGeom>
        </p:spPr>
        <p:txBody>
          <a:bodyPr>
            <a:spAutoFit/>
          </a:bodyPr>
          <a:lstStyle/>
          <a:p>
            <a:pPr>
              <a:spcAft>
                <a:spcPts val="0"/>
              </a:spcAft>
            </a:pPr>
            <a:r>
              <a:rPr lang="ru-RU" sz="3200" dirty="0" smtClean="0">
                <a:effectLst/>
                <a:latin typeface="Times New Roman" panose="02020603050405020304" pitchFamily="18" charset="0"/>
                <a:ea typeface="Times New Roman" panose="02020603050405020304" pitchFamily="18" charset="0"/>
                <a:cs typeface="Calibri" panose="020F0502020204030204" pitchFamily="34" charset="0"/>
              </a:rPr>
              <a:t>Ах, война, что ты сделала, подлая:</a:t>
            </a:r>
            <a:endParaRPr lang="ru-RU" sz="32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3200" dirty="0" smtClean="0">
                <a:effectLst/>
                <a:latin typeface="Times New Roman" panose="02020603050405020304" pitchFamily="18" charset="0"/>
                <a:ea typeface="Times New Roman" panose="02020603050405020304" pitchFamily="18" charset="0"/>
                <a:cs typeface="Calibri" panose="020F0502020204030204" pitchFamily="34" charset="0"/>
              </a:rPr>
              <a:t>Стали тихими наши дворы,</a:t>
            </a:r>
            <a:endParaRPr lang="ru-RU" sz="32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3200" dirty="0" smtClean="0">
                <a:effectLst/>
                <a:latin typeface="Times New Roman" panose="02020603050405020304" pitchFamily="18" charset="0"/>
                <a:ea typeface="Times New Roman" panose="02020603050405020304" pitchFamily="18" charset="0"/>
                <a:cs typeface="Calibri" panose="020F0502020204030204" pitchFamily="34" charset="0"/>
              </a:rPr>
              <a:t>Наши мальчики головы подняли-</a:t>
            </a:r>
            <a:endParaRPr lang="ru-RU" sz="32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3200" dirty="0" smtClean="0">
                <a:effectLst/>
                <a:latin typeface="Times New Roman" panose="02020603050405020304" pitchFamily="18" charset="0"/>
                <a:ea typeface="Times New Roman" panose="02020603050405020304" pitchFamily="18" charset="0"/>
                <a:cs typeface="Calibri" panose="020F0502020204030204" pitchFamily="34" charset="0"/>
              </a:rPr>
              <a:t>Повзрослели они до поры,</a:t>
            </a:r>
            <a:endParaRPr lang="ru-RU" sz="32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3200" dirty="0" smtClean="0">
                <a:effectLst/>
                <a:latin typeface="Times New Roman" panose="02020603050405020304" pitchFamily="18" charset="0"/>
                <a:ea typeface="Times New Roman" panose="02020603050405020304" pitchFamily="18" charset="0"/>
                <a:cs typeface="Calibri" panose="020F0502020204030204" pitchFamily="34" charset="0"/>
              </a:rPr>
              <a:t>На пороге едва помаячили</a:t>
            </a:r>
            <a:endParaRPr lang="ru-RU" sz="32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3200" dirty="0" smtClean="0">
                <a:effectLst/>
                <a:latin typeface="Times New Roman" panose="02020603050405020304" pitchFamily="18" charset="0"/>
                <a:ea typeface="Times New Roman" panose="02020603050405020304" pitchFamily="18" charset="0"/>
                <a:cs typeface="Calibri" panose="020F0502020204030204" pitchFamily="34" charset="0"/>
              </a:rPr>
              <a:t>И ушли, за солдатом – солдат…</a:t>
            </a:r>
            <a:endParaRPr lang="ru-RU" sz="32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3200" dirty="0" smtClean="0">
                <a:effectLst/>
                <a:latin typeface="Times New Roman" panose="02020603050405020304" pitchFamily="18" charset="0"/>
                <a:ea typeface="Times New Roman" panose="02020603050405020304" pitchFamily="18" charset="0"/>
                <a:cs typeface="Calibri" panose="020F0502020204030204" pitchFamily="34" charset="0"/>
              </a:rPr>
              <a:t>До свидания мальчики!</a:t>
            </a:r>
            <a:endParaRPr lang="ru-RU" sz="32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3200" dirty="0" smtClean="0">
                <a:effectLst/>
                <a:latin typeface="Times New Roman" panose="02020603050405020304" pitchFamily="18" charset="0"/>
                <a:ea typeface="Times New Roman" panose="02020603050405020304" pitchFamily="18" charset="0"/>
                <a:cs typeface="Calibri" panose="020F0502020204030204" pitchFamily="34" charset="0"/>
              </a:rPr>
              <a:t>Мальчики, поскорей возвращайтесь назад.</a:t>
            </a:r>
            <a:endParaRPr lang="ru-RU" sz="3200" dirty="0" smtClean="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ru-RU" sz="3200" b="1" dirty="0" smtClean="0">
                <a:effectLst/>
                <a:latin typeface="Times New Roman" panose="02020603050405020304" pitchFamily="18" charset="0"/>
                <a:ea typeface="Times New Roman" panose="02020603050405020304" pitchFamily="18" charset="0"/>
                <a:cs typeface="Calibri" panose="020F0502020204030204" pitchFamily="34" charset="0"/>
              </a:rPr>
              <a:t> </a:t>
            </a:r>
            <a:endParaRPr lang="ru-RU" sz="3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98148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ионер-герой Леня Голиков"/>
          <p:cNvPicPr/>
          <p:nvPr/>
        </p:nvPicPr>
        <p:blipFill>
          <a:blip r:embed="rId2">
            <a:extLst>
              <a:ext uri="{28A0092B-C50C-407E-A947-70E740481C1C}">
                <a14:useLocalDpi xmlns:a14="http://schemas.microsoft.com/office/drawing/2010/main" val="0"/>
              </a:ext>
            </a:extLst>
          </a:blip>
          <a:srcRect/>
          <a:stretch>
            <a:fillRect/>
          </a:stretch>
        </p:blipFill>
        <p:spPr bwMode="auto">
          <a:xfrm>
            <a:off x="0" y="256674"/>
            <a:ext cx="3880970" cy="3587349"/>
          </a:xfrm>
          <a:prstGeom prst="rect">
            <a:avLst/>
          </a:prstGeom>
          <a:noFill/>
          <a:ln>
            <a:noFill/>
          </a:ln>
        </p:spPr>
      </p:pic>
      <p:sp>
        <p:nvSpPr>
          <p:cNvPr id="4" name="Прямоугольник 3"/>
          <p:cNvSpPr/>
          <p:nvPr/>
        </p:nvSpPr>
        <p:spPr>
          <a:xfrm>
            <a:off x="4491789" y="256674"/>
            <a:ext cx="6577263" cy="6370975"/>
          </a:xfrm>
          <a:prstGeom prst="rect">
            <a:avLst/>
          </a:prstGeom>
        </p:spPr>
        <p:txBody>
          <a:bodyPr wrap="square">
            <a:spAutoFit/>
          </a:bodyPr>
          <a:lstStyle/>
          <a:p>
            <a:pPr>
              <a:spcAft>
                <a:spcPts val="0"/>
              </a:spcAft>
            </a:pPr>
            <a:r>
              <a:rPr lang="ru-RU" sz="2400" b="1" dirty="0" smtClean="0">
                <a:effectLst/>
                <a:latin typeface="Calibri" panose="020F0502020204030204" pitchFamily="34" charset="0"/>
                <a:ea typeface="Times New Roman" panose="02020603050405020304" pitchFamily="18" charset="0"/>
                <a:cs typeface="Times New Roman" panose="02020603050405020304" pitchFamily="18" charset="0"/>
              </a:rPr>
              <a:t>Леня Голиков</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родился в 1926 году в деревне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Лукино</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Полавского</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района Ленинградской области (ныне это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Парфинский</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район Новгородской области). Отец Лени – Голиков Александр Иванович – работал  мастером на сплаве леса, а мать – Екатерина Алексеевна – была домохозяйкой.</a:t>
            </a:r>
          </a:p>
          <a:p>
            <a:pPr>
              <a:spcAft>
                <a:spcPts val="0"/>
              </a:spcAft>
            </a:pP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В 1935 году Леня поступил в школу, находившуюся в соседней деревне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Мануйлово</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Там он вступил в пионеры. Как и большинство мальчишек, рос подвижным, веселым, хулиганистым. Таким и остался он в воспоминаниях сверстников: организатором ребячьих игр и баталий, инициатором дальних походов на плотах по реке. Любил Ленька побродить по лесу, посидеть с удочкой у реки, любил читать книги и петь.</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10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48" descr="Пионер-герой Марат Каз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240631"/>
            <a:ext cx="4331118" cy="451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293894" y="385011"/>
            <a:ext cx="4170948" cy="5016758"/>
          </a:xfrm>
          <a:prstGeom prst="rect">
            <a:avLst/>
          </a:prstGeom>
        </p:spPr>
        <p:txBody>
          <a:bodyPr wrap="square">
            <a:spAutoFit/>
          </a:bodyPr>
          <a:lstStyle/>
          <a:p>
            <a:r>
              <a:rPr lang="ru-RU" dirty="0" smtClean="0">
                <a:effectLst/>
                <a:latin typeface="Times New Roman" panose="02020603050405020304" pitchFamily="18" charset="0"/>
                <a:ea typeface="Times New Roman" panose="02020603050405020304" pitchFamily="18" charset="0"/>
              </a:rPr>
              <a:t> </a:t>
            </a:r>
            <a:r>
              <a:rPr lang="ru-RU" sz="2000" dirty="0" smtClean="0">
                <a:effectLst/>
                <a:latin typeface="Times New Roman" panose="02020603050405020304" pitchFamily="18" charset="0"/>
                <a:ea typeface="Times New Roman" panose="02020603050405020304" pitchFamily="18" charset="0"/>
              </a:rPr>
              <a:t>Война обрушилась на белорусскую землю. В деревню, где жил </a:t>
            </a:r>
            <a:r>
              <a:rPr lang="ru-RU" sz="2000" b="1" dirty="0" smtClean="0">
                <a:effectLst/>
                <a:latin typeface="Times New Roman" panose="02020603050405020304" pitchFamily="18" charset="0"/>
                <a:ea typeface="Times New Roman" panose="02020603050405020304" pitchFamily="18" charset="0"/>
              </a:rPr>
              <a:t>Марат </a:t>
            </a:r>
            <a:r>
              <a:rPr lang="ru-RU" sz="2000" b="1" dirty="0" err="1" smtClean="0">
                <a:effectLst/>
                <a:latin typeface="Times New Roman" panose="02020603050405020304" pitchFamily="18" charset="0"/>
                <a:ea typeface="Times New Roman" panose="02020603050405020304" pitchFamily="18" charset="0"/>
              </a:rPr>
              <a:t>Казей</a:t>
            </a:r>
            <a:r>
              <a:rPr lang="ru-RU" sz="2000" b="1" dirty="0" smtClean="0">
                <a:effectLst/>
                <a:latin typeface="Times New Roman" panose="02020603050405020304" pitchFamily="18" charset="0"/>
                <a:ea typeface="Times New Roman" panose="02020603050405020304" pitchFamily="18" charset="0"/>
              </a:rPr>
              <a:t> </a:t>
            </a:r>
            <a:r>
              <a:rPr lang="ru-RU" sz="2000" dirty="0" smtClean="0">
                <a:effectLst/>
                <a:latin typeface="Times New Roman" panose="02020603050405020304" pitchFamily="18" charset="0"/>
                <a:ea typeface="Times New Roman" panose="02020603050405020304" pitchFamily="18" charset="0"/>
              </a:rPr>
              <a:t>с мамой – Анной Александровной, ворвались фашисты. Осенью Марату уже не пришлось ходить в школу, в пятый класс. Школьное здание фашисты превратили в свою казарму. Враг лютовал. За связь с партизанами была схвачена Анна Александровна </a:t>
            </a:r>
            <a:r>
              <a:rPr lang="ru-RU" sz="2000" dirty="0" err="1" smtClean="0">
                <a:effectLst/>
                <a:latin typeface="Times New Roman" panose="02020603050405020304" pitchFamily="18" charset="0"/>
                <a:ea typeface="Times New Roman" panose="02020603050405020304" pitchFamily="18" charset="0"/>
              </a:rPr>
              <a:t>Казей</a:t>
            </a:r>
            <a:r>
              <a:rPr lang="ru-RU" sz="2000" dirty="0" smtClean="0">
                <a:effectLst/>
                <a:latin typeface="Times New Roman" panose="02020603050405020304" pitchFamily="18" charset="0"/>
                <a:ea typeface="Times New Roman" panose="02020603050405020304" pitchFamily="18" charset="0"/>
              </a:rPr>
              <a:t>, и вскоре Марат узнал, что маму повесили в Минске. Гневом и ненавистью к врагу наполнилось его мужественное сердце. Вместе с сестрой Адой, Марат ушёл к партизанам в </a:t>
            </a:r>
            <a:r>
              <a:rPr lang="ru-RU" sz="2000" dirty="0" err="1" smtClean="0">
                <a:effectLst/>
                <a:latin typeface="Times New Roman" panose="02020603050405020304" pitchFamily="18" charset="0"/>
                <a:ea typeface="Times New Roman" panose="02020603050405020304" pitchFamily="18" charset="0"/>
              </a:rPr>
              <a:t>Станьковский</a:t>
            </a:r>
            <a:r>
              <a:rPr lang="ru-RU" sz="2000" dirty="0" smtClean="0">
                <a:effectLst/>
                <a:latin typeface="Times New Roman" panose="02020603050405020304" pitchFamily="18" charset="0"/>
                <a:ea typeface="Times New Roman" panose="02020603050405020304" pitchFamily="18" charset="0"/>
              </a:rPr>
              <a:t> лес. </a:t>
            </a:r>
            <a:endParaRPr lang="ru-RU" sz="2000" dirty="0"/>
          </a:p>
        </p:txBody>
      </p:sp>
    </p:spTree>
    <p:extLst>
      <p:ext uri="{BB962C8B-B14F-4D97-AF65-F5344CB8AC3E}">
        <p14:creationId xmlns:p14="http://schemas.microsoft.com/office/powerpoint/2010/main" val="194662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41" descr="Пионер-герой Валя Кот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57" y="983331"/>
            <a:ext cx="4182227" cy="473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374105" y="609600"/>
            <a:ext cx="4604084" cy="4708981"/>
          </a:xfrm>
          <a:prstGeom prst="rect">
            <a:avLst/>
          </a:prstGeom>
        </p:spPr>
        <p:txBody>
          <a:bodyPr wrap="square">
            <a:spAutoFit/>
          </a:bodyPr>
          <a:lstStyle/>
          <a:p>
            <a:r>
              <a:rPr lang="ru-RU" sz="2000" b="1" dirty="0"/>
              <a:t>Валя Котик</a:t>
            </a:r>
            <a:endParaRPr lang="ru-RU" sz="2000" dirty="0"/>
          </a:p>
          <a:p>
            <a:r>
              <a:rPr lang="ru-RU" sz="2000" dirty="0" smtClean="0">
                <a:effectLst/>
                <a:latin typeface="Times New Roman" panose="02020603050405020304" pitchFamily="18" charset="0"/>
                <a:ea typeface="Times New Roman" panose="02020603050405020304" pitchFamily="18" charset="0"/>
              </a:rPr>
              <a:t>родился 11 февраля 1930 года в селе Хмелёвка </a:t>
            </a:r>
            <a:r>
              <a:rPr lang="ru-RU" sz="2000" dirty="0" err="1" smtClean="0">
                <a:effectLst/>
                <a:latin typeface="Times New Roman" panose="02020603050405020304" pitchFamily="18" charset="0"/>
                <a:ea typeface="Times New Roman" panose="02020603050405020304" pitchFamily="18" charset="0"/>
              </a:rPr>
              <a:t>Шепетовского</a:t>
            </a:r>
            <a:r>
              <a:rPr lang="ru-RU" sz="2000" dirty="0" smtClean="0">
                <a:effectLst/>
                <a:latin typeface="Times New Roman" panose="02020603050405020304" pitchFamily="18" charset="0"/>
                <a:ea typeface="Times New Roman" panose="02020603050405020304" pitchFamily="18" charset="0"/>
              </a:rPr>
              <a:t> района Хмельницкой области. Учился в школе № 4 г. Шепетовки, был признанным вожаком своих ровесников. Когда в Шепетовку ворвались фашисты, Валя Котик вместе с друзьями решили бороться с врагом. Ребята собирали на месте боёв оружие, которое потом партизаны на возу с сеном переправили в отряд. Присмотревшись к мальчику, коммунисты доверили Вале быть связным и разведчиком своей подпольной организации. </a:t>
            </a:r>
            <a:endParaRPr lang="ru-RU" sz="2000" dirty="0"/>
          </a:p>
        </p:txBody>
      </p:sp>
    </p:spTree>
    <p:extLst>
      <p:ext uri="{BB962C8B-B14F-4D97-AF65-F5344CB8AC3E}">
        <p14:creationId xmlns:p14="http://schemas.microsoft.com/office/powerpoint/2010/main" val="1386357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45" descr="Пионер-герой Зина Портно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31" y="518110"/>
            <a:ext cx="3797216" cy="55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021179" y="240633"/>
            <a:ext cx="5983705" cy="6370975"/>
          </a:xfrm>
          <a:prstGeom prst="rect">
            <a:avLst/>
          </a:prstGeom>
        </p:spPr>
        <p:txBody>
          <a:bodyPr wrap="square">
            <a:spAutoFit/>
          </a:bodyPr>
          <a:lstStyle/>
          <a:p>
            <a:pPr>
              <a:spcAft>
                <a:spcPts val="0"/>
              </a:spcAft>
            </a:pP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Ленинградская школьница, </a:t>
            </a:r>
            <a:r>
              <a:rPr lang="ru-RU" sz="2400" b="1" dirty="0" smtClean="0">
                <a:effectLst/>
                <a:latin typeface="Calibri" panose="020F0502020204030204" pitchFamily="34" charset="0"/>
                <a:ea typeface="Times New Roman" panose="02020603050405020304" pitchFamily="18" charset="0"/>
                <a:cs typeface="Times New Roman" panose="02020603050405020304" pitchFamily="18" charset="0"/>
              </a:rPr>
              <a:t>Зина Портнова</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в июне 1941 года приехала с младшей сестрой Галей на летние каникулы к бабушке в деревню Зуи, близ станции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Оболь</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Шумилинский</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район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Витебщины</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Ей было пятнадцать...</a:t>
            </a:r>
          </a:p>
          <a:p>
            <a:pPr>
              <a:spcAft>
                <a:spcPts val="0"/>
              </a:spcAft>
            </a:pP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В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Оболи</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была создана подпольная </a:t>
            </a:r>
            <a:r>
              <a:rPr lang="ru-RU" sz="2400" dirty="0" err="1" smtClean="0">
                <a:effectLst/>
                <a:latin typeface="Calibri" panose="020F0502020204030204" pitchFamily="34" charset="0"/>
                <a:ea typeface="Times New Roman" panose="02020603050405020304" pitchFamily="18" charset="0"/>
                <a:cs typeface="Times New Roman" panose="02020603050405020304" pitchFamily="18" charset="0"/>
              </a:rPr>
              <a:t>комсомольско</a:t>
            </a:r>
            <a:r>
              <a:rPr lang="ru-RU" sz="2400" dirty="0" smtClean="0">
                <a:effectLst/>
                <a:latin typeface="Calibri" panose="020F0502020204030204" pitchFamily="34" charset="0"/>
                <a:ea typeface="Times New Roman" panose="02020603050405020304" pitchFamily="18" charset="0"/>
                <a:cs typeface="Times New Roman" panose="02020603050405020304" pitchFamily="18" charset="0"/>
              </a:rPr>
              <a:t> - молодежная организация "Юные мстители" (руководитель Е. С. Зенькова) и Зину  в 1942 г. избрали членом ее комитета. С августа 1943 она стала разведчицей партизанского отряда им. К. Е. Ворошилова бригады им. В. И. Ленина. Она участвовала в дерзких операциях против врага, в диверсиях, распространяла листовки, по заданию партизанского отряда вела разведку.</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059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44" descr="Пионер-герой Володя Дубин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00" y="694572"/>
            <a:ext cx="4422858" cy="508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277853" y="462080"/>
            <a:ext cx="6096000" cy="5693866"/>
          </a:xfrm>
          <a:prstGeom prst="rect">
            <a:avLst/>
          </a:prstGeom>
        </p:spPr>
        <p:txBody>
          <a:bodyPr>
            <a:spAutoFit/>
          </a:bodyPr>
          <a:lstStyle/>
          <a:p>
            <a:pPr>
              <a:spcAft>
                <a:spcPts val="0"/>
              </a:spcAft>
            </a:pPr>
            <a:r>
              <a:rPr lang="ru-RU" sz="2800" b="1" dirty="0" smtClean="0">
                <a:effectLst/>
                <a:latin typeface="Calibri" panose="020F0502020204030204" pitchFamily="34" charset="0"/>
                <a:ea typeface="Times New Roman" panose="02020603050405020304" pitchFamily="18" charset="0"/>
                <a:cs typeface="Times New Roman" panose="02020603050405020304" pitchFamily="18" charset="0"/>
              </a:rPr>
              <a:t>Володя Дубинин</a:t>
            </a:r>
            <a:r>
              <a:rPr lang="ru-RU" sz="2800" dirty="0" smtClean="0">
                <a:effectLst/>
                <a:latin typeface="Calibri" panose="020F0502020204030204" pitchFamily="34" charset="0"/>
                <a:ea typeface="Times New Roman" panose="02020603050405020304" pitchFamily="18" charset="0"/>
                <a:cs typeface="Times New Roman" panose="02020603050405020304" pitchFamily="18" charset="0"/>
              </a:rPr>
              <a:t> – отважный партизанский разведчик, герой широко известной книги Л. Кассиля и М. </a:t>
            </a:r>
            <a:r>
              <a:rPr lang="ru-RU" sz="2800" dirty="0" err="1" smtClean="0">
                <a:effectLst/>
                <a:latin typeface="Calibri" panose="020F0502020204030204" pitchFamily="34" charset="0"/>
                <a:ea typeface="Times New Roman" panose="02020603050405020304" pitchFamily="18" charset="0"/>
                <a:cs typeface="Times New Roman" panose="02020603050405020304" pitchFamily="18" charset="0"/>
              </a:rPr>
              <a:t>Поляновского</a:t>
            </a:r>
            <a:r>
              <a:rPr lang="ru-RU" sz="2800" dirty="0" smtClean="0">
                <a:effectLst/>
                <a:latin typeface="Calibri" panose="020F0502020204030204" pitchFamily="34" charset="0"/>
                <a:ea typeface="Times New Roman" panose="02020603050405020304" pitchFamily="18" charset="0"/>
                <a:cs typeface="Times New Roman" panose="02020603050405020304" pitchFamily="18" charset="0"/>
              </a:rPr>
              <a:t> «Улица младшего сына».  </a:t>
            </a:r>
          </a:p>
          <a:p>
            <a:pPr>
              <a:spcAft>
                <a:spcPts val="0"/>
              </a:spcAft>
            </a:pPr>
            <a:r>
              <a:rPr lang="ru-RU" sz="2800" dirty="0" smtClean="0">
                <a:effectLst/>
                <a:latin typeface="Calibri" panose="020F0502020204030204" pitchFamily="34" charset="0"/>
                <a:ea typeface="Times New Roman" panose="02020603050405020304" pitchFamily="18" charset="0"/>
                <a:cs typeface="Times New Roman" panose="02020603050405020304" pitchFamily="18" charset="0"/>
              </a:rPr>
              <a:t>В довоенное время семья Дубининых состояла из четырёх человек. По рассказам мамы Евдокии Тимофеевны,  Володя был неугомонным, деятельным, всегда стремившимся осуществить в жизни то, что наполняло мечтами его горячую голову.</a:t>
            </a:r>
            <a:endParaRPr lang="ru-RU"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43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116</TotalTime>
  <Words>827</Words>
  <Application>Microsoft Office PowerPoint</Application>
  <PresentationFormat>Широкоэкранный</PresentationFormat>
  <Paragraphs>67</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Смирновы</dc:creator>
  <cp:lastModifiedBy>Смирновы</cp:lastModifiedBy>
  <cp:revision>10</cp:revision>
  <dcterms:created xsi:type="dcterms:W3CDTF">2015-02-03T15:38:23Z</dcterms:created>
  <dcterms:modified xsi:type="dcterms:W3CDTF">2015-02-03T17:35:20Z</dcterms:modified>
</cp:coreProperties>
</file>