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6" r:id="rId8"/>
    <p:sldId id="272" r:id="rId9"/>
    <p:sldId id="273" r:id="rId10"/>
    <p:sldId id="274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Вопрос</a:t>
            </a:r>
            <a:r>
              <a:rPr lang="ru-RU" sz="3600" baseline="0" dirty="0" smtClean="0">
                <a:solidFill>
                  <a:srgbClr val="0070C0"/>
                </a:solidFill>
              </a:rPr>
              <a:t> 1: </a:t>
            </a:r>
            <a:r>
              <a:rPr lang="ru-RU" sz="3600" dirty="0" smtClean="0">
                <a:solidFill>
                  <a:srgbClr val="0070C0"/>
                </a:solidFill>
              </a:rPr>
              <a:t>Родились ли вы в Нижневартовске?</a:t>
            </a:r>
            <a:endParaRPr lang="ru-RU" sz="3600" dirty="0">
              <a:solidFill>
                <a:srgbClr val="0070C0"/>
              </a:solidFill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Родились в Нижневатровске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cat>
            <c:strRef>
              <c:f>Лист1!$A$2:$A$3</c:f>
              <c:strCache>
                <c:ptCount val="2"/>
                <c:pt idx="0">
                  <c:v>Да(63%)</c:v>
                </c:pt>
                <c:pt idx="1">
                  <c:v>Нет(37%)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0.63000000000000056</c:v>
                </c:pt>
                <c:pt idx="1">
                  <c:v>0.37000000000000027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9682831715279494"/>
          <c:y val="0.36049973426376047"/>
          <c:w val="0.39299653136830948"/>
          <c:h val="0.49776976732315026"/>
        </c:manualLayout>
      </c:layout>
      <c:txPr>
        <a:bodyPr/>
        <a:lstStyle/>
        <a:p>
          <a:pPr>
            <a:defRPr sz="40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Вопрос 2:  Считаете </a:t>
            </a:r>
            <a:r>
              <a:rPr lang="ru-RU" sz="3600" dirty="0" smtClean="0">
                <a:solidFill>
                  <a:srgbClr val="0070C0"/>
                </a:solidFill>
              </a:rPr>
              <a:t>ли</a:t>
            </a:r>
            <a:r>
              <a:rPr lang="ru-RU" sz="3600" baseline="0" dirty="0" smtClean="0">
                <a:solidFill>
                  <a:srgbClr val="0070C0"/>
                </a:solidFill>
              </a:rPr>
              <a:t> вы </a:t>
            </a:r>
            <a:r>
              <a:rPr lang="ru-RU" sz="3600" baseline="0" dirty="0" smtClean="0">
                <a:solidFill>
                  <a:srgbClr val="0070C0"/>
                </a:solidFill>
              </a:rPr>
              <a:t>Нижневартовск </a:t>
            </a:r>
            <a:r>
              <a:rPr lang="ru-RU" sz="3600" baseline="0" dirty="0" smtClean="0">
                <a:solidFill>
                  <a:srgbClr val="0070C0"/>
                </a:solidFill>
              </a:rPr>
              <a:t>своим родным городом?</a:t>
            </a:r>
            <a:endParaRPr lang="ru-RU" sz="3600" dirty="0">
              <a:solidFill>
                <a:srgbClr val="0070C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8122970760258217E-2"/>
          <c:y val="0.33591341918081452"/>
          <c:w val="0.52694443608031094"/>
          <c:h val="0.6556169146580612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Да(71%)</c:v>
                </c:pt>
                <c:pt idx="1">
                  <c:v>Нет(29%)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67693465004408"/>
          <c:y val="0.42241156021423976"/>
          <c:w val="0.37334078664156733"/>
          <c:h val="0.42831352071992002"/>
        </c:manualLayout>
      </c:layout>
      <c:txPr>
        <a:bodyPr/>
        <a:lstStyle/>
        <a:p>
          <a:pPr>
            <a:defRPr sz="40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000">
                <a:solidFill>
                  <a:srgbClr val="0070C0"/>
                </a:solidFill>
              </a:defRPr>
            </a:pPr>
            <a:r>
              <a:rPr lang="ru-RU" sz="4000" dirty="0" smtClean="0">
                <a:solidFill>
                  <a:srgbClr val="0070C0"/>
                </a:solidFill>
              </a:rPr>
              <a:t>Вопрос 3: Любите </a:t>
            </a:r>
            <a:r>
              <a:rPr lang="ru-RU" sz="4000" dirty="0" smtClean="0">
                <a:solidFill>
                  <a:srgbClr val="0070C0"/>
                </a:solidFill>
              </a:rPr>
              <a:t>ли вы Нижневартовск?</a:t>
            </a:r>
            <a:endParaRPr lang="ru-RU" sz="4000" dirty="0">
              <a:solidFill>
                <a:srgbClr val="0070C0"/>
              </a:solidFill>
            </a:endParaRP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</c:spPr>
          <c:dPt>
            <c:idx val="1"/>
            <c:spPr>
              <a:solidFill>
                <a:schemeClr val="accent2"/>
              </a:solidFill>
            </c:spPr>
          </c:dPt>
          <c:cat>
            <c:strRef>
              <c:f>Лист1!$A$2:$A$3</c:f>
              <c:strCache>
                <c:ptCount val="2"/>
                <c:pt idx="0">
                  <c:v>Да(75%)</c:v>
                </c:pt>
                <c:pt idx="1">
                  <c:v>Нет(25%)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0.75000000000000056</c:v>
                </c:pt>
                <c:pt idx="1">
                  <c:v>0.25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335140429941226"/>
          <c:y val="0.36970245315208505"/>
          <c:w val="0.37617121199954678"/>
          <c:h val="0.50458853125908387"/>
        </c:manualLayout>
      </c:layout>
      <c:txPr>
        <a:bodyPr/>
        <a:lstStyle/>
        <a:p>
          <a:pPr>
            <a:defRPr sz="40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4000">
                <a:solidFill>
                  <a:srgbClr val="0070C0"/>
                </a:solidFill>
              </a:defRPr>
            </a:pPr>
            <a:r>
              <a:rPr lang="ru-RU" sz="4000" dirty="0" smtClean="0">
                <a:solidFill>
                  <a:srgbClr val="0070C0"/>
                </a:solidFill>
              </a:rPr>
              <a:t>Вопрос</a:t>
            </a:r>
            <a:r>
              <a:rPr lang="ru-RU" sz="4000" baseline="0" dirty="0" smtClean="0">
                <a:solidFill>
                  <a:srgbClr val="0070C0"/>
                </a:solidFill>
              </a:rPr>
              <a:t> 4: Ваши л</a:t>
            </a:r>
            <a:r>
              <a:rPr lang="ru-RU" sz="4000" dirty="0" smtClean="0">
                <a:solidFill>
                  <a:srgbClr val="0070C0"/>
                </a:solidFill>
              </a:rPr>
              <a:t>юбимые места города</a:t>
            </a:r>
            <a:endParaRPr lang="ru-RU" sz="40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1.72414929414613E-4"/>
          <c:y val="5.8789764100285156E-3"/>
        </c:manualLayout>
      </c:layout>
    </c:title>
    <c:plotArea>
      <c:layout>
        <c:manualLayout>
          <c:layoutTarget val="inner"/>
          <c:xMode val="edge"/>
          <c:yMode val="edge"/>
          <c:x val="0"/>
          <c:y val="0.23905877741979287"/>
          <c:w val="0.42194546651125397"/>
          <c:h val="0.553217389425866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Любимые места</c:v>
                </c:pt>
              </c:strCache>
            </c:strRef>
          </c:tx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Лист1!$A$2:$A$9</c:f>
              <c:strCache>
                <c:ptCount val="8"/>
                <c:pt idx="0">
                  <c:v>Не знаю (30%)</c:v>
                </c:pt>
                <c:pt idx="1">
                  <c:v>Площадь нефтяников(16,7%)</c:v>
                </c:pt>
                <c:pt idx="2">
                  <c:v>Славянский двор(4,7%)</c:v>
                </c:pt>
                <c:pt idx="3">
                  <c:v>Парк Победы(4,7%)</c:v>
                </c:pt>
                <c:pt idx="4">
                  <c:v>Дворец исскуств(8,3%)</c:v>
                </c:pt>
                <c:pt idx="5">
                  <c:v>Алёша(9,5%)</c:v>
                </c:pt>
                <c:pt idx="6">
                  <c:v>Ростикс(4,7%)</c:v>
                </c:pt>
                <c:pt idx="7">
                  <c:v>Другое(21,4%)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 formatCode="0%">
                  <c:v>0.3</c:v>
                </c:pt>
                <c:pt idx="1">
                  <c:v>0.16700000000000001</c:v>
                </c:pt>
                <c:pt idx="2">
                  <c:v>4.7E-2</c:v>
                </c:pt>
                <c:pt idx="3">
                  <c:v>4.7E-2</c:v>
                </c:pt>
                <c:pt idx="4">
                  <c:v>8.3000000000000004E-2</c:v>
                </c:pt>
                <c:pt idx="5">
                  <c:v>9.5000000000000001E-2</c:v>
                </c:pt>
                <c:pt idx="6">
                  <c:v>4.7E-2</c:v>
                </c:pt>
                <c:pt idx="7">
                  <c:v>0.214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1570658815687143"/>
          <c:y val="0.14806950462294313"/>
          <c:w val="0.48279875682362977"/>
          <c:h val="0.8519304953770569"/>
        </c:manualLayout>
      </c:layout>
      <c:txPr>
        <a:bodyPr/>
        <a:lstStyle/>
        <a:p>
          <a:pPr>
            <a:defRPr sz="28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4000">
                <a:solidFill>
                  <a:srgbClr val="0070C0"/>
                </a:solidFill>
              </a:defRPr>
            </a:pPr>
            <a:r>
              <a:rPr lang="ru-RU" sz="4000" dirty="0" smtClean="0">
                <a:solidFill>
                  <a:srgbClr val="0070C0"/>
                </a:solidFill>
              </a:rPr>
              <a:t>Вопрос 5: Что вы хотели </a:t>
            </a:r>
            <a:r>
              <a:rPr lang="ru-RU" sz="4000" dirty="0">
                <a:solidFill>
                  <a:srgbClr val="0070C0"/>
                </a:solidFill>
              </a:rPr>
              <a:t>бы улучшить в </a:t>
            </a:r>
            <a:r>
              <a:rPr lang="ru-RU" sz="4000" dirty="0" smtClean="0">
                <a:solidFill>
                  <a:srgbClr val="0070C0"/>
                </a:solidFill>
              </a:rPr>
              <a:t>городе?</a:t>
            </a:r>
            <a:endParaRPr lang="ru-RU" sz="4000" dirty="0">
              <a:solidFill>
                <a:srgbClr val="0070C0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3.4993777535455906E-2"/>
          <c:y val="0.23246562347773328"/>
          <c:w val="0.38092207775233189"/>
          <c:h val="0.498128870906895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Что хотели бы улучшить в городе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Ничего не ответили(41,7%)</c:v>
                </c:pt>
                <c:pt idx="1">
                  <c:v>Развлекательные комплексы и общепит.(35,7%)</c:v>
                </c:pt>
                <c:pt idx="2">
                  <c:v>Условия для спорта(8,3%)</c:v>
                </c:pt>
                <c:pt idx="3">
                  <c:v>Чистота и благоустроенность(11,9%)</c:v>
                </c:pt>
                <c:pt idx="4">
                  <c:v>Правительство(1,2%)</c:v>
                </c:pt>
                <c:pt idx="5">
                  <c:v>Образование(1,2%)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0.41700000000000026</c:v>
                </c:pt>
                <c:pt idx="1">
                  <c:v>0.35700000000000026</c:v>
                </c:pt>
                <c:pt idx="2">
                  <c:v>8.3000000000000046E-2</c:v>
                </c:pt>
                <c:pt idx="3">
                  <c:v>0.11899999999999998</c:v>
                </c:pt>
                <c:pt idx="4">
                  <c:v>1.2E-2</c:v>
                </c:pt>
                <c:pt idx="5">
                  <c:v>1.2E-2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7840109268904762"/>
          <c:y val="0.19784736982826082"/>
          <c:w val="0.52159890731095238"/>
          <c:h val="0.80215263017173921"/>
        </c:manualLayout>
      </c:layout>
      <c:txPr>
        <a:bodyPr/>
        <a:lstStyle/>
        <a:p>
          <a:pPr>
            <a:defRPr sz="25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Картинка 9 из 103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964488" cy="608091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«МОЙ    ГОРОД»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136194" name="Picture 2" descr="http://news.vartinfo.ru/wp-content/uploads/2012/02/emblema_nignevartovs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7"/>
            <a:ext cx="8883830" cy="314322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112406127"/>
              </p:ext>
            </p:extLst>
          </p:nvPr>
        </p:nvGraphicFramePr>
        <p:xfrm>
          <a:off x="107504" y="116632"/>
          <a:ext cx="8568952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0129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Результаты проекта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032448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Собрана и изучена информация об истории города Нижневартовска.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Созданы буклеты и фильм о городе.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Проведено анкетирование, целью которого было установить отношение обучающихся к родному городу.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Работа, проводимая в рамках проекта, представлена на классной   страничке школьного  сайта.</a:t>
            </a:r>
          </a:p>
          <a:p>
            <a:endParaRPr lang="ru-RU" dirty="0"/>
          </a:p>
        </p:txBody>
      </p:sp>
      <p:pic>
        <p:nvPicPr>
          <p:cNvPr id="5" name="Picture 2" descr="Картинка 46 из 9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365104"/>
            <a:ext cx="3526881" cy="2353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В перспективе: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1900808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Составление сборника исторических материалов о городе, с представлением творческих работ обучающихся (сочинений, стихотворений, рисунков).</a:t>
            </a:r>
          </a:p>
          <a:p>
            <a:endParaRPr lang="ru-RU" dirty="0"/>
          </a:p>
        </p:txBody>
      </p:sp>
      <p:pic>
        <p:nvPicPr>
          <p:cNvPr id="154628" name="Picture 4" descr="Картинка 18 из 98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4020" y="2492896"/>
            <a:ext cx="3742251" cy="28066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4630" name="Picture 6" descr="http://www.media.nakanune.ru/images/pictures/275x/image_7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3856216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Картинка 35 из 99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55449" cy="468052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4725144"/>
            <a:ext cx="71744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</a:t>
            </a:r>
            <a:r>
              <a:rPr lang="ru-RU" sz="54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ЗА  ВНИМАНИЕ!</a:t>
            </a:r>
            <a:endParaRPr lang="ru-RU" sz="5400" b="1" cap="none" spc="0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55658" name="Picture 10" descr="Картинка 55 из 40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-603448"/>
            <a:ext cx="5040560" cy="6989111"/>
          </a:xfrm>
          <a:prstGeom prst="rect">
            <a:avLst/>
          </a:prstGeom>
          <a:noFill/>
        </p:spPr>
      </p:pic>
      <p:pic>
        <p:nvPicPr>
          <p:cNvPr id="11" name="Picture 10" descr="Картинка 55 из 405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3395798" cy="4708525"/>
          </a:xfrm>
          <a:prstGeom prst="rect">
            <a:avLst/>
          </a:prstGeom>
          <a:noFill/>
        </p:spPr>
      </p:pic>
      <p:pic>
        <p:nvPicPr>
          <p:cNvPr id="12" name="Picture 10" descr="Картинка 55 из 405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312368" cy="4592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08720"/>
            <a:ext cx="8229600" cy="470916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«Для того чтобы патриотизм был крепким, непоколебимым, нужно, чтобы он исходил из любви к своей маленькой родине – родному городу, родной природе, селу, краю».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                              И.Эренбург</a:t>
            </a:r>
          </a:p>
          <a:p>
            <a:endParaRPr lang="ru-RU" dirty="0"/>
          </a:p>
        </p:txBody>
      </p:sp>
      <p:pic>
        <p:nvPicPr>
          <p:cNvPr id="149506" name="Picture 2" descr="http://www.help-rus-student.ru/pictures/86/026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284984"/>
            <a:ext cx="3888432" cy="29707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855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Цель проекта: </a:t>
            </a:r>
            <a:r>
              <a:rPr lang="ru-RU" sz="3200" dirty="0" smtClean="0">
                <a:solidFill>
                  <a:srgbClr val="0070C0"/>
                </a:solidFill>
                <a:latin typeface="+mn-lt"/>
              </a:rPr>
              <a:t>воспитание интереса, любви и уважения к истории своего города.</a:t>
            </a:r>
            <a:br>
              <a:rPr lang="ru-RU" sz="3200" dirty="0" smtClean="0">
                <a:solidFill>
                  <a:srgbClr val="0070C0"/>
                </a:solidFill>
                <a:latin typeface="+mn-lt"/>
              </a:rPr>
            </a:br>
            <a:endParaRPr lang="ru-RU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Задачи: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участие учащихся в создании буклетов и фильма о родном городе;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проведение анкетирования об отношении к г.Нижневартовску;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формирование активной гражданской позиции;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</a:rPr>
              <a:t>приобретение  навыков работы в команде, развитие коммуникативных способностей, навыков использования различных источников информации.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166 из 103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88640"/>
            <a:ext cx="3003452" cy="22582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Сроки реализации проекта: </a:t>
            </a:r>
            <a:br>
              <a:rPr lang="ru-RU" sz="3600" dirty="0" smtClean="0">
                <a:solidFill>
                  <a:schemeClr val="bg1"/>
                </a:solidFill>
                <a:latin typeface="+mn-lt"/>
              </a:rPr>
            </a:br>
            <a:r>
              <a:rPr lang="ru-RU" sz="3600" dirty="0" smtClean="0">
                <a:solidFill>
                  <a:srgbClr val="0070C0"/>
                </a:solidFill>
                <a:latin typeface="+mn-lt"/>
              </a:rPr>
              <a:t>2011-2012 учебный  год. </a:t>
            </a:r>
            <a:br>
              <a:rPr lang="ru-RU" sz="3600" dirty="0" smtClean="0">
                <a:solidFill>
                  <a:srgbClr val="0070C0"/>
                </a:solidFill>
                <a:latin typeface="+mn-lt"/>
              </a:rPr>
            </a:br>
            <a:endParaRPr lang="ru-RU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17400"/>
            <a:ext cx="8229600" cy="504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Этапы реализации проекта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этап </a:t>
            </a:r>
            <a:r>
              <a:rPr lang="ru-RU" dirty="0" smtClean="0">
                <a:solidFill>
                  <a:srgbClr val="0070C0"/>
                </a:solidFill>
              </a:rPr>
              <a:t>– </a:t>
            </a:r>
            <a:r>
              <a:rPr lang="ru-RU" i="1" dirty="0" smtClean="0">
                <a:solidFill>
                  <a:srgbClr val="0070C0"/>
                </a:solidFill>
              </a:rPr>
              <a:t>подготовительный</a:t>
            </a:r>
            <a:r>
              <a:rPr lang="ru-RU" dirty="0" smtClean="0">
                <a:solidFill>
                  <a:srgbClr val="0070C0"/>
                </a:solidFill>
              </a:rPr>
              <a:t> (сентябрь-октябрь 2011 г.) – изучение интересов детей, привлечение учащихся к работе над проектом «Мой город», сбор информации по проблеме.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 этап </a:t>
            </a:r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i="1" dirty="0" smtClean="0">
                <a:solidFill>
                  <a:srgbClr val="0070C0"/>
                </a:solidFill>
              </a:rPr>
              <a:t>основной</a:t>
            </a:r>
            <a:r>
              <a:rPr lang="ru-RU" dirty="0" smtClean="0">
                <a:solidFill>
                  <a:srgbClr val="0070C0"/>
                </a:solidFill>
              </a:rPr>
              <a:t> (ноябрь 2011 - февраль 2012 г.) – </a:t>
            </a:r>
            <a:r>
              <a:rPr lang="ru-RU" dirty="0" err="1" smtClean="0">
                <a:solidFill>
                  <a:srgbClr val="0070C0"/>
                </a:solidFill>
              </a:rPr>
              <a:t>проведениерамках</a:t>
            </a:r>
            <a:r>
              <a:rPr lang="ru-RU" dirty="0" smtClean="0">
                <a:solidFill>
                  <a:srgbClr val="0070C0"/>
                </a:solidFill>
              </a:rPr>
              <a:t> реализации  анкетирования, создание буклетов и фильма в проекта.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III</a:t>
            </a:r>
            <a:r>
              <a:rPr lang="ru-RU" dirty="0" smtClean="0">
                <a:solidFill>
                  <a:schemeClr val="bg1"/>
                </a:solidFill>
              </a:rPr>
              <a:t> этап </a:t>
            </a:r>
            <a:r>
              <a:rPr lang="ru-RU" dirty="0" smtClean="0">
                <a:solidFill>
                  <a:srgbClr val="0070C0"/>
                </a:solidFill>
              </a:rPr>
              <a:t>– </a:t>
            </a:r>
            <a:r>
              <a:rPr lang="ru-RU" i="1" dirty="0" smtClean="0">
                <a:solidFill>
                  <a:srgbClr val="0070C0"/>
                </a:solidFill>
              </a:rPr>
              <a:t>заключительный </a:t>
            </a:r>
            <a:r>
              <a:rPr lang="ru-RU" dirty="0" smtClean="0">
                <a:solidFill>
                  <a:srgbClr val="0070C0"/>
                </a:solidFill>
              </a:rPr>
              <a:t>(март - апрель 2012 г.) - подведение итогов работы, оценка результатов реализации проекта, оформление отчетных материалов.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n-lt"/>
              </a:rPr>
              <a:t>Результаты анкетирования:</a:t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 опросе приняло участие 84 </a:t>
            </a:r>
            <a:r>
              <a:rPr lang="ru-RU" dirty="0" smtClean="0">
                <a:solidFill>
                  <a:srgbClr val="0070C0"/>
                </a:solidFill>
              </a:rPr>
              <a:t>человека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(обучающиеся 9-х классов)</a:t>
            </a:r>
            <a:endParaRPr lang="ru-RU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http://bse.sci-lib.com/pictures/20/32/283821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314586" cy="25456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495071838"/>
              </p:ext>
            </p:extLst>
          </p:nvPr>
        </p:nvGraphicFramePr>
        <p:xfrm>
          <a:off x="899592" y="404664"/>
          <a:ext cx="748883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213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860049760"/>
              </p:ext>
            </p:extLst>
          </p:nvPr>
        </p:nvGraphicFramePr>
        <p:xfrm>
          <a:off x="467544" y="332656"/>
          <a:ext cx="770485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430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315520968"/>
              </p:ext>
            </p:extLst>
          </p:nvPr>
        </p:nvGraphicFramePr>
        <p:xfrm>
          <a:off x="899592" y="764704"/>
          <a:ext cx="72728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832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911398302"/>
              </p:ext>
            </p:extLst>
          </p:nvPr>
        </p:nvGraphicFramePr>
        <p:xfrm>
          <a:off x="395536" y="377280"/>
          <a:ext cx="8496944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571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</TotalTime>
  <Words>311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Цель проекта: воспитание интереса, любви и уважения к истории своего города. </vt:lpstr>
      <vt:lpstr>Сроки реализации проекта:  2011-2012 учебный  год.  </vt:lpstr>
      <vt:lpstr>Результаты анкетирования: </vt:lpstr>
      <vt:lpstr>Слайд 6</vt:lpstr>
      <vt:lpstr>Слайд 7</vt:lpstr>
      <vt:lpstr>Слайд 8</vt:lpstr>
      <vt:lpstr>Слайд 9</vt:lpstr>
      <vt:lpstr>Слайд 10</vt:lpstr>
      <vt:lpstr>Результаты проекта </vt:lpstr>
      <vt:lpstr>В перспективе: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Даня</dc:creator>
  <cp:lastModifiedBy>Даня</cp:lastModifiedBy>
  <cp:revision>6</cp:revision>
  <dcterms:created xsi:type="dcterms:W3CDTF">2012-04-15T11:51:58Z</dcterms:created>
  <dcterms:modified xsi:type="dcterms:W3CDTF">2012-04-17T16:21:52Z</dcterms:modified>
</cp:coreProperties>
</file>