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7772400" cy="242889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Федеральный Закон Российской Федерации от 27 июля 2010 года №193-ФЗ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«Об альтернативной процедуре урегулирования споров с участием посредника (процедуре медиации)»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214686"/>
            <a:ext cx="8286808" cy="257176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Под процедурой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медиации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понимается способ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урегулирования споров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при содействии медиатора на  основе добровольного согласия сторон в целях достижения ими  взаимоприемлемого решения.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Медиатор (медиаторы)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независимое физическое лицо (лица), привлекаемые сторонами в качестве  посредников в урегулировании спора для содействия в выработке сторонами решения по существу спора.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Рекомендации по организации служб школьной медиации в образовательных организациях (утв. Министерством образования и науки РФ от 18 ноября 2013 г. № ВК-54/07вн)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543956" cy="4357718"/>
          </a:xfrm>
        </p:spPr>
        <p:txBody>
          <a:bodyPr>
            <a:normAutofit fontScale="85000" lnSpcReduction="10000"/>
          </a:bodyPr>
          <a:lstStyle/>
          <a:p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последнее время в школе участились конфликты между детьми, учителями и учениками,  родителями и учениками. Доходит до того, что школьники нападают на учителей, организуют противоправные группировки. Школа – частица общества. Каково общество – такова и школа.</a:t>
            </a:r>
          </a:p>
          <a:p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Детский рэкет  также свидетельствует об изменении форм организации подростковой жизни.</a:t>
            </a:r>
          </a:p>
          <a:p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современном обществе все в большей степени наблюдается социальное расслоение в обществе.</a:t>
            </a:r>
            <a:r>
              <a:rPr lang="ru-RU" sz="1900" dirty="0" smtClean="0"/>
              <a:t> Усиливаются миграционные процессы, обостряются межнациональные и межконфессиональные проблемы. В этой связи возникает необходимость в формировании навыка умения жить в многонациональном обществе, вести межкультурный диалог.</a:t>
            </a:r>
          </a:p>
          <a:p>
            <a:r>
              <a:rPr lang="ru-RU" sz="1900" dirty="0" smtClean="0"/>
              <a:t>На этом фоне происходят процессы ослабления роли семьи как фундаментального общественного института. Семья утрачивает свои ведущие позиции в процессах социализации детей, в организации их досуга. При этом все в большей степени эти функции начинают возлагаться на образовательные организации.</a:t>
            </a:r>
          </a:p>
          <a:p>
            <a:r>
              <a:rPr lang="ru-RU" sz="1900" dirty="0" smtClean="0"/>
              <a:t>В результате этих и других факторов растут или остаются стабильно высокими асоциальные проявления: детская наркомания, алкоголизм, безнадзорность и беспризорность, детская и подростковая преступность, правонарушения, совершаемые несовершеннолетними, проявление суицидального поведения.</a:t>
            </a:r>
          </a:p>
          <a:p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143140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b="1" dirty="0" smtClean="0"/>
              <a:t>Цели  службы примирения</a:t>
            </a:r>
            <a:r>
              <a:rPr lang="ru-RU" sz="2700" dirty="0" smtClean="0"/>
              <a:t> </a:t>
            </a:r>
            <a:r>
              <a:rPr lang="ru-RU" sz="2700" b="1" dirty="0" smtClean="0"/>
              <a:t>медиации: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  <a:b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 распространение среди участников образовательного процесса цивилизованных форм разрешения споров и конфликтов (восстановительная медиация, переговоры и другие способы);</a:t>
            </a:r>
            <a:b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-  помощь участникам образовательного процесса в разрешении споров и конфликтных ситуаций на основе принципов и технологии восстановительной медиации;</a:t>
            </a:r>
            <a:b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-   организация в образовательном учреждении 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некарательного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реагирования на конфликты, проступки, противоправное поведение  и правонарушения несовершеннолетних на основе принципов и технологии восстановительной медиации.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643182"/>
            <a:ext cx="8229600" cy="407196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</a:p>
          <a:p>
            <a:pPr>
              <a:buNone/>
            </a:pPr>
            <a:r>
              <a:rPr lang="ru-RU" sz="5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5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Таким образом, развитие служб школьной медиации является важнейшей социальной инновацией, оно востребовано жизнью и становится одной из приоритетных задач в области современного воспитания и образования.</a:t>
            </a:r>
          </a:p>
          <a:p>
            <a:pPr>
              <a:buNone/>
            </a:pPr>
            <a:r>
              <a:rPr lang="ru-RU" sz="5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  <a:r>
              <a:rPr lang="ru-RU" sz="56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Функционирование служб школьной медиации в образовательной организации позволит:</a:t>
            </a:r>
          </a:p>
          <a:p>
            <a:r>
              <a:rPr lang="ru-RU" sz="5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сократить общее количество конфликтных ситуаций, в которые вовлекаются дети, а также их остроту;</a:t>
            </a:r>
          </a:p>
          <a:p>
            <a:r>
              <a:rPr lang="ru-RU" sz="5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повысить эффективность ведения профилактической и коррекционной работы, направленной на снижение проявления асоциального поведения обучающихся;</a:t>
            </a:r>
          </a:p>
          <a:p>
            <a:r>
              <a:rPr lang="ru-RU" sz="5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сократить количество правонарушений, совершаемых несовершеннолетними, в том числе повторных;</a:t>
            </a:r>
          </a:p>
          <a:p>
            <a:r>
              <a:rPr lang="ru-RU" sz="5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повысить квалификацию работников образовательной организации по защите прав и интересов детей;</a:t>
            </a:r>
          </a:p>
          <a:p>
            <a:r>
              <a:rPr lang="ru-RU" sz="5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обеспечить открытость в деятельности образовательной организации в части защиты прав и интересов детей;</a:t>
            </a:r>
          </a:p>
          <a:p>
            <a:r>
              <a:rPr lang="ru-RU" sz="5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создать условия для участия общественности в решении актуальных проблем и задач в части профилактики правонарушений несовершеннолетних;</a:t>
            </a:r>
          </a:p>
          <a:p>
            <a:r>
              <a:rPr lang="ru-RU" sz="5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оптимизировать взаимодействие с органами и учреждениями системы профилактики безнадзорности и правонарушений несовершеннолетних;</a:t>
            </a:r>
            <a:endParaRPr lang="ru-RU" sz="5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Что нужно делать  для создания </a:t>
            </a:r>
            <a:br>
              <a:rPr lang="ru-RU" sz="2700" b="1" dirty="0" smtClean="0"/>
            </a:br>
            <a:r>
              <a:rPr lang="ru-RU" sz="2700" b="1" dirty="0" smtClean="0"/>
              <a:t>службы медиации в школе?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200" dirty="0" smtClean="0"/>
              <a:t>(школьная служба примирения -  ШСП)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8641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sz="1200" b="1" dirty="0" smtClean="0"/>
          </a:p>
          <a:p>
            <a:pPr>
              <a:buNone/>
            </a:pPr>
            <a:endParaRPr lang="ru-RU" sz="2900" b="1" dirty="0" smtClean="0"/>
          </a:p>
          <a:p>
            <a:pPr>
              <a:buNone/>
            </a:pPr>
            <a:r>
              <a:rPr lang="ru-RU" sz="2900" b="1" dirty="0" smtClean="0"/>
              <a:t>1.</a:t>
            </a:r>
            <a:r>
              <a:rPr lang="ru-RU" sz="2900" dirty="0" smtClean="0"/>
              <a:t>Утвердить</a:t>
            </a:r>
            <a:r>
              <a:rPr lang="ru-RU" sz="2900" b="1" dirty="0" smtClean="0"/>
              <a:t> </a:t>
            </a:r>
            <a:r>
              <a:rPr lang="ru-RU" sz="2900" dirty="0" smtClean="0"/>
              <a:t>типовое положение о школьной службе примирения;</a:t>
            </a:r>
          </a:p>
          <a:p>
            <a:pPr>
              <a:buNone/>
            </a:pPr>
            <a:r>
              <a:rPr lang="ru-RU" sz="2900" b="1" dirty="0" smtClean="0"/>
              <a:t>2. </a:t>
            </a:r>
            <a:r>
              <a:rPr lang="ru-RU" sz="2900" dirty="0" smtClean="0"/>
              <a:t>Сформировать  службы примирения:</a:t>
            </a:r>
          </a:p>
          <a:p>
            <a:pPr lvl="0">
              <a:buNone/>
            </a:pPr>
            <a:r>
              <a:rPr lang="ru-RU" sz="2900" b="1" dirty="0" smtClean="0"/>
              <a:t>   а)</a:t>
            </a:r>
            <a:r>
              <a:rPr lang="ru-RU" sz="2900" dirty="0" smtClean="0"/>
              <a:t>  Руководителем (куратором) службы может быть социальный педагог, психолог или иной педагогический работник школы, на которого возлагаются обязанности по руководству службой примирения приказом директора школы,</a:t>
            </a:r>
          </a:p>
          <a:p>
            <a:pPr>
              <a:buNone/>
            </a:pPr>
            <a:r>
              <a:rPr lang="ru-RU" sz="2900" dirty="0" smtClean="0"/>
              <a:t>    </a:t>
            </a:r>
            <a:r>
              <a:rPr lang="ru-RU" sz="2900" b="1" dirty="0" smtClean="0"/>
              <a:t>б)  </a:t>
            </a:r>
            <a:r>
              <a:rPr lang="ru-RU" sz="2900" dirty="0" smtClean="0"/>
              <a:t>В состав службы примирения могут входить школьники 7-9 классов (до 10 человек) ,прошедшие обучение проведению примирительных программ (в модели восстановительной медиации),</a:t>
            </a:r>
          </a:p>
          <a:p>
            <a:pPr lvl="0">
              <a:buNone/>
            </a:pPr>
            <a:r>
              <a:rPr lang="ru-RU" sz="2900" dirty="0" smtClean="0"/>
              <a:t>   </a:t>
            </a:r>
            <a:r>
              <a:rPr lang="ru-RU" sz="2900" b="1" dirty="0" smtClean="0"/>
              <a:t> в)  </a:t>
            </a:r>
            <a:r>
              <a:rPr lang="ru-RU" sz="2900" dirty="0" smtClean="0"/>
              <a:t>Родители дают согласие на работу своего ребенка в качестве ведущих примирительных встреч, </a:t>
            </a:r>
          </a:p>
          <a:p>
            <a:pPr lvl="0">
              <a:buNone/>
            </a:pPr>
            <a:r>
              <a:rPr lang="ru-RU" sz="2900" b="1" dirty="0" smtClean="0"/>
              <a:t> 3</a:t>
            </a:r>
            <a:r>
              <a:rPr lang="ru-RU" sz="2900" dirty="0" smtClean="0"/>
              <a:t>.  Члены  ШСП  могут сами разработать Устав  своей службы, </a:t>
            </a:r>
          </a:p>
          <a:p>
            <a:pPr>
              <a:buNone/>
            </a:pPr>
            <a:r>
              <a:rPr lang="ru-RU" sz="2900" b="1" dirty="0" smtClean="0"/>
              <a:t>4.  </a:t>
            </a:r>
            <a:r>
              <a:rPr lang="ru-RU" sz="2900" dirty="0" smtClean="0"/>
              <a:t>Служба примирения может получать информацию о случаях конфликтного или криминального характера от педагогов, учащихся, администрации школы, членов службы примирения, родителей,</a:t>
            </a:r>
          </a:p>
          <a:p>
            <a:pPr lvl="0">
              <a:buNone/>
            </a:pPr>
            <a:r>
              <a:rPr lang="ru-RU" sz="2900" b="1" dirty="0" smtClean="0"/>
              <a:t>5.  </a:t>
            </a:r>
            <a:r>
              <a:rPr lang="ru-RU" sz="2900" dirty="0" smtClean="0"/>
              <a:t>Службе примирения по согласованию с администрацией школы предоставляется помещение для сборов и проведения примирительных программ, а также возможность использовать иные ресурсы школы - такие, как оборудование, оргтехника, канцелярские принадлежности, средства информации и другие,</a:t>
            </a:r>
          </a:p>
          <a:p>
            <a:pPr>
              <a:buNone/>
            </a:pPr>
            <a:r>
              <a:rPr lang="ru-RU" sz="2900" dirty="0" smtClean="0"/>
              <a:t> </a:t>
            </a:r>
            <a:r>
              <a:rPr lang="ru-RU" sz="2900" b="1" dirty="0" smtClean="0"/>
              <a:t>6</a:t>
            </a:r>
            <a:r>
              <a:rPr lang="ru-RU" sz="2900" dirty="0" smtClean="0"/>
              <a:t>       Оплата  работы куратора (руководителя) службы примирения  может осуществляться  из средств фонда оплаты труда образовательного учреждения  или из иных источников,</a:t>
            </a:r>
          </a:p>
          <a:p>
            <a:pPr>
              <a:buNone/>
            </a:pPr>
            <a:r>
              <a:rPr lang="ru-RU" sz="2900" dirty="0" smtClean="0"/>
              <a:t> </a:t>
            </a:r>
            <a:r>
              <a:rPr lang="ru-RU" sz="2900" b="1" dirty="0" smtClean="0"/>
              <a:t>7</a:t>
            </a:r>
            <a:r>
              <a:rPr lang="ru-RU" sz="2900" dirty="0" smtClean="0"/>
              <a:t>         Переговоры с родителями и должностными лицами проводит руководитель (куратор) службы примирения</a:t>
            </a:r>
          </a:p>
          <a:p>
            <a:pPr lvl="0">
              <a:buNone/>
            </a:pPr>
            <a:r>
              <a:rPr lang="ru-RU" sz="2900" dirty="0" smtClean="0"/>
              <a:t> </a:t>
            </a:r>
            <a:r>
              <a:rPr lang="ru-RU" sz="2900" b="1" dirty="0" smtClean="0"/>
              <a:t>8.         </a:t>
            </a:r>
            <a:r>
              <a:rPr lang="ru-RU" sz="2900" dirty="0" smtClean="0"/>
              <a:t>В случае если конфликтующие стороны не достигли возраста 10 лет, примирительная программа проводится с согласия классного руководителя. </a:t>
            </a:r>
          </a:p>
          <a:p>
            <a:pPr>
              <a:buNone/>
            </a:pPr>
            <a:endParaRPr lang="ru-RU" sz="1200" dirty="0" smtClean="0"/>
          </a:p>
          <a:p>
            <a:pPr lvl="0"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85738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/>
              <a:t> Порядок работы медиатора в  восстановительной модели медиации </a:t>
            </a: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000660"/>
          </a:xfrm>
        </p:spPr>
        <p:txBody>
          <a:bodyPr>
            <a:normAutofit lnSpcReduction="10000"/>
          </a:bodyPr>
          <a:lstStyle/>
          <a:p>
            <a:r>
              <a:rPr lang="ru-RU" sz="1600" b="1" dirty="0" smtClean="0"/>
              <a:t>ЭТАП 1. ПОДГОТОВИТЕЛЬНЫЙЭТАП </a:t>
            </a:r>
          </a:p>
          <a:p>
            <a:r>
              <a:rPr lang="ru-RU" sz="1600" b="1" dirty="0" smtClean="0"/>
              <a:t> ЭТАП 2. ВСТРЕЧА СО СТОРОНОЙ</a:t>
            </a:r>
          </a:p>
          <a:p>
            <a:r>
              <a:rPr lang="ru-RU" sz="2000" dirty="0" smtClean="0"/>
              <a:t>           1 фаза. Создание основы для диалога со стороной</a:t>
            </a:r>
          </a:p>
          <a:p>
            <a:r>
              <a:rPr lang="ru-RU" sz="2000" dirty="0" smtClean="0"/>
              <a:t>           2 фаза. Понимание ситуации</a:t>
            </a:r>
          </a:p>
          <a:p>
            <a:r>
              <a:rPr lang="ru-RU" sz="2000" dirty="0" smtClean="0"/>
              <a:t>           3 фаза. Поиск вариантов выхода</a:t>
            </a:r>
          </a:p>
          <a:p>
            <a:r>
              <a:rPr lang="ru-RU" sz="2000" dirty="0" smtClean="0"/>
              <a:t>           4 фаза. Подготовка к встрече</a:t>
            </a:r>
          </a:p>
          <a:p>
            <a:pPr>
              <a:buNone/>
            </a:pPr>
            <a:r>
              <a:rPr lang="ru-RU" sz="1600" dirty="0" smtClean="0"/>
              <a:t>     </a:t>
            </a:r>
            <a:r>
              <a:rPr lang="ru-RU" sz="1600" b="1" dirty="0" smtClean="0"/>
              <a:t>ЭТАП 3. ВСТРЕЧА СТОРОН</a:t>
            </a:r>
          </a:p>
          <a:p>
            <a:r>
              <a:rPr lang="ru-RU" sz="2000" dirty="0" smtClean="0"/>
              <a:t>        1 фаза.  Создание условий для диалога между сторонами</a:t>
            </a:r>
          </a:p>
          <a:p>
            <a:r>
              <a:rPr lang="ru-RU" sz="2000" dirty="0" smtClean="0"/>
              <a:t>        2 фаза. Организация диалога между сторонами</a:t>
            </a:r>
          </a:p>
          <a:p>
            <a:r>
              <a:rPr lang="ru-RU" sz="2000" dirty="0" smtClean="0"/>
              <a:t>        3 фаза.  Поддержка восстановительных действий на встрече и фиксация решений   сторон.</a:t>
            </a:r>
          </a:p>
          <a:p>
            <a:r>
              <a:rPr lang="ru-RU" sz="2000" dirty="0" smtClean="0"/>
              <a:t>        4 фаза. Обсуждение будущего</a:t>
            </a:r>
          </a:p>
          <a:p>
            <a:r>
              <a:rPr lang="ru-RU" sz="2000" dirty="0" smtClean="0"/>
              <a:t>        5 фаза. Заключение соглашения</a:t>
            </a:r>
          </a:p>
          <a:p>
            <a:r>
              <a:rPr lang="ru-RU" sz="2000" dirty="0" smtClean="0"/>
              <a:t>        6 фаза. Рефлексия встречи</a:t>
            </a:r>
          </a:p>
          <a:p>
            <a:r>
              <a:rPr lang="ru-RU" sz="1600" dirty="0" smtClean="0"/>
              <a:t>  </a:t>
            </a:r>
            <a:r>
              <a:rPr lang="ru-RU" sz="1600" b="1" dirty="0" smtClean="0"/>
              <a:t>Этап 4. АНАЛИТИЧЕСКАЯ БЕСЕДА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r>
              <a:rPr lang="ru-RU" sz="3100" b="1" dirty="0" smtClean="0"/>
              <a:t> </a:t>
            </a:r>
            <a:r>
              <a:rPr lang="ru-RU" sz="2400" b="1" dirty="0" smtClean="0"/>
              <a:t>Правовая основа организации служб школьной медиации в образовательных организациях</a:t>
            </a:r>
            <a:endParaRPr lang="ru-RU" sz="24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2900" dirty="0" smtClean="0"/>
          </a:p>
          <a:p>
            <a:r>
              <a:rPr lang="ru-RU" sz="2400" dirty="0" smtClean="0"/>
              <a:t>Конституция Российской Федерации;</a:t>
            </a:r>
          </a:p>
          <a:p>
            <a:r>
              <a:rPr lang="ru-RU" sz="2400" dirty="0" smtClean="0"/>
              <a:t>Гражданский кодекс Российской Федерации;</a:t>
            </a:r>
          </a:p>
          <a:p>
            <a:r>
              <a:rPr lang="ru-RU" sz="2400" dirty="0" smtClean="0"/>
              <a:t>Семейный кодекс Российской Федерации;</a:t>
            </a:r>
          </a:p>
          <a:p>
            <a:r>
              <a:rPr lang="ru-RU" sz="2400" dirty="0" smtClean="0"/>
              <a:t>Федеральный закон от 24 июля 1998 г. № 124-ФЗ «Об основных гарантиях прав ребенка в Российской Федерации»;</a:t>
            </a:r>
          </a:p>
          <a:p>
            <a:r>
              <a:rPr lang="ru-RU" sz="2400" dirty="0" smtClean="0"/>
              <a:t>Федеральный закон от 29 декабря 2012 г. № 273-ФЗ «Об образовании в Российской Федерации»;</a:t>
            </a:r>
          </a:p>
          <a:p>
            <a:r>
              <a:rPr lang="ru-RU" sz="2400" dirty="0" smtClean="0"/>
              <a:t>Конвенция о правах ребенка;</a:t>
            </a:r>
          </a:p>
          <a:p>
            <a:r>
              <a:rPr lang="ru-RU" sz="2400" dirty="0" smtClean="0"/>
              <a:t>Конвенции о защите прав детей и сотрудничестве, заключенные в г. Гааге, 1980, 1996, 2007 годов;</a:t>
            </a:r>
          </a:p>
          <a:p>
            <a:r>
              <a:rPr lang="ru-RU" sz="2400" dirty="0" smtClean="0"/>
              <a:t>Федеральный закон от 27 июля 2010 г. № 193-ФЗ «Об альтернативной процедуре урегулирования споров с участием посредника (процедуре медиации)»;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575</Words>
  <Application>Microsoft Office PowerPoint</Application>
  <PresentationFormat>Экран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Федеральный Закон Российской Федерации от 27 июля 2010 года №193-ФЗ «Об альтернативной процедуре урегулирования споров с участием посредника (процедуре медиации)»</vt:lpstr>
      <vt:lpstr>Рекомендации по организации служб школьной медиации в образовательных организациях (утв. Министерством образования и науки РФ от 18 ноября 2013 г. № ВК-54/07вн)</vt:lpstr>
      <vt:lpstr>Цели  службы примирения медиации:       -  распространение среди участников образовательного процесса цивилизованных форм разрешения споров и конфликтов (восстановительная медиация, переговоры и другие способы);            -  помощь участникам образовательного процесса в разрешении споров и конфликтных ситуаций на основе принципов и технологии восстановительной медиации;       -   организация в образовательном учреждении  некарательного  реагирования на конфликты, проступки, противоправное поведение  и правонарушения несовершеннолетних на основе принципов и технологии восстановительной медиации.   </vt:lpstr>
      <vt:lpstr>Что нужно делать  для создания  службы медиации в школе? (школьная служба примирения -  ШСП)</vt:lpstr>
      <vt:lpstr>   Порядок работы медиатора в  восстановительной модели медиации   </vt:lpstr>
      <vt:lpstr> Правовая основа организации служб школьной медиации в образовательных организациях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Татьяна</cp:lastModifiedBy>
  <cp:revision>37</cp:revision>
  <dcterms:modified xsi:type="dcterms:W3CDTF">2014-03-13T21:31:46Z</dcterms:modified>
</cp:coreProperties>
</file>