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3" r:id="rId5"/>
    <p:sldId id="264" r:id="rId6"/>
    <p:sldId id="258" r:id="rId7"/>
    <p:sldId id="259" r:id="rId8"/>
    <p:sldId id="260" r:id="rId9"/>
    <p:sldId id="261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4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6858048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Построение чертежа брюк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E:\работа КМС\2013\технология\kuz_ris_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428868"/>
            <a:ext cx="4857784" cy="34970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18" y="1785926"/>
            <a:ext cx="5000660" cy="27490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было интересно…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было трудно…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теперь я могу…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научился…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меня удивило…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захотелось…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428604"/>
            <a:ext cx="685801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mic Sans MS" pitchFamily="66" charset="0"/>
              </a:rPr>
              <a:t>Продолжить фразу: </a:t>
            </a:r>
            <a:endParaRPr lang="ru-RU" sz="4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85794"/>
            <a:ext cx="6858016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Домашнее задание</a:t>
            </a:r>
          </a:p>
          <a:p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Принести: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* цветную бумагу 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* клей 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* ножницы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* Тетрадь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928670"/>
            <a:ext cx="5786478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Вопросы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Какие виды брюк вы знаете?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Что такое конструирование?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Что такое мерки?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Какие мерки необходимы для построения чертежа брюк?</a:t>
            </a:r>
          </a:p>
        </p:txBody>
      </p:sp>
      <p:pic>
        <p:nvPicPr>
          <p:cNvPr id="2050" name="Picture 2" descr="E:\работа КМС\2013\технология\Ohne-Titel-spr-2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214686"/>
            <a:ext cx="2113497" cy="3170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071678"/>
            <a:ext cx="500066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?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43438" y="2071678"/>
            <a:ext cx="3071834" cy="41549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* Лист в клетку формата  А4</a:t>
            </a:r>
          </a:p>
          <a:p>
            <a:r>
              <a:rPr lang="ru-RU" sz="2400" dirty="0" smtClean="0">
                <a:latin typeface="Comic Sans MS" pitchFamily="66" charset="0"/>
              </a:rPr>
              <a:t>* Линейка</a:t>
            </a:r>
          </a:p>
          <a:p>
            <a:r>
              <a:rPr lang="ru-RU" sz="2400" dirty="0" smtClean="0">
                <a:latin typeface="Comic Sans MS" pitchFamily="66" charset="0"/>
              </a:rPr>
              <a:t>* Карандаш</a:t>
            </a:r>
          </a:p>
          <a:p>
            <a:r>
              <a:rPr lang="ru-RU" sz="2400" dirty="0" smtClean="0">
                <a:latin typeface="Comic Sans MS" pitchFamily="66" charset="0"/>
              </a:rPr>
              <a:t>* Цветной карандаш</a:t>
            </a:r>
          </a:p>
          <a:p>
            <a:r>
              <a:rPr lang="ru-RU" sz="2400" b="1" u="sng" dirty="0" smtClean="0">
                <a:latin typeface="Comic Sans MS" pitchFamily="66" charset="0"/>
              </a:rPr>
              <a:t>Мерки:</a:t>
            </a:r>
            <a:r>
              <a:rPr lang="ru-RU" sz="2400" dirty="0" smtClean="0">
                <a:latin typeface="Comic Sans MS" pitchFamily="66" charset="0"/>
              </a:rPr>
              <a:t> </a:t>
            </a:r>
          </a:p>
          <a:p>
            <a:r>
              <a:rPr lang="ru-RU" sz="2400" dirty="0" err="1" smtClean="0">
                <a:latin typeface="Comic Sans MS" pitchFamily="66" charset="0"/>
              </a:rPr>
              <a:t>Ст</a:t>
            </a:r>
            <a:r>
              <a:rPr lang="ru-RU" sz="2400" dirty="0" smtClean="0">
                <a:latin typeface="Comic Sans MS" pitchFamily="66" charset="0"/>
              </a:rPr>
              <a:t> = 35 см</a:t>
            </a:r>
          </a:p>
          <a:p>
            <a:r>
              <a:rPr lang="ru-RU" sz="2400" dirty="0" err="1" smtClean="0">
                <a:latin typeface="Comic Sans MS" pitchFamily="66" charset="0"/>
              </a:rPr>
              <a:t>Сб</a:t>
            </a:r>
            <a:r>
              <a:rPr lang="ru-RU" sz="2400" dirty="0" smtClean="0">
                <a:latin typeface="Comic Sans MS" pitchFamily="66" charset="0"/>
              </a:rPr>
              <a:t> = 50 см</a:t>
            </a:r>
          </a:p>
          <a:p>
            <a:r>
              <a:rPr lang="ru-RU" sz="2400" dirty="0" err="1" smtClean="0">
                <a:latin typeface="Comic Sans MS" pitchFamily="66" charset="0"/>
              </a:rPr>
              <a:t>Ди</a:t>
            </a:r>
            <a:r>
              <a:rPr lang="ru-RU" sz="2400" dirty="0" smtClean="0">
                <a:latin typeface="Comic Sans MS" pitchFamily="66" charset="0"/>
              </a:rPr>
              <a:t> = 98+4 (см)</a:t>
            </a:r>
          </a:p>
          <a:p>
            <a:r>
              <a:rPr lang="ru-RU" sz="2400" dirty="0" err="1" smtClean="0">
                <a:latin typeface="Comic Sans MS" pitchFamily="66" charset="0"/>
              </a:rPr>
              <a:t>Шн</a:t>
            </a:r>
            <a:r>
              <a:rPr lang="ru-RU" sz="2400" dirty="0" smtClean="0">
                <a:latin typeface="Comic Sans MS" pitchFamily="66" charset="0"/>
              </a:rPr>
              <a:t> = 22 (см)</a:t>
            </a:r>
          </a:p>
        </p:txBody>
      </p:sp>
      <p:pic>
        <p:nvPicPr>
          <p:cNvPr id="3074" name="Picture 2" descr="E:\работа КМС\2013\технология\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928670"/>
            <a:ext cx="2500330" cy="55433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1868" y="571480"/>
            <a:ext cx="529824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Построение передней </a:t>
            </a:r>
          </a:p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половинки брюк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285728"/>
            <a:ext cx="685804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Требования к оформлению чертежа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2000240"/>
            <a:ext cx="3286148" cy="3908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* Аккуратность!!!</a:t>
            </a:r>
          </a:p>
          <a:p>
            <a:endParaRPr lang="ru-RU" sz="2000" dirty="0" smtClean="0">
              <a:latin typeface="Comic Sans MS" pitchFamily="66" charset="0"/>
            </a:endParaRPr>
          </a:p>
          <a:p>
            <a:r>
              <a:rPr lang="ru-RU" sz="2000" b="1" u="sng" dirty="0" smtClean="0">
                <a:latin typeface="Comic Sans MS" pitchFamily="66" charset="0"/>
              </a:rPr>
              <a:t>* Рамка:</a:t>
            </a:r>
            <a:r>
              <a:rPr lang="ru-RU" sz="2000" b="1" dirty="0" smtClean="0">
                <a:latin typeface="Comic Sans MS" pitchFamily="66" charset="0"/>
              </a:rPr>
              <a:t> </a:t>
            </a:r>
          </a:p>
          <a:p>
            <a:r>
              <a:rPr lang="ru-RU" sz="2000" dirty="0" smtClean="0">
                <a:latin typeface="Comic Sans MS" pitchFamily="66" charset="0"/>
              </a:rPr>
              <a:t>Справа – 5 мм</a:t>
            </a:r>
          </a:p>
          <a:p>
            <a:r>
              <a:rPr lang="ru-RU" sz="2000" dirty="0" smtClean="0">
                <a:latin typeface="Comic Sans MS" pitchFamily="66" charset="0"/>
              </a:rPr>
              <a:t>Снизу – 5 мм</a:t>
            </a:r>
          </a:p>
          <a:p>
            <a:r>
              <a:rPr lang="ru-RU" sz="2000" dirty="0" smtClean="0">
                <a:latin typeface="Comic Sans MS" pitchFamily="66" charset="0"/>
              </a:rPr>
              <a:t>Вверху – 5 мм</a:t>
            </a:r>
          </a:p>
          <a:p>
            <a:r>
              <a:rPr lang="ru-RU" sz="2000" dirty="0" smtClean="0">
                <a:latin typeface="Comic Sans MS" pitchFamily="66" charset="0"/>
              </a:rPr>
              <a:t>Слева – 20 мм</a:t>
            </a:r>
          </a:p>
          <a:p>
            <a:endParaRPr lang="ru-RU" sz="2000" dirty="0" smtClean="0">
              <a:latin typeface="Comic Sans MS" pitchFamily="66" charset="0"/>
            </a:endParaRPr>
          </a:p>
          <a:p>
            <a:r>
              <a:rPr lang="ru-RU" sz="2000" dirty="0" smtClean="0">
                <a:latin typeface="Comic Sans MS" pitchFamily="66" charset="0"/>
              </a:rPr>
              <a:t>* </a:t>
            </a:r>
            <a:r>
              <a:rPr lang="ru-RU" sz="2000" b="1" dirty="0" smtClean="0">
                <a:latin typeface="Comic Sans MS" pitchFamily="66" charset="0"/>
              </a:rPr>
              <a:t>По окончанию работы </a:t>
            </a:r>
            <a:r>
              <a:rPr lang="ru-RU" sz="2000" dirty="0" smtClean="0">
                <a:latin typeface="Comic Sans MS" pitchFamily="66" charset="0"/>
              </a:rPr>
              <a:t>выделить контур изделия цветным карандашом. 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6" name="Picture 2" descr="E:\работа КМС\2013\технология\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857364"/>
            <a:ext cx="2071702" cy="45930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работа КМС\2013\технология\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2500330" cy="55433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14678" y="1000108"/>
          <a:ext cx="5929322" cy="592452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24167"/>
                <a:gridCol w="2221891"/>
                <a:gridCol w="1027744"/>
                <a:gridCol w="1343972"/>
                <a:gridCol w="711548"/>
              </a:tblGrid>
              <a:tr h="598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№ </a:t>
                      </a:r>
                      <a:r>
                        <a:rPr lang="ru-RU" sz="1400" b="1" dirty="0" err="1"/>
                        <a:t>п</a:t>
                      </a:r>
                      <a:r>
                        <a:rPr lang="ru-RU" sz="1400" b="1" dirty="0"/>
                        <a:t>/</a:t>
                      </a:r>
                      <a:r>
                        <a:rPr lang="ru-RU" sz="1400" b="1" dirty="0" err="1"/>
                        <a:t>п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Последовательность построения, название отрезка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Буквенное обозначение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Расчетная формула, см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Расчет, см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</a:tr>
              <a:tr h="598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Провести вертикаль с точкой Т вверху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построение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 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</a:tr>
              <a:tr h="417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Найти линию бедер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ТБ 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Сб 3/8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</a:tr>
              <a:tr h="417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Найти линию высоты сидения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ТШ 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Сб : 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</a:tr>
              <a:tr h="417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Найти длину брюк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ТО  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ТН 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Дб</a:t>
                      </a:r>
                      <a:r>
                        <a:rPr lang="ru-RU" sz="1600" dirty="0"/>
                        <a:t> до щиколотки</a:t>
                      </a:r>
                      <a:br>
                        <a:rPr lang="ru-RU" sz="1600" dirty="0"/>
                      </a:br>
                      <a:r>
                        <a:rPr lang="ru-RU" sz="1600" dirty="0" err="1"/>
                        <a:t>Дб</a:t>
                      </a:r>
                      <a:r>
                        <a:rPr lang="ru-RU" sz="1600" dirty="0"/>
                        <a:t> до низа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</a:tr>
              <a:tr h="417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Найти линию колена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БК 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БО : 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 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</a:tr>
              <a:tr h="417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Найти линию середины бедра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ШС 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ШК : 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 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</a:tr>
              <a:tr h="780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Провести горизонтальные линии через полученные точки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построение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 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26" marR="26926" marT="26926" marB="26926" anchor="ctr"/>
                </a:tc>
              </a:tr>
            </a:tbl>
          </a:graphicData>
        </a:graphic>
      </p:graphicFrame>
      <p:pic>
        <p:nvPicPr>
          <p:cNvPr id="21510" name="Рисунок 1" descr="img8.gif (60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675" cy="152400"/>
          </a:xfrm>
          <a:prstGeom prst="rect">
            <a:avLst/>
          </a:prstGeom>
          <a:noFill/>
        </p:spPr>
      </p:pic>
      <p:pic>
        <p:nvPicPr>
          <p:cNvPr id="21509" name="Рисунок 2" descr="img8.gif (60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675" cy="152400"/>
          </a:xfrm>
          <a:prstGeom prst="rect">
            <a:avLst/>
          </a:prstGeom>
          <a:noFill/>
        </p:spPr>
      </p:pic>
      <p:pic>
        <p:nvPicPr>
          <p:cNvPr id="21508" name="Рисунок 3" descr="img8.gif (60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675" cy="152400"/>
          </a:xfrm>
          <a:prstGeom prst="rect">
            <a:avLst/>
          </a:prstGeom>
          <a:noFill/>
        </p:spPr>
      </p:pic>
      <p:pic>
        <p:nvPicPr>
          <p:cNvPr id="21507" name="Рисунок 4" descr="img8.gif (60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675" cy="152400"/>
          </a:xfrm>
          <a:prstGeom prst="rect">
            <a:avLst/>
          </a:prstGeom>
          <a:noFill/>
        </p:spPr>
      </p:pic>
      <p:pic>
        <p:nvPicPr>
          <p:cNvPr id="21506" name="Рисунок 5" descr="img8.gif (60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675" cy="152400"/>
          </a:xfrm>
          <a:prstGeom prst="rect">
            <a:avLst/>
          </a:prstGeom>
          <a:noFill/>
        </p:spPr>
      </p:pic>
      <p:pic>
        <p:nvPicPr>
          <p:cNvPr id="21505" name="Рисунок 6" descr="img8.gif (60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675" cy="1524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785918" y="285728"/>
            <a:ext cx="585791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Построение базисной сетки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878684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Построение передней половинки брюк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928926" y="1071546"/>
          <a:ext cx="6215074" cy="540520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30902"/>
                <a:gridCol w="2428411"/>
                <a:gridCol w="1062430"/>
                <a:gridCol w="1290093"/>
                <a:gridCol w="603238"/>
              </a:tblGrid>
              <a:tr h="609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№ </a:t>
                      </a:r>
                      <a:r>
                        <a:rPr lang="ru-RU" sz="1600" dirty="0" err="1"/>
                        <a:t>п</a:t>
                      </a:r>
                      <a:r>
                        <a:rPr lang="ru-RU" sz="1600" dirty="0"/>
                        <a:t>/</a:t>
                      </a:r>
                      <a:r>
                        <a:rPr lang="ru-RU" sz="1600" dirty="0" err="1"/>
                        <a:t>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Последовательность построения, название отрезка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Буквенное обозначение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Расчетная формула, см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Расчет, см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</a:tr>
              <a:tr h="239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Отложить отрезок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ТТ</a:t>
                      </a:r>
                      <a:r>
                        <a:rPr lang="ru-RU" sz="1600" baseline="-25000" dirty="0"/>
                        <a:t>1</a:t>
                      </a:r>
                      <a:r>
                        <a:rPr lang="ru-RU" sz="1600" dirty="0"/>
                        <a:t> 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Ст : 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</a:tr>
              <a:tr h="239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Отложить отрезок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ББ 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 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0,2 (Сб +Пб)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</a:tr>
              <a:tr h="239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Отложить отрезок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ШШ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 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ШШ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 = ББ</a:t>
                      </a:r>
                      <a:r>
                        <a:rPr lang="ru-RU" sz="1600" baseline="-25000"/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</a:tr>
              <a:tr h="239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Отложить отрезок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Ш</a:t>
                      </a:r>
                      <a:r>
                        <a:rPr lang="ru-RU" sz="1600" baseline="-25000" dirty="0"/>
                        <a:t>1</a:t>
                      </a:r>
                      <a:r>
                        <a:rPr lang="ru-RU" sz="1600" dirty="0"/>
                        <a:t>Ш</a:t>
                      </a:r>
                      <a:r>
                        <a:rPr lang="ru-RU" sz="1600" baseline="-25000" dirty="0"/>
                        <a:t>2</a:t>
                      </a:r>
                      <a:r>
                        <a:rPr lang="ru-RU" sz="1600" dirty="0"/>
                        <a:t> 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(</a:t>
                      </a:r>
                      <a:r>
                        <a:rPr lang="ru-RU" sz="1600" dirty="0" err="1"/>
                        <a:t>Сб</a:t>
                      </a:r>
                      <a:r>
                        <a:rPr lang="ru-RU" sz="1600" dirty="0"/>
                        <a:t> + Пб) / 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</a:tr>
              <a:tr h="42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Соединить точки Б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 и Ш</a:t>
                      </a:r>
                      <a:r>
                        <a:rPr lang="ru-RU" sz="1600" baseline="-25000"/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 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построение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</a:tr>
              <a:tr h="609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Найти вспомогательную точку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Ш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Ш</a:t>
                      </a:r>
                      <a:r>
                        <a:rPr lang="ru-RU" sz="1600" baseline="-25000"/>
                        <a:t>3</a:t>
                      </a:r>
                      <a:r>
                        <a:rPr lang="ru-RU" sz="1600"/>
                        <a:t>  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(</a:t>
                      </a:r>
                      <a:r>
                        <a:rPr lang="ru-RU" sz="1600" dirty="0" err="1"/>
                        <a:t>Сб</a:t>
                      </a:r>
                      <a:r>
                        <a:rPr lang="ru-RU" sz="1600" dirty="0"/>
                        <a:t> + Пб ) / 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</a:tr>
              <a:tr h="42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Соединить точки Т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, Б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, Ш</a:t>
                      </a:r>
                      <a:r>
                        <a:rPr lang="ru-RU" sz="1600" baseline="-25000"/>
                        <a:t>3</a:t>
                      </a:r>
                      <a:r>
                        <a:rPr lang="ru-RU" sz="1600"/>
                        <a:t>, Ш</a:t>
                      </a:r>
                      <a:r>
                        <a:rPr lang="ru-RU" sz="1600" baseline="-25000"/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построение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</a:tr>
              <a:tr h="239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Отложить отрезок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ББ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 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0,3 (</a:t>
                      </a:r>
                      <a:r>
                        <a:rPr lang="ru-RU" sz="1600" dirty="0" err="1"/>
                        <a:t>Сб</a:t>
                      </a:r>
                      <a:r>
                        <a:rPr lang="ru-RU" sz="1600" dirty="0"/>
                        <a:t> + Пб)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</a:tr>
              <a:tr h="794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Проверить ширину передней половинки по линии бедер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Б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Б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 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0,5 (</a:t>
                      </a:r>
                      <a:r>
                        <a:rPr lang="ru-RU" sz="1600" dirty="0" err="1"/>
                        <a:t>Сб</a:t>
                      </a:r>
                      <a:r>
                        <a:rPr lang="ru-RU" sz="1600" dirty="0"/>
                        <a:t> +Пб)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25" marR="27425" marT="27425" marB="27425" anchor="ctr"/>
                </a:tc>
              </a:tr>
            </a:tbl>
          </a:graphicData>
        </a:graphic>
      </p:graphicFrame>
      <p:pic>
        <p:nvPicPr>
          <p:cNvPr id="20487" name="Рисунок 7" descr="img6.gif (57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2875" cy="85725"/>
          </a:xfrm>
          <a:prstGeom prst="rect">
            <a:avLst/>
          </a:prstGeom>
          <a:noFill/>
        </p:spPr>
      </p:pic>
      <p:pic>
        <p:nvPicPr>
          <p:cNvPr id="20486" name="Рисунок 8" descr="img6.gif (57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2875" cy="85725"/>
          </a:xfrm>
          <a:prstGeom prst="rect">
            <a:avLst/>
          </a:prstGeom>
          <a:noFill/>
        </p:spPr>
      </p:pic>
      <p:pic>
        <p:nvPicPr>
          <p:cNvPr id="20485" name="Рисунок 9" descr="img6.gif (57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2875" cy="85725"/>
          </a:xfrm>
          <a:prstGeom prst="rect">
            <a:avLst/>
          </a:prstGeom>
          <a:noFill/>
        </p:spPr>
      </p:pic>
      <p:pic>
        <p:nvPicPr>
          <p:cNvPr id="20484" name="Рисунок 10" descr="img6.gif (57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2875" cy="85725"/>
          </a:xfrm>
          <a:prstGeom prst="rect">
            <a:avLst/>
          </a:prstGeom>
          <a:noFill/>
        </p:spPr>
      </p:pic>
      <p:pic>
        <p:nvPicPr>
          <p:cNvPr id="20483" name="Рисунок 11" descr="http://festival.1september.ru/articles/513741/img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3825" cy="123825"/>
          </a:xfrm>
          <a:prstGeom prst="rect">
            <a:avLst/>
          </a:prstGeom>
          <a:noFill/>
        </p:spPr>
      </p:pic>
      <p:pic>
        <p:nvPicPr>
          <p:cNvPr id="20482" name="Рисунок 12" descr="img4.gif (58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0975" cy="76200"/>
          </a:xfrm>
          <a:prstGeom prst="rect">
            <a:avLst/>
          </a:prstGeom>
          <a:noFill/>
        </p:spPr>
      </p:pic>
      <p:pic>
        <p:nvPicPr>
          <p:cNvPr id="20481" name="Рисунок 13" descr="img4.gif (58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0975" cy="76200"/>
          </a:xfrm>
          <a:prstGeom prst="rect">
            <a:avLst/>
          </a:prstGeom>
          <a:noFill/>
        </p:spPr>
      </p:pic>
      <p:pic>
        <p:nvPicPr>
          <p:cNvPr id="11" name="Picture 2" descr="E:\работа КМС\2013\технология\img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142984"/>
            <a:ext cx="2416652" cy="535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14677" y="1500174"/>
          <a:ext cx="5500695" cy="302822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2494"/>
                <a:gridCol w="2767388"/>
                <a:gridCol w="631426"/>
                <a:gridCol w="1279839"/>
                <a:gridCol w="419548"/>
              </a:tblGrid>
              <a:tr h="163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Отложить отрезок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Ш Ш0 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ШШ0 = ББ</a:t>
                      </a:r>
                      <a:r>
                        <a:rPr lang="ru-RU" sz="1600" baseline="-25000"/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</a:tr>
              <a:tr h="667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Соединить точки Ш0 и Б2 и продолжить прямую до линии талии (точка Т2)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построение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</a:tr>
              <a:tr h="163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Отложить отрезок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Т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Т</a:t>
                      </a:r>
                      <a:r>
                        <a:rPr lang="ru-RU" sz="1600" baseline="-25000"/>
                        <a:t>3</a:t>
                      </a:r>
                      <a:r>
                        <a:rPr lang="ru-RU" sz="1600"/>
                        <a:t> 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0,2 (Сб – Ст)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</a:tr>
              <a:tr h="163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Отложить отрезок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Т</a:t>
                      </a:r>
                      <a:r>
                        <a:rPr lang="ru-RU" sz="1600" baseline="-25000"/>
                        <a:t>3</a:t>
                      </a:r>
                      <a:r>
                        <a:rPr lang="ru-RU" sz="1600"/>
                        <a:t>Т</a:t>
                      </a:r>
                      <a:r>
                        <a:rPr lang="ru-RU" sz="1600" baseline="-25000"/>
                        <a:t>4</a:t>
                      </a:r>
                      <a:r>
                        <a:rPr lang="ru-RU" sz="1600"/>
                        <a:t> 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0,1 (Сб – Ст)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</a:tr>
              <a:tr h="28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Соединить точки Т</a:t>
                      </a:r>
                      <a:r>
                        <a:rPr lang="ru-RU" sz="1600" baseline="-25000" dirty="0"/>
                        <a:t>4</a:t>
                      </a:r>
                      <a:r>
                        <a:rPr lang="ru-RU" sz="1600" dirty="0"/>
                        <a:t> и Т</a:t>
                      </a:r>
                      <a:r>
                        <a:rPr lang="ru-RU" sz="1600" baseline="-25000" dirty="0"/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построение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</a:tr>
              <a:tr h="28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Отложить раствор передней вытачки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 2 см</a:t>
                      </a:r>
                      <a:br>
                        <a:rPr lang="ru-RU" sz="1600"/>
                      </a:br>
                      <a:r>
                        <a:rPr lang="ru-RU" sz="1600"/>
                        <a:t> 5 – 6 см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построение</a:t>
                      </a:r>
                      <a:br>
                        <a:rPr lang="ru-RU" sz="1600"/>
                      </a:br>
                      <a:r>
                        <a:rPr lang="ru-RU" sz="1600"/>
                        <a:t>построение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</a:tr>
            </a:tbl>
          </a:graphicData>
        </a:graphic>
      </p:graphicFrame>
      <p:pic>
        <p:nvPicPr>
          <p:cNvPr id="19464" name="Рисунок 14" descr="img4.gif (58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0975" cy="76200"/>
          </a:xfrm>
          <a:prstGeom prst="rect">
            <a:avLst/>
          </a:prstGeom>
          <a:noFill/>
        </p:spPr>
      </p:pic>
      <p:pic>
        <p:nvPicPr>
          <p:cNvPr id="19463" name="Рисунок 15" descr="img6.gif (57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2875" cy="85725"/>
          </a:xfrm>
          <a:prstGeom prst="rect">
            <a:avLst/>
          </a:prstGeom>
          <a:noFill/>
        </p:spPr>
      </p:pic>
      <p:pic>
        <p:nvPicPr>
          <p:cNvPr id="19462" name="Рисунок 16" descr="img5.gif (60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200" cy="152400"/>
          </a:xfrm>
          <a:prstGeom prst="rect">
            <a:avLst/>
          </a:prstGeom>
          <a:noFill/>
        </p:spPr>
      </p:pic>
      <p:pic>
        <p:nvPicPr>
          <p:cNvPr id="19461" name="Рисунок 17" descr="http://festival.1september.ru/articles/513741/img7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42875" cy="76200"/>
          </a:xfrm>
          <a:prstGeom prst="rect">
            <a:avLst/>
          </a:prstGeom>
          <a:noFill/>
        </p:spPr>
      </p:pic>
      <p:pic>
        <p:nvPicPr>
          <p:cNvPr id="19460" name="Рисунок 18" descr="img8.gif (60 bytes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66675" cy="152400"/>
          </a:xfrm>
          <a:prstGeom prst="rect">
            <a:avLst/>
          </a:prstGeom>
          <a:noFill/>
        </p:spPr>
      </p:pic>
      <p:pic>
        <p:nvPicPr>
          <p:cNvPr id="19459" name="Рисунок 19" descr="http://festival.1september.ru/articles/513741/img7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42875" cy="76200"/>
          </a:xfrm>
          <a:prstGeom prst="rect">
            <a:avLst/>
          </a:prstGeom>
          <a:noFill/>
        </p:spPr>
      </p:pic>
      <p:pic>
        <p:nvPicPr>
          <p:cNvPr id="19458" name="Рисунок 20" descr="http://festival.1september.ru/articles/513741/img7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42875" cy="76200"/>
          </a:xfrm>
          <a:prstGeom prst="rect">
            <a:avLst/>
          </a:prstGeom>
          <a:noFill/>
        </p:spPr>
      </p:pic>
      <p:pic>
        <p:nvPicPr>
          <p:cNvPr id="19457" name="Рисунок 21" descr="http://festival.1september.ru/articles/513741/img7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42875" cy="76200"/>
          </a:xfrm>
          <a:prstGeom prst="rect">
            <a:avLst/>
          </a:prstGeom>
          <a:noFill/>
        </p:spPr>
      </p:pic>
      <p:pic>
        <p:nvPicPr>
          <p:cNvPr id="11" name="Picture 2" descr="E:\работа КМС\2013\технология\img1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1071546"/>
            <a:ext cx="2416652" cy="535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0" y="285728"/>
            <a:ext cx="878684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Построение передней половинки брюк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428736"/>
          <a:ext cx="5429289" cy="35517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97269"/>
                <a:gridCol w="2588845"/>
                <a:gridCol w="865299"/>
                <a:gridCol w="1119799"/>
                <a:gridCol w="458077"/>
              </a:tblGrid>
              <a:tr h="667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Найти ширину передней половинки по линии середины бедра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СС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 = СС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 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0,25 (Сб + Пб)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</a:tr>
              <a:tr h="54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Найти ширину передней половинки по линии колена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КК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 = КК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 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СС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 – 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</a:tr>
              <a:tr h="54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Найти ширину передней половинки по линии низа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НН</a:t>
                      </a:r>
                      <a:r>
                        <a:rPr lang="ru-RU" sz="1600" baseline="-25000" dirty="0"/>
                        <a:t>1</a:t>
                      </a:r>
                      <a:r>
                        <a:rPr lang="ru-RU" sz="1600" dirty="0"/>
                        <a:t> = НН</a:t>
                      </a:r>
                      <a:r>
                        <a:rPr lang="ru-RU" sz="1600" baseline="-25000" dirty="0"/>
                        <a:t>2</a:t>
                      </a:r>
                      <a:r>
                        <a:rPr lang="ru-RU" sz="1600" dirty="0"/>
                        <a:t> 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0, 5 • Шн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</a:tr>
              <a:tr h="28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Соединить точки Ш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, С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, К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, Н</a:t>
                      </a:r>
                      <a:r>
                        <a:rPr lang="ru-RU" sz="1600" baseline="-25000"/>
                        <a:t>1</a:t>
                      </a:r>
                      <a:r>
                        <a:rPr lang="ru-RU" sz="1600"/>
                        <a:t>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 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построение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</a:tr>
              <a:tr h="28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Соединить точки Т</a:t>
                      </a:r>
                      <a:r>
                        <a:rPr lang="ru-RU" sz="1600" baseline="-25000"/>
                        <a:t>4</a:t>
                      </a:r>
                      <a:r>
                        <a:rPr lang="ru-RU" sz="1600"/>
                        <a:t>, Б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, С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, К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, Н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построение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72" marR="18672" marT="18672" marB="18672" anchor="ctr"/>
                </a:tc>
              </a:tr>
            </a:tbl>
          </a:graphicData>
        </a:graphic>
      </p:graphicFrame>
      <p:pic>
        <p:nvPicPr>
          <p:cNvPr id="3" name="Picture 2" descr="E:\работа КМС\2013\технология\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071546"/>
            <a:ext cx="2416652" cy="535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0" y="285728"/>
            <a:ext cx="878684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Построение передней половинки брюк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</TotalTime>
  <Words>455</Words>
  <PresentationFormat>Экран (4:3)</PresentationFormat>
  <Paragraphs>167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sss</dc:creator>
  <cp:lastModifiedBy>sss</cp:lastModifiedBy>
  <cp:revision>13</cp:revision>
  <dcterms:created xsi:type="dcterms:W3CDTF">2014-11-13T14:54:41Z</dcterms:created>
  <dcterms:modified xsi:type="dcterms:W3CDTF">2014-11-23T16:09:15Z</dcterms:modified>
</cp:coreProperties>
</file>