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57" r:id="rId5"/>
    <p:sldId id="26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38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25FF-533D-41F5-8A66-F57921AACE0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A41-3059-4166-8FDA-8DF9B907F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25FF-533D-41F5-8A66-F57921AACE0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A41-3059-4166-8FDA-8DF9B907F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25FF-533D-41F5-8A66-F57921AACE0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A41-3059-4166-8FDA-8DF9B907F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25FF-533D-41F5-8A66-F57921AACE0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A41-3059-4166-8FDA-8DF9B907F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B5C6-24D4-4784-AE92-F15C0D1E46B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76B9-CD5A-4D18-A444-685C2901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B5C6-24D4-4784-AE92-F15C0D1E46B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76B9-CD5A-4D18-A444-685C2901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B5C6-24D4-4784-AE92-F15C0D1E46B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76B9-CD5A-4D18-A444-685C2901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B5C6-24D4-4784-AE92-F15C0D1E46B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76B9-CD5A-4D18-A444-685C2901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B5C6-24D4-4784-AE92-F15C0D1E46B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76B9-CD5A-4D18-A444-685C2901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B5C6-24D4-4784-AE92-F15C0D1E46B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76B9-CD5A-4D18-A444-685C2901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25FF-533D-41F5-8A66-F57921AACE0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A41-3059-4166-8FDA-8DF9B907F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B5C6-24D4-4784-AE92-F15C0D1E46B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76B9-CD5A-4D18-A444-685C2901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B5C6-24D4-4784-AE92-F15C0D1E46B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76B9-CD5A-4D18-A444-685C2901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B5C6-24D4-4784-AE92-F15C0D1E46B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76B9-CD5A-4D18-A444-685C2901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B5C6-24D4-4784-AE92-F15C0D1E46B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76B9-CD5A-4D18-A444-685C2901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B5C6-24D4-4784-AE92-F15C0D1E46B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76B9-CD5A-4D18-A444-685C2901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25FF-533D-41F5-8A66-F57921AACE0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A41-3059-4166-8FDA-8DF9B907F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25FF-533D-41F5-8A66-F57921AACE0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A41-3059-4166-8FDA-8DF9B907F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25FF-533D-41F5-8A66-F57921AACE0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A41-3059-4166-8FDA-8DF9B907F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25FF-533D-41F5-8A66-F57921AACE0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A41-3059-4166-8FDA-8DF9B907F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25FF-533D-41F5-8A66-F57921AACE0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A41-3059-4166-8FDA-8DF9B907F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25FF-533D-41F5-8A66-F57921AACE0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6A41-3059-4166-8FDA-8DF9B907F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25FF-533D-41F5-8A66-F57921AACE0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86A41-3059-4166-8FDA-8DF9B907F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7ADEA-6979-4A37-8D59-5AEEEA84164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91EF-6AEE-43A4-995B-FF1302AFF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B5C6-24D4-4784-AE92-F15C0D1E46B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76B9-CD5A-4D18-A444-685C2901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&#1040;&#1076;&#1084;&#1080;&#1085;\&#1056;&#1072;&#1073;&#1086;&#1095;&#1080;&#1081;%20&#1089;&#1090;&#1086;&#1083;\&#1051;&#1072;&#1087;&#1096;&#1080;&#1085;%20&#1042;&#1072;&#1089;&#1080;&#1083;&#1080;&#1081;%20&#1042;&#1072;&#1089;&#1080;&#1083;&#1100;&#1077;&#1074;&#1080;&#1095;\Trio-quotMeridianquot-Ty-moya-nadezhda-ty-moya-otrada-iz-kf-quotBitva-za-Moskvuquot-muz-A-Pahmutova-sl-N-Dobronravov(muzofon.com).mp3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&#1040;&#1076;&#1084;&#1080;&#1085;\&#1056;&#1072;&#1073;&#1086;&#1095;&#1080;&#1081;%20&#1089;&#1090;&#1086;&#1083;\&#1051;&#1072;&#1087;&#1096;&#1080;&#1085;%20&#1042;&#1072;&#1089;&#1080;&#1083;&#1080;&#1081;%20&#1042;&#1072;&#1089;&#1080;&#1083;&#1100;&#1077;&#1074;&#1080;&#1095;\Zhuravli-Yan-Frenkel_-stRGamzatova-(muzofon.com)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ttachments-blog.tut.by/61414/files/2012/05/GeorgLentilr.png" TargetMode="External"/><Relationship Id="rId2" Type="http://schemas.openxmlformats.org/officeDocument/2006/relationships/hyperlink" Target="http://muzofon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g-fotki.yandex.ru/get/6208/131624064.168/0_81b3b_9025ec0e_XL" TargetMode="External"/><Relationship Id="rId5" Type="http://schemas.openxmlformats.org/officeDocument/2006/relationships/hyperlink" Target="http://img1.liveinternet.ru/images/attach/c/7/97/714/97714983_large_0_49ed9_73a1072_XL.png" TargetMode="External"/><Relationship Id="rId4" Type="http://schemas.openxmlformats.org/officeDocument/2006/relationships/hyperlink" Target="http://img-fotki.yandex.ru/get/6100/107748396.5b/0_7488f_b33f576b_X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&#1040;&#1076;&#1084;&#1080;&#1085;\&#1056;&#1072;&#1073;&#1086;&#1095;&#1080;&#1081;%20&#1089;&#1090;&#1086;&#1083;\&#1051;&#1072;&#1087;&#1096;&#1080;&#1085;%20&#1042;&#1072;&#1089;&#1080;&#1083;&#1080;&#1081;%20&#1042;&#1072;&#1089;&#1080;&#1083;&#1100;&#1077;&#1074;&#1080;&#1095;\padenie_rakety_-_Zvuk_vzryva_muzofon.com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105835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latin typeface="Century Schoolbook" panose="020406040505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908721"/>
            <a:ext cx="8784976" cy="2691730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«Жизнь, отданная </a:t>
            </a:r>
            <a:r>
              <a:rPr lang="ru-RU" sz="53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детям» </a:t>
            </a:r>
            <a:br>
              <a:rPr lang="ru-RU" sz="53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Урок </a:t>
            </a:r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памяти </a:t>
            </a:r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Лапшина </a:t>
            </a:r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Василия </a:t>
            </a:r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Васильевича</a:t>
            </a:r>
            <a:endParaRPr lang="ru-RU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95936" y="3886200"/>
            <a:ext cx="4824536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4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Автор: </a:t>
            </a:r>
            <a:endParaRPr lang="ru-RU" sz="2400" b="1" i="1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Каримова </a:t>
            </a:r>
            <a:r>
              <a:rPr lang="ru-RU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Елена Николаевна, 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учитель технологии </a:t>
            </a:r>
            <a:endParaRPr lang="ru-RU" sz="2400" b="1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МБОУ </a:t>
            </a:r>
            <a:r>
              <a:rPr lang="ru-RU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СОШ №2 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им. Адмирала Ушакова</a:t>
            </a:r>
            <a:r>
              <a:rPr lang="ru-RU" sz="24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,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г. Геленджик</a:t>
            </a:r>
          </a:p>
        </p:txBody>
      </p:sp>
      <p:pic>
        <p:nvPicPr>
          <p:cNvPr id="2051" name="Picture 3" descr="C:\Диск 80 гб\Documents and Settings\User\Рабочий стол\Елена\Лапшин Василий Васильевич\Лапшин В В\Интервью\DSCN23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88" t="21734" r="20922"/>
          <a:stretch/>
        </p:blipFill>
        <p:spPr bwMode="auto">
          <a:xfrm>
            <a:off x="153997" y="1916832"/>
            <a:ext cx="3625916" cy="352963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Битва за Москву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Би́тва</a:t>
            </a:r>
            <a:r>
              <a:rPr lang="ru-RU" b="1" dirty="0"/>
              <a:t> за Москву́ (</a:t>
            </a:r>
            <a:r>
              <a:rPr lang="ru-RU" b="1" dirty="0" err="1"/>
              <a:t>Моско́вская</a:t>
            </a:r>
            <a:r>
              <a:rPr lang="ru-RU" b="1" dirty="0"/>
              <a:t> битва, Битва под </a:t>
            </a:r>
            <a:r>
              <a:rPr lang="ru-RU" b="1" dirty="0" err="1"/>
              <a:t>Москво́й</a:t>
            </a:r>
            <a:r>
              <a:rPr lang="ru-RU" b="1" dirty="0"/>
              <a:t>, 30 сентября 1941 — 20 апреля 1942) — боевые действия советских и немецких войск на московском направлении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Делится на 2 периода: оборонительный (30 сентября — 4 декабря 1941) и наступательный, который состоит из двух этапов: контрнаступления (5 декабря 1941 — 7 января 1942) и общего наступления советских войск (7—10 января — 20 апреля 1942).</a:t>
            </a:r>
          </a:p>
        </p:txBody>
      </p:sp>
    </p:spTree>
    <p:extLst>
      <p:ext uri="{BB962C8B-B14F-4D97-AF65-F5344CB8AC3E}">
        <p14:creationId xmlns:p14="http://schemas.microsoft.com/office/powerpoint/2010/main" val="1374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Битва за Москву </a:t>
            </a:r>
            <a:endParaRPr lang="ru-RU" dirty="0"/>
          </a:p>
        </p:txBody>
      </p:sp>
      <p:pic>
        <p:nvPicPr>
          <p:cNvPr id="6" name="Содержимое 5" descr="начало наступления советских войск под Москвой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714488"/>
            <a:ext cx="4830194" cy="3324005"/>
          </a:xfrm>
          <a:ln w="19050">
            <a:solidFill>
              <a:srgbClr val="C00000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000528" cy="46148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С захватом Москвы Гитлер связывал решающий успех в войне с Советским Союзом. Он рассчитывал сделать это уже в первые недели своего наступления. Немецким командованием была разработана военная операция под кодовым названием «Тайфун».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9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Битва за Москву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929190" y="1142984"/>
            <a:ext cx="3929090" cy="3000396"/>
          </a:xfrm>
        </p:spPr>
        <p:txBody>
          <a:bodyPr>
            <a:normAutofit/>
          </a:bodyPr>
          <a:lstStyle/>
          <a:p>
            <a:r>
              <a:rPr lang="ru-RU" dirty="0" smtClean="0"/>
              <a:t>Военный парад по случаю 24-й годовщины революции состоялся 7 </a:t>
            </a:r>
            <a:r>
              <a:rPr lang="ru-RU" smtClean="0"/>
              <a:t>ноября  1941 года </a:t>
            </a:r>
            <a:r>
              <a:rPr lang="ru-RU" dirty="0" smtClean="0"/>
              <a:t>на Красной площади, откуда  бойцы  шли прямо на фронт.</a:t>
            </a:r>
          </a:p>
          <a:p>
            <a:endParaRPr lang="ru-RU" dirty="0"/>
          </a:p>
        </p:txBody>
      </p:sp>
      <p:pic>
        <p:nvPicPr>
          <p:cNvPr id="5" name="Содержимое 4" descr="0024-024-Etapy-Velikoj-Otechestvennoj-vojny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397168"/>
            <a:ext cx="4643470" cy="3482603"/>
          </a:xfrm>
          <a:ln w="19050">
            <a:solidFill>
              <a:srgbClr val="C00000"/>
            </a:solidFill>
          </a:ln>
        </p:spPr>
      </p:pic>
      <p:pic>
        <p:nvPicPr>
          <p:cNvPr id="6" name="Содержимое 5" descr="parad_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717032"/>
            <a:ext cx="4596360" cy="2960367"/>
          </a:xfrm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Битва за Москву </a:t>
            </a:r>
            <a:endParaRPr lang="ru-RU" dirty="0"/>
          </a:p>
        </p:txBody>
      </p:sp>
      <p:pic>
        <p:nvPicPr>
          <p:cNvPr id="5" name="Содержимое 4" descr="контрнаступление советских войс под Москвой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736"/>
            <a:ext cx="4673026" cy="2903117"/>
          </a:xfrm>
          <a:ln w="19050">
            <a:solidFill>
              <a:srgbClr val="C000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429156" cy="504351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 ночь с 5 на 6 декабря части Красной армии начали контрнаступление по всему фронту,  ходе которого к началу января германские войска были отброшены на 100-250 км от столицы. </a:t>
            </a:r>
          </a:p>
          <a:p>
            <a:r>
              <a:rPr lang="ru-RU" b="1" dirty="0" smtClean="0"/>
              <a:t>В боях под Москвой и в период контрнаступления зимой 1941-1942 гг. Красная Армия нанесла тяжелое поражение главной группировке фашистских войск. </a:t>
            </a:r>
          </a:p>
          <a:p>
            <a:r>
              <a:rPr lang="ru-RU" b="1" dirty="0" smtClean="0"/>
              <a:t>Победа русских войск под Москвой положила начало коренному повороту в ходе Великой Отечественной войны.</a:t>
            </a:r>
          </a:p>
          <a:p>
            <a:endParaRPr lang="ru-RU" dirty="0"/>
          </a:p>
        </p:txBody>
      </p:sp>
      <p:pic>
        <p:nvPicPr>
          <p:cNvPr id="7" name="Trio-quotMeridianquot-Ty-moya-nadezhda-ty-moya-otrada-iz-kf-quotBitva-za-Moskvuquot-muz-A-Pahmutova-sl-N-Dobronravov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Боевой путь </a:t>
            </a:r>
            <a:endParaRPr lang="ru-RU" dirty="0"/>
          </a:p>
        </p:txBody>
      </p:sp>
      <p:pic>
        <p:nvPicPr>
          <p:cNvPr id="6" name="Содержимое 5" descr="gug0_eflvw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4511" y="1785926"/>
            <a:ext cx="4003859" cy="3229780"/>
          </a:xfrm>
          <a:ln w="19050">
            <a:solidFill>
              <a:srgbClr val="C0000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Лечился Лапшин В.В в госпитале в Самарканде в Узбекистане. Полученное ранение не позволило больше вернуться на фронт, и он отправился в эвакуацию  на Восток. </a:t>
            </a:r>
          </a:p>
          <a:p>
            <a:r>
              <a:rPr lang="ru-RU" b="1" dirty="0" smtClean="0"/>
              <a:t> В товарном вагоне через полстраны проехал до Новосибирска, но потом вернулся в Барнаул.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 Продолжение </a:t>
            </a:r>
            <a:b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трудового пути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000240"/>
            <a:ext cx="4286280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1 апреля 1943 года молодой демобилизованный Лапшин В.В.был назначен заведующим начальной школы в совхозе Алтайского края, где проработал до августа 1945 года.</a:t>
            </a:r>
          </a:p>
          <a:p>
            <a:endParaRPr lang="ru-RU" dirty="0"/>
          </a:p>
        </p:txBody>
      </p:sp>
      <p:pic>
        <p:nvPicPr>
          <p:cNvPr id="5" name="Содержимое 4" descr="Лапшин013 - копия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785926"/>
            <a:ext cx="3500462" cy="4814260"/>
          </a:xfrm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Продолжение </a:t>
            </a:r>
            <a:b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трудового пути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3983047"/>
          </a:xfrm>
        </p:spPr>
        <p:txBody>
          <a:bodyPr/>
          <a:lstStyle/>
          <a:p>
            <a:r>
              <a:rPr lang="ru-RU" b="1" dirty="0" smtClean="0"/>
              <a:t>С октября 1945 года Василий Васильевич начал работать учителем  начальных классов в </a:t>
            </a:r>
            <a:r>
              <a:rPr lang="ru-RU" b="1" dirty="0" err="1" smtClean="0"/>
              <a:t>Михайловско</a:t>
            </a:r>
            <a:r>
              <a:rPr lang="ru-RU" b="1" dirty="0" smtClean="0"/>
              <a:t> – </a:t>
            </a:r>
            <a:r>
              <a:rPr lang="ru-RU" b="1" dirty="0" err="1" smtClean="0"/>
              <a:t>Перевальской</a:t>
            </a:r>
            <a:r>
              <a:rPr lang="ru-RU" b="1" dirty="0" smtClean="0"/>
              <a:t>  школе.</a:t>
            </a:r>
          </a:p>
          <a:p>
            <a:endParaRPr lang="ru-RU" dirty="0"/>
          </a:p>
        </p:txBody>
      </p:sp>
      <p:pic>
        <p:nvPicPr>
          <p:cNvPr id="7" name="Содержимое 6" descr="Лапшин3 - копия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928802"/>
            <a:ext cx="4542311" cy="3225339"/>
          </a:xfrm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Продолжение </a:t>
            </a:r>
            <a:b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трудового пути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785926"/>
            <a:ext cx="4614866" cy="434023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 16 марта 1960 года Лапшин был назначен директором школы №2. Василий Васильевич с молодым энтузиазмом и энергией активно участвовал в строительстве нового здания школы. </a:t>
            </a:r>
          </a:p>
          <a:p>
            <a:r>
              <a:rPr lang="ru-RU" b="1" dirty="0" smtClean="0"/>
              <a:t>За организацию этой работы в 1963 году Лапшин В.В. был награжден  значком «Отличник  народного просвещения». </a:t>
            </a:r>
          </a:p>
          <a:p>
            <a:endParaRPr lang="ru-RU" dirty="0"/>
          </a:p>
        </p:txBody>
      </p:sp>
      <p:pic>
        <p:nvPicPr>
          <p:cNvPr id="7" name="Содержимое 6" descr="Лапшин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857364"/>
            <a:ext cx="3021972" cy="4525963"/>
          </a:xfrm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Продолжение </a:t>
            </a:r>
            <a:b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трудового пути</a:t>
            </a:r>
            <a:endParaRPr lang="ru-RU" dirty="0"/>
          </a:p>
        </p:txBody>
      </p:sp>
      <p:pic>
        <p:nvPicPr>
          <p:cNvPr id="5" name="Содержимое 4" descr="Лапшин1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7364"/>
            <a:ext cx="4694498" cy="2857520"/>
          </a:xfrm>
          <a:ln w="19050">
            <a:solidFill>
              <a:srgbClr val="C00000"/>
            </a:solidFill>
          </a:ln>
        </p:spPr>
      </p:pic>
      <p:pic>
        <p:nvPicPr>
          <p:cNvPr id="7" name="Содержимое 6" descr="Лапшин18 - копия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3929066"/>
            <a:ext cx="4038600" cy="2715050"/>
          </a:xfrm>
          <a:ln w="19050">
            <a:solidFill>
              <a:srgbClr val="C00000"/>
            </a:solidFill>
          </a:ln>
        </p:spPr>
      </p:pic>
      <p:pic>
        <p:nvPicPr>
          <p:cNvPr id="54274" name="Picture 2" descr="C:\Documents and Settings\Админ\Рабочий стол\Лапшин Василий Васильевич\Лапшин В В\Лапшин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428736"/>
            <a:ext cx="2773370" cy="32448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Продолжение </a:t>
            </a:r>
            <a:b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трудового пути</a:t>
            </a:r>
            <a:endParaRPr lang="ru-RU" dirty="0"/>
          </a:p>
        </p:txBody>
      </p:sp>
      <p:pic>
        <p:nvPicPr>
          <p:cNvPr id="5" name="Содержимое 4" descr="Лапшин16 - копия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928802"/>
            <a:ext cx="4038600" cy="2799279"/>
          </a:xfrm>
          <a:ln w="19050">
            <a:solidFill>
              <a:srgbClr val="C00000"/>
            </a:solidFill>
          </a:ln>
        </p:spPr>
      </p:pic>
      <p:pic>
        <p:nvPicPr>
          <p:cNvPr id="55299" name="Picture 3" descr="C:\Documents and Settings\Админ\Рабочий стол\Лапшин Василий Васильевич\Лапшин В В\Лапшин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714752"/>
            <a:ext cx="4214842" cy="291615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1026" name="Picture 2" descr="C:\Documents and Settings\Админ\Рабочий стол\Лапшин Василий Васильевич\Лапшин В В\Лапшин14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785926"/>
            <a:ext cx="4038600" cy="284504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73708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Школьный музей имени </a:t>
            </a:r>
            <a:br>
              <a:rPr lang="ru-RU" sz="3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Лапшина Василия Васильевича</a:t>
            </a:r>
            <a:endParaRPr lang="ru-RU" sz="36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1" t="19529" r="11053"/>
          <a:stretch/>
        </p:blipFill>
        <p:spPr>
          <a:xfrm>
            <a:off x="1259632" y="1973118"/>
            <a:ext cx="6552728" cy="4669901"/>
          </a:xfrm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Жизнь, отданная детям</a:t>
            </a:r>
            <a:endParaRPr lang="ru-RU" dirty="0"/>
          </a:p>
        </p:txBody>
      </p:sp>
      <p:pic>
        <p:nvPicPr>
          <p:cNvPr id="5" name="Содержимое 4" descr="Лапшин17 - копия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52" y="1600200"/>
            <a:ext cx="3023696" cy="4525963"/>
          </a:xfrm>
          <a:ln w="19050">
            <a:solidFill>
              <a:srgbClr val="C000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357718" cy="475775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До последнего дня жизни Василий Васильевич был  в строю, рядом с молодежью. </a:t>
            </a:r>
          </a:p>
          <a:p>
            <a:r>
              <a:rPr lang="ru-RU" b="1" dirty="0" smtClean="0"/>
              <a:t>Умер 6 ноября 2006 года. </a:t>
            </a:r>
          </a:p>
          <a:p>
            <a:r>
              <a:rPr lang="ru-RU" b="1" dirty="0" smtClean="0"/>
              <a:t>Школьному музею присвоено имя Лапшина Василия Васильевича за его огромный вклад в развитие школы, создание музея, за то, что вся его жизнь была посвящена воспитанию подрастающего поколения.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Жизнь, отданная детям</a:t>
            </a:r>
            <a:endParaRPr lang="ru-RU" dirty="0"/>
          </a:p>
        </p:txBody>
      </p:sp>
      <p:pic>
        <p:nvPicPr>
          <p:cNvPr id="5" name="Содержимое 4" descr="Лапшин011 - копия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1500174"/>
            <a:ext cx="5315340" cy="3580282"/>
          </a:xfrm>
          <a:ln w="19050">
            <a:solidFill>
              <a:srgbClr val="C000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5143512"/>
            <a:ext cx="7643866" cy="135732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Награжден  орденом Отечественной войны </a:t>
            </a:r>
            <a:r>
              <a:rPr lang="en-US" b="1" dirty="0" smtClean="0"/>
              <a:t>I</a:t>
            </a:r>
            <a:r>
              <a:rPr lang="ru-RU" b="1" dirty="0" smtClean="0"/>
              <a:t> степени и   медалями за участие в Великой Отечественной войне.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В сердцах навечно память 			сохраним</a:t>
            </a:r>
            <a:endParaRPr lang="ru-RU" dirty="0"/>
          </a:p>
        </p:txBody>
      </p:sp>
      <p:pic>
        <p:nvPicPr>
          <p:cNvPr id="6" name="Содержимое 5" descr="15619_1366810706_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857496"/>
            <a:ext cx="4038600" cy="3028950"/>
          </a:xfrm>
          <a:ln w="19050">
            <a:solidFill>
              <a:srgbClr val="C00000"/>
            </a:solidFill>
          </a:ln>
        </p:spPr>
      </p:pic>
      <p:pic>
        <p:nvPicPr>
          <p:cNvPr id="8" name="Содержимое 7" descr="IMG_1690.jp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643050"/>
            <a:ext cx="3662364" cy="4883153"/>
          </a:xfrm>
          <a:ln w="19050">
            <a:solidFill>
              <a:srgbClr val="C00000"/>
            </a:solidFill>
          </a:ln>
        </p:spPr>
      </p:pic>
      <p:pic>
        <p:nvPicPr>
          <p:cNvPr id="9" name="Zhuravli-Yan-Frenkel_-stRGamzatova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64343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Использованные ресурсы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Интервью Лапшина В.В. от 25 октября 2006 года.</a:t>
            </a:r>
          </a:p>
          <a:p>
            <a:pPr lvl="0"/>
            <a:r>
              <a:rPr lang="ru-RU" b="1" dirty="0" smtClean="0"/>
              <a:t>Документы из личного архива Лапшина В.В.</a:t>
            </a:r>
          </a:p>
          <a:p>
            <a:pPr lvl="0"/>
            <a:r>
              <a:rPr lang="ru-RU" b="1" dirty="0" smtClean="0"/>
              <a:t>Личное дело (листок по учету кадров) Лапшина В.В.- экспонат школьного музея</a:t>
            </a:r>
          </a:p>
          <a:p>
            <a:pPr lvl="0"/>
            <a:r>
              <a:rPr lang="ru-RU" b="1" dirty="0" smtClean="0"/>
              <a:t>Личные фотографии Лапшина В.В.</a:t>
            </a:r>
          </a:p>
          <a:p>
            <a:pPr lvl="0"/>
            <a:r>
              <a:rPr lang="ru-RU" b="1" dirty="0" smtClean="0"/>
              <a:t>http://www.child-library.ru/resources-ButtleMoscow-about.html</a:t>
            </a:r>
          </a:p>
          <a:p>
            <a:pPr lvl="0"/>
            <a:r>
              <a:rPr lang="ru-RU" b="1" u="sng" dirty="0" smtClean="0">
                <a:hlinkClick r:id="rId2"/>
              </a:rPr>
              <a:t>http://muzofon.com/</a:t>
            </a:r>
            <a:endParaRPr lang="ru-RU" b="1" dirty="0" smtClean="0"/>
          </a:p>
          <a:p>
            <a:pPr lvl="0"/>
            <a:r>
              <a:rPr lang="ru-RU" b="1" u="sng" dirty="0" smtClean="0">
                <a:hlinkClick r:id="rId3"/>
              </a:rPr>
              <a:t>http://attachments-blog.tut.by/61414/files/2012/05/GeorgLentilr.png</a:t>
            </a:r>
            <a:endParaRPr lang="ru-RU" b="1" dirty="0" smtClean="0"/>
          </a:p>
          <a:p>
            <a:pPr lvl="0"/>
            <a:r>
              <a:rPr lang="ru-RU" b="1" u="sng" dirty="0" smtClean="0">
                <a:hlinkClick r:id="rId3"/>
              </a:rPr>
              <a:t>http://attachments-blog.tut.by/61414/files/2012/05/GeorgLentilr.png</a:t>
            </a:r>
            <a:endParaRPr lang="ru-RU" b="1" dirty="0" smtClean="0"/>
          </a:p>
          <a:p>
            <a:pPr lvl="0"/>
            <a:r>
              <a:rPr lang="ru-RU" b="1" u="sng" dirty="0" smtClean="0">
                <a:hlinkClick r:id="rId4"/>
              </a:rPr>
              <a:t>http://img-fotki.yandex.ru/get/6100/107748396.5b/0_7488f_b33f576b_XL</a:t>
            </a:r>
            <a:endParaRPr lang="ru-RU" b="1" dirty="0" smtClean="0"/>
          </a:p>
          <a:p>
            <a:pPr lvl="0"/>
            <a:r>
              <a:rPr lang="ru-RU" b="1" u="sng" dirty="0" smtClean="0">
                <a:hlinkClick r:id="rId5"/>
              </a:rPr>
              <a:t>http://img1.liveinternet.ru/images/attach/c/7/97/714/97714983_large_0_49ed9_73a1072_XL.png</a:t>
            </a:r>
            <a:endParaRPr lang="ru-RU" b="1" dirty="0" smtClean="0"/>
          </a:p>
          <a:p>
            <a:pPr lvl="0"/>
            <a:r>
              <a:rPr lang="ru-RU" b="1" u="sng" dirty="0" smtClean="0">
                <a:hlinkClick r:id="rId6"/>
              </a:rPr>
              <a:t>http://img-fotki.yandex.ru/get/6208/131624064.168/0_81b3b_9025ec0e_XL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3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День памяти Лапшина Василия Васильевича</a:t>
            </a:r>
            <a:endParaRPr lang="ru-RU" dirty="0"/>
          </a:p>
        </p:txBody>
      </p:sp>
      <p:pic>
        <p:nvPicPr>
          <p:cNvPr id="4" name="Содержимое 3" descr="IMG_592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4" y="2021686"/>
            <a:ext cx="3466516" cy="4622023"/>
          </a:xfrm>
          <a:ln w="19050">
            <a:solidFill>
              <a:srgbClr val="C00000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43372" y="2143116"/>
            <a:ext cx="4543428" cy="435771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В школьном музее находится стенд, посвященный  Василию Васильевичу, документы, фотографии из личного архива ветерана.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На родине Лапшина В.В.</a:t>
            </a:r>
            <a:endParaRPr lang="ru-RU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3816424" cy="2823891"/>
          </a:xfrm>
          <a:ln w="19050">
            <a:solidFill>
              <a:srgbClr val="C00000"/>
            </a:solidFill>
          </a:ln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Лапшин Василий Васильевич родился 7 февраля 1923 года в Калининской области (ныне Тверская область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Домик в деревне Медведки (август 1957 год)</a:t>
            </a:r>
          </a:p>
          <a:p>
            <a:r>
              <a:rPr lang="ru-RU" b="1" dirty="0" smtClean="0"/>
              <a:t>Родители Лапшина В.В.-крестьянская семья</a:t>
            </a:r>
            <a:endParaRPr lang="ru-RU" b="1" dirty="0"/>
          </a:p>
        </p:txBody>
      </p:sp>
      <p:pic>
        <p:nvPicPr>
          <p:cNvPr id="3074" name="Picture 2" descr="C:\Диск 80 гб\Documents and Settings\User\Рабочий стол\Елена\Лапшин Василий Васильевич\Лапшин В В\Лапшин1 - копия (3)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59" y="4071167"/>
            <a:ext cx="3688644" cy="2618864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Начало трудового пути </a:t>
            </a:r>
            <a:endParaRPr lang="ru-RU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28799"/>
            <a:ext cx="3528392" cy="5050657"/>
          </a:xfrm>
          <a:ln w="19050">
            <a:solidFill>
              <a:srgbClr val="C0000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В 14 лет, </a:t>
            </a:r>
            <a:r>
              <a:rPr lang="ru-RU" b="1" dirty="0" smtClean="0"/>
              <a:t>поступил </a:t>
            </a:r>
            <a:r>
              <a:rPr lang="ru-RU" b="1" dirty="0"/>
              <a:t>в Ржевское педучилище, где получил профессию учителя начальных классов.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1940 году 17-летний    Василий Васильевич был принят на работу в свою родную школу  в  селе Бобровка.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7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421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22 июня 1941 года </a:t>
            </a:r>
            <a:br>
              <a:rPr lang="ru-RU" sz="4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началась война</a:t>
            </a:r>
            <a:endParaRPr lang="ru-RU" sz="40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752" y="2276872"/>
            <a:ext cx="4071966" cy="4223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22 </a:t>
            </a:r>
            <a:r>
              <a:rPr lang="ru-RU" b="1" dirty="0"/>
              <a:t>июня 1941  года </a:t>
            </a:r>
            <a:r>
              <a:rPr lang="ru-RU" b="1" dirty="0" smtClean="0"/>
              <a:t>молодежь собралась  на танцплощадке. Председатель </a:t>
            </a:r>
            <a:r>
              <a:rPr lang="ru-RU" b="1" dirty="0"/>
              <a:t>сельсовета сообщил страшную новость о том, что началась война</a:t>
            </a:r>
          </a:p>
        </p:txBody>
      </p:sp>
      <p:pic>
        <p:nvPicPr>
          <p:cNvPr id="4098" name="Picture 2" descr="C:\Users\Пользователь\Desktop\70 лет Победы\728754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563242" cy="36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denie_rakety_-_Zvuk_vzryva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6000768"/>
            <a:ext cx="642942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З</a:t>
            </a:r>
            <a:r>
              <a:rPr lang="ru-RU" sz="4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емляные работы  </a:t>
            </a:r>
            <a:r>
              <a:rPr lang="ru-RU" sz="40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н</a:t>
            </a:r>
            <a:r>
              <a:rPr lang="ru-RU" sz="4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а </a:t>
            </a:r>
            <a:r>
              <a:rPr lang="ru-RU" sz="40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подступах </a:t>
            </a:r>
            <a:r>
              <a:rPr lang="ru-RU" sz="4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						к </a:t>
            </a:r>
            <a:r>
              <a:rPr lang="ru-RU" sz="40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Москве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00496" y="1928802"/>
            <a:ext cx="4500594" cy="44525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На </a:t>
            </a:r>
            <a:r>
              <a:rPr lang="ru-RU" b="1" dirty="0"/>
              <a:t>подступах к Москве рылись </a:t>
            </a:r>
            <a:r>
              <a:rPr lang="ru-RU" b="1" dirty="0" smtClean="0"/>
              <a:t>противотанковые рвы.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На защиту города поднялись все его жители. На улицах Москвы сооружались баррикады, строились противотанковые заграждения.</a:t>
            </a:r>
            <a:endParaRPr lang="ru-RU" b="1" dirty="0"/>
          </a:p>
        </p:txBody>
      </p:sp>
      <p:pic>
        <p:nvPicPr>
          <p:cNvPr id="5122" name="Picture 2" descr="C:\Users\Пользователь\Desktop\70 лет Победы\0_67025_63a88feb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3" y="1571612"/>
            <a:ext cx="3559825" cy="48105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Боевой путь </a:t>
            </a:r>
            <a:endParaRPr lang="ru-RU" sz="48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Лапшин В.В. 1 </a:t>
            </a:r>
            <a:r>
              <a:rPr lang="ru-RU" b="1" dirty="0"/>
              <a:t>июля 1941 года был мобилизован в ряды Красной Армии и  направлен в военное пехотное  </a:t>
            </a:r>
            <a:r>
              <a:rPr lang="ru-RU" b="1" dirty="0" smtClean="0"/>
              <a:t>училище на ускоренный </a:t>
            </a:r>
            <a:r>
              <a:rPr lang="ru-RU" b="1" dirty="0"/>
              <a:t>курс подготовки. </a:t>
            </a:r>
            <a:endParaRPr lang="ru-RU" b="1" dirty="0" smtClean="0"/>
          </a:p>
          <a:p>
            <a:r>
              <a:rPr lang="ru-RU" b="1" dirty="0" smtClean="0"/>
              <a:t>Через </a:t>
            </a:r>
            <a:r>
              <a:rPr lang="ru-RU" b="1" dirty="0"/>
              <a:t>несколько месяцев в качестве командира отделения разведки Лапшин В.В. участвовал в боях за Москву в 1941-1942 </a:t>
            </a:r>
            <a:r>
              <a:rPr lang="ru-RU" b="1" dirty="0" smtClean="0"/>
              <a:t>годах, был тяжело ранен.</a:t>
            </a:r>
          </a:p>
          <a:p>
            <a:endParaRPr lang="ru-RU" dirty="0"/>
          </a:p>
        </p:txBody>
      </p:sp>
      <p:pic>
        <p:nvPicPr>
          <p:cNvPr id="8" name="Содержимое 7" descr="Лапшин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285860"/>
            <a:ext cx="3714776" cy="5099442"/>
          </a:xfr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082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		Битва за Москву </a:t>
            </a:r>
            <a:endParaRPr lang="ru-RU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85926"/>
            <a:ext cx="6035562" cy="4572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Штыки от стужи побелели, </a:t>
            </a:r>
            <a:br>
              <a:rPr lang="ru-RU" b="1" dirty="0"/>
            </a:br>
            <a:r>
              <a:rPr lang="ru-RU" b="1" dirty="0"/>
              <a:t>Снега мерцали синевой. </a:t>
            </a:r>
            <a:br>
              <a:rPr lang="ru-RU" b="1" dirty="0"/>
            </a:br>
            <a:r>
              <a:rPr lang="ru-RU" b="1" dirty="0"/>
              <a:t>Мы, в первый раз надев шинели, </a:t>
            </a:r>
            <a:br>
              <a:rPr lang="ru-RU" b="1" dirty="0"/>
            </a:br>
            <a:r>
              <a:rPr lang="ru-RU" b="1" dirty="0"/>
              <a:t>Сурово бились под Москвой.</a:t>
            </a:r>
          </a:p>
          <a:p>
            <a:pPr marL="0" indent="0">
              <a:buNone/>
            </a:pPr>
            <a:r>
              <a:rPr lang="ru-RU" b="1" dirty="0"/>
              <a:t>Безусые, почти что дети,</a:t>
            </a:r>
            <a:br>
              <a:rPr lang="ru-RU" b="1" dirty="0"/>
            </a:br>
            <a:r>
              <a:rPr lang="ru-RU" b="1" dirty="0"/>
              <a:t>Мы знали в яростный тот год,</a:t>
            </a:r>
            <a:br>
              <a:rPr lang="ru-RU" b="1" dirty="0"/>
            </a:br>
            <a:r>
              <a:rPr lang="ru-RU" b="1" dirty="0"/>
              <a:t>Что вместо нас никто на свете</a:t>
            </a:r>
            <a:br>
              <a:rPr lang="ru-RU" b="1" dirty="0"/>
            </a:br>
            <a:r>
              <a:rPr lang="ru-RU" b="1" dirty="0"/>
              <a:t>За этот город не умрет.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00390387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1428736"/>
            <a:ext cx="3239065" cy="4567425"/>
          </a:xfr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275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13</Template>
  <TotalTime>345</TotalTime>
  <Words>516</Words>
  <Application>Microsoft Office PowerPoint</Application>
  <PresentationFormat>Экран (4:3)</PresentationFormat>
  <Paragraphs>70</Paragraphs>
  <Slides>23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шаблон 13</vt:lpstr>
      <vt:lpstr>1_Специальное оформление</vt:lpstr>
      <vt:lpstr>Специальное оформление</vt:lpstr>
      <vt:lpstr>«Жизнь, отданная детям»  Урок памяти  Лапшина Василия Васильевича</vt:lpstr>
      <vt:lpstr>Школьный музей имени  Лапшина Василия Васильевича</vt:lpstr>
      <vt:lpstr>День памяти Лапшина Василия Васильевича</vt:lpstr>
      <vt:lpstr>На родине Лапшина В.В.</vt:lpstr>
      <vt:lpstr>Начало трудового пути </vt:lpstr>
      <vt:lpstr>22 июня 1941 года  началась война</vt:lpstr>
      <vt:lpstr>Земляные работы  на подступах       к Москве </vt:lpstr>
      <vt:lpstr>Боевой путь </vt:lpstr>
      <vt:lpstr>  Битва за Москву </vt:lpstr>
      <vt:lpstr>Битва за Москву </vt:lpstr>
      <vt:lpstr>Битва за Москву </vt:lpstr>
      <vt:lpstr>Битва за Москву </vt:lpstr>
      <vt:lpstr>Битва за Москву </vt:lpstr>
      <vt:lpstr>Боевой путь </vt:lpstr>
      <vt:lpstr> Продолжение  трудового пути</vt:lpstr>
      <vt:lpstr>Продолжение  трудового пути</vt:lpstr>
      <vt:lpstr>Продолжение  трудового пути</vt:lpstr>
      <vt:lpstr>Продолжение  трудового пути</vt:lpstr>
      <vt:lpstr>Продолжение  трудового пути</vt:lpstr>
      <vt:lpstr>Жизнь, отданная детям</vt:lpstr>
      <vt:lpstr>Жизнь, отданная детям</vt:lpstr>
      <vt:lpstr>В сердцах навечно память    сохраним</vt:lpstr>
      <vt:lpstr>Использованные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Пользователь</cp:lastModifiedBy>
  <cp:revision>42</cp:revision>
  <dcterms:created xsi:type="dcterms:W3CDTF">2015-01-18T10:10:44Z</dcterms:created>
  <dcterms:modified xsi:type="dcterms:W3CDTF">2015-03-01T12:39:15Z</dcterms:modified>
</cp:coreProperties>
</file>