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1" r:id="rId3"/>
    <p:sldId id="259" r:id="rId4"/>
    <p:sldId id="279" r:id="rId5"/>
    <p:sldId id="282" r:id="rId6"/>
    <p:sldId id="262" r:id="rId7"/>
    <p:sldId id="275" r:id="rId8"/>
    <p:sldId id="283" r:id="rId9"/>
    <p:sldId id="264" r:id="rId10"/>
    <p:sldId id="278" r:id="rId11"/>
    <p:sldId id="284" r:id="rId12"/>
    <p:sldId id="268" r:id="rId13"/>
    <p:sldId id="276" r:id="rId14"/>
    <p:sldId id="285" r:id="rId15"/>
    <p:sldId id="272" r:id="rId16"/>
    <p:sldId id="277" r:id="rId17"/>
    <p:sldId id="28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063B-851A-4106-8ED4-1F3143370FF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97-1590-4622-A52D-91281212A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063B-851A-4106-8ED4-1F3143370FF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97-1590-4622-A52D-91281212A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063B-851A-4106-8ED4-1F3143370FF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97-1590-4622-A52D-91281212A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063B-851A-4106-8ED4-1F3143370FF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97-1590-4622-A52D-91281212A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063B-851A-4106-8ED4-1F3143370FF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97-1590-4622-A52D-91281212A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063B-851A-4106-8ED4-1F3143370FF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97-1590-4622-A52D-91281212A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063B-851A-4106-8ED4-1F3143370FF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97-1590-4622-A52D-91281212A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063B-851A-4106-8ED4-1F3143370FF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97-1590-4622-A52D-91281212A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063B-851A-4106-8ED4-1F3143370FF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97-1590-4622-A52D-91281212A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063B-851A-4106-8ED4-1F3143370FF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B97-1590-4622-A52D-91281212A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063B-851A-4106-8ED4-1F3143370FF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CE4B97-1590-4622-A52D-91281212A2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8A063B-851A-4106-8ED4-1F3143370FF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CE4B97-1590-4622-A52D-91281212A2E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2348880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этот  цветок  похож  на  перевернутый  головной  убор:  именуют  его  «лала»,  «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лола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», «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ляля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».  Какое  же  настоящее  название  этого  цветка?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357166"/>
            <a:ext cx="15133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I</a:t>
            </a:r>
            <a:r>
              <a:rPr lang="uk-UA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uk-UA" sz="7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ТУР</a:t>
            </a:r>
            <a:endParaRPr lang="ru-RU" sz="7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8434" name="Picture 2" descr="http://www.uchportal.ru/_ld/534/619583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326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00100" y="85723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 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1071546"/>
            <a:ext cx="614366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Интеллектуально – познавательная</a:t>
            </a:r>
          </a:p>
          <a:p>
            <a:pPr algn="ctr"/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игра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Bookman Old Style" pitchFamily="18" charset="0"/>
              </a:rPr>
              <a:t>«Поле Чудес»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Bookman Old Style" pitchFamily="18" charset="0"/>
              </a:rPr>
              <a:t>«Букет  для  мамы»</a:t>
            </a:r>
          </a:p>
          <a:p>
            <a:pPr algn="r"/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Подготовил: </a:t>
            </a:r>
          </a:p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учитель математики МБОУ «ООШ»</a:t>
            </a:r>
          </a:p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с.Усть-Лыжа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Кияшева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Т.В.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Vcy;&amp;acy;&amp;scy;&amp;icy;&amp;lcy;&amp;softcy;&amp;kcy;&amp;icy; - Tamara Ckonstantinovna Sidorenc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uchportal.ru/_ld/534/619583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38" y="-9538"/>
            <a:ext cx="9163038" cy="68675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10805" y="571480"/>
            <a:ext cx="385394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ФИНАЛ</a:t>
            </a:r>
            <a:endParaRPr lang="ru-RU" sz="7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Какой цветок в старину на Руси называли «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одолень-трава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»? 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2428868"/>
            <a:ext cx="63579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Какой цветок в старину на Руси называли «</a:t>
            </a:r>
            <a:r>
              <a:rPr lang="ru-RU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одолень-трава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»? 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785786" y="2285992"/>
            <a:ext cx="4060825" cy="4122737"/>
            <a:chOff x="395536" y="2204864"/>
            <a:chExt cx="4060923" cy="4122759"/>
          </a:xfrm>
        </p:grpSpPr>
        <p:grpSp>
          <p:nvGrpSpPr>
            <p:cNvPr id="3" name="Группа 128"/>
            <p:cNvGrpSpPr>
              <a:grpSpLocks/>
            </p:cNvGrpSpPr>
            <p:nvPr/>
          </p:nvGrpSpPr>
          <p:grpSpPr bwMode="auto"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4" name="Группа 126"/>
              <p:cNvGrpSpPr>
                <a:grpSpLocks/>
              </p:cNvGrpSpPr>
              <p:nvPr/>
            </p:nvGrpSpPr>
            <p:grpSpPr bwMode="auto"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5" name="Группа 124"/>
                <p:cNvGrpSpPr>
                  <a:grpSpLocks/>
                </p:cNvGrpSpPr>
                <p:nvPr/>
              </p:nvGrpSpPr>
              <p:grpSpPr bwMode="auto">
                <a:xfrm>
                  <a:off x="971600" y="1556792"/>
                  <a:ext cx="4017588" cy="4122759"/>
                  <a:chOff x="971600" y="1556792"/>
                  <a:chExt cx="4017588" cy="4122759"/>
                </a:xfrm>
              </p:grpSpPr>
              <p:grpSp>
                <p:nvGrpSpPr>
                  <p:cNvPr id="6" name="Группа 121"/>
                  <p:cNvGrpSpPr>
                    <a:grpSpLocks/>
                  </p:cNvGrpSpPr>
                  <p:nvPr/>
                </p:nvGrpSpPr>
                <p:grpSpPr bwMode="auto">
                  <a:xfrm>
                    <a:off x="971600" y="1556792"/>
                    <a:ext cx="4017588" cy="4122759"/>
                    <a:chOff x="971600" y="1556792"/>
                    <a:chExt cx="4017588" cy="4122759"/>
                  </a:xfrm>
                </p:grpSpPr>
                <p:grpSp>
                  <p:nvGrpSpPr>
                    <p:cNvPr id="7" name="Группа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8" name="Группа 1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9" name="Группа 1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10" name="Группа 1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11" name="Группа 1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12" name="Группа 10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14" name="Группа 10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12342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4" cstate="print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</p:pic>
                              <p:sp>
                                <p:nvSpPr>
                                  <p:cNvPr id="35" name="Прямоугольник 34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 fontAlgn="auto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defRPr/>
                                    </a:pPr>
                                    <a:r>
                                      <a:rPr lang="ru-RU" sz="5400" b="1" spc="150" dirty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  <a:latin typeface="+mn-lt"/>
                                        <a:cs typeface="+mn-cs"/>
                                      </a:rPr>
                                      <a:t>+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3" name="Прямоугольник 32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 algn="ctr" fontAlgn="auto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defRPr/>
                                  </a:pPr>
                                  <a:r>
                                    <a:rPr lang="ru-RU" sz="4000" b="1" dirty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  <a:latin typeface="+mn-lt"/>
                                      <a:cs typeface="+mn-cs"/>
                                    </a:rPr>
                                    <a:t>50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31" name="Прямоугольник 30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 algn="ctr" fontAlgn="auto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defRPr/>
                                </a:pPr>
                                <a:r>
                                  <a:rPr lang="ru-RU" sz="4000" dirty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  <a:latin typeface="+mn-lt"/>
                                    <a:cs typeface="+mn-cs"/>
                                  </a:rPr>
                                  <a:t>х2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29" name="Прямоугольник 28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 algn="ctr" fontAlgn="auto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defRPr/>
                              </a:pPr>
                              <a:r>
                                <a:rPr lang="ru-RU" sz="4000" b="1" dirty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  <a:latin typeface="+mn-lt"/>
                                  <a:cs typeface="+mn-cs"/>
                                </a:rPr>
                                <a:t>100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27" name="Прямоугольник 26"/>
                          <p:cNvSpPr/>
                          <p:nvPr/>
                        </p:nvSpPr>
                        <p:spPr>
                          <a:xfrm rot="8136348">
                            <a:off x="3721484" y="4646380"/>
                            <a:ext cx="962122" cy="52322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algn="ctr" fontAlgn="auto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defRPr/>
                            </a:pPr>
                            <a:r>
                              <a:rPr lang="ru-RU" sz="2800" dirty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+mn-lt"/>
                                <a:cs typeface="+mn-cs"/>
                              </a:rPr>
                              <a:t>шанс</a:t>
                            </a:r>
                          </a:p>
                        </p:txBody>
                      </p:sp>
                    </p:grpSp>
                    <p:sp>
                      <p:nvSpPr>
                        <p:cNvPr id="25" name="Прямоугольник 24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r>
                            <a:rPr lang="ru-RU" sz="4000" b="1" dirty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  <a:latin typeface="+mn-lt"/>
                              <a:cs typeface="+mn-cs"/>
                            </a:rPr>
                            <a:t>150</a:t>
                          </a:r>
                        </a:p>
                      </p:txBody>
                    </p:sp>
                  </p:grpSp>
                  <p:sp>
                    <p:nvSpPr>
                      <p:cNvPr id="23" name="Прямоугольник 22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ru-RU" sz="4000" dirty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+mn-lt"/>
                            <a:cs typeface="+mn-cs"/>
                          </a:rPr>
                          <a:t>200</a:t>
                        </a:r>
                      </a:p>
                    </p:txBody>
                  </p:sp>
                </p:grpSp>
                <p:sp>
                  <p:nvSpPr>
                    <p:cNvPr id="21" name="Прямоугольник 20"/>
                    <p:cNvSpPr/>
                    <p:nvPr/>
                  </p:nvSpPr>
                  <p:spPr>
                    <a:xfrm rot="17501029">
                      <a:off x="775245" y="2930112"/>
                      <a:ext cx="1027845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3200" b="1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+mn-lt"/>
                          <a:cs typeface="+mn-cs"/>
                        </a:rPr>
                        <a:t>приз</a:t>
                      </a:r>
                    </a:p>
                  </p:txBody>
                </p:sp>
              </p:grpSp>
              <p:cxnSp>
                <p:nvCxnSpPr>
                  <p:cNvPr id="19" name="Прямая со стрелкой 18"/>
                  <p:cNvCxnSpPr/>
                  <p:nvPr/>
                </p:nvCxnSpPr>
                <p:spPr>
                  <a:xfrm flipH="1" flipV="1">
                    <a:off x="1475965" y="4580995"/>
                    <a:ext cx="358784" cy="360365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" name="Прямоугольник 16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40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+mn-lt"/>
                      <a:cs typeface="+mn-cs"/>
                    </a:rPr>
                    <a:t>250</a:t>
                  </a:r>
                </a:p>
              </p:txBody>
            </p:sp>
          </p:grpSp>
          <p:sp>
            <p:nvSpPr>
              <p:cNvPr id="15" name="Прямоугольник 14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+mn-cs"/>
                  </a:rPr>
                  <a:t>300</a:t>
                </a: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 rot="20933116">
              <a:off x="1753038" y="2291115"/>
              <a:ext cx="470000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  <a:cs typeface="+mn-cs"/>
                </a:rPr>
                <a:t>Б</a:t>
              </a:r>
            </a:p>
          </p:txBody>
        </p:sp>
      </p:grpSp>
      <p:sp>
        <p:nvSpPr>
          <p:cNvPr id="36" name="Стрелка вниз 35"/>
          <p:cNvSpPr/>
          <p:nvPr/>
        </p:nvSpPr>
        <p:spPr>
          <a:xfrm rot="11778511">
            <a:off x="2822575" y="2428875"/>
            <a:ext cx="260350" cy="1819275"/>
          </a:xfrm>
          <a:prstGeom prst="downArrow">
            <a:avLst>
              <a:gd name="adj1" fmla="val 50000"/>
              <a:gd name="adj2" fmla="val 215942"/>
            </a:avLst>
          </a:prstGeom>
          <a:solidFill>
            <a:srgbClr val="33CC33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37" name="Овал 36"/>
          <p:cNvSpPr/>
          <p:nvPr/>
        </p:nvSpPr>
        <p:spPr>
          <a:xfrm rot="14525451">
            <a:off x="2492376" y="4135437"/>
            <a:ext cx="360362" cy="360363"/>
          </a:xfrm>
          <a:prstGeom prst="ellipse">
            <a:avLst/>
          </a:prstGeom>
          <a:solidFill>
            <a:srgbClr val="33CC33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071538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 smtClean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К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928794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У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43306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Ш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786050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В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357818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 smtClean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Н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500562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И</a:t>
            </a:r>
          </a:p>
        </p:txBody>
      </p:sp>
      <p:sp>
        <p:nvSpPr>
          <p:cNvPr id="47" name="Заголовок 44"/>
          <p:cNvSpPr txBox="1">
            <a:spLocks/>
          </p:cNvSpPr>
          <p:nvPr/>
        </p:nvSpPr>
        <p:spPr>
          <a:xfrm>
            <a:off x="4429124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48" name="Заголовок 44"/>
          <p:cNvSpPr txBox="1">
            <a:spLocks/>
          </p:cNvSpPr>
          <p:nvPr/>
        </p:nvSpPr>
        <p:spPr>
          <a:xfrm>
            <a:off x="5357818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49" name="Заголовок 44"/>
          <p:cNvSpPr txBox="1">
            <a:spLocks/>
          </p:cNvSpPr>
          <p:nvPr/>
        </p:nvSpPr>
        <p:spPr>
          <a:xfrm>
            <a:off x="1928794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50" name="Заголовок 44"/>
          <p:cNvSpPr txBox="1">
            <a:spLocks/>
          </p:cNvSpPr>
          <p:nvPr/>
        </p:nvSpPr>
        <p:spPr>
          <a:xfrm>
            <a:off x="2786050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51" name="Заголовок 44"/>
          <p:cNvSpPr txBox="1">
            <a:spLocks/>
          </p:cNvSpPr>
          <p:nvPr/>
        </p:nvSpPr>
        <p:spPr>
          <a:xfrm>
            <a:off x="3643306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44" name="Заголовок 44"/>
          <p:cNvSpPr txBox="1">
            <a:spLocks/>
          </p:cNvSpPr>
          <p:nvPr/>
        </p:nvSpPr>
        <p:spPr>
          <a:xfrm>
            <a:off x="1071538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215074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 smtClean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К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072330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 smtClean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А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2" name="Заголовок 44"/>
          <p:cNvSpPr txBox="1">
            <a:spLocks/>
          </p:cNvSpPr>
          <p:nvPr/>
        </p:nvSpPr>
        <p:spPr>
          <a:xfrm>
            <a:off x="6215074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53" name="Заголовок 44"/>
          <p:cNvSpPr txBox="1">
            <a:spLocks/>
          </p:cNvSpPr>
          <p:nvPr/>
        </p:nvSpPr>
        <p:spPr>
          <a:xfrm>
            <a:off x="7072330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&amp;Rcy;&amp;acy;&amp;scy;&amp;tcy;&amp;iecy;&amp;ncy;&amp;icy;&amp;yacy; - &amp;ocy;&amp;bcy;&amp;iecy;&amp;rcy;&amp;iecy;&amp;gcy;&amp;i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www.uchportal.ru/_ld/534/619583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326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285728"/>
            <a:ext cx="618150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СУПЕРИГРА</a:t>
            </a:r>
            <a:endParaRPr lang="ru-RU" sz="7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428736"/>
            <a:ext cx="85011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цветках этого цветка много сладкого сока – нектара. Цветки окрашены по-разному. Одни – розовые, другие фиолетовые, а третьи – совсем синие. Розовые цветки бывают, когда только распустятся. Пройдет немного времени, и из розовых они станут сначала фиолетовыми, а В цветках этого цветка много сладкого сока – нектара. Цветки окрашены по-разному. Одни – розовые, другие фиолетовые, а третьи – совсем синие. Розовые цветки бывают, когда только распустятся. Пройдет немного времени, и из розовых они станут сначала фиолетовыми, а потом синими. Такое растение с разноцветными цветами легче заметить шмелям. Листья покрыты особыми волосками – оттого они и кажутся немного шероховатыми. Эти волоски, как шерстяная одежда, защищают растение от весенних холодов. потом синими. Такое растение с разноцветными цветами легче заметить шмелям. Листья покрыты особыми волосками – оттого они и кажутся немного шероховатыми. Эти волоски, как шерстяная одежда, защищают растение от весенних холодов.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500063" y="2214563"/>
            <a:ext cx="4060825" cy="4122737"/>
            <a:chOff x="395536" y="2204864"/>
            <a:chExt cx="4060923" cy="4122759"/>
          </a:xfrm>
        </p:grpSpPr>
        <p:grpSp>
          <p:nvGrpSpPr>
            <p:cNvPr id="3" name="Группа 128"/>
            <p:cNvGrpSpPr>
              <a:grpSpLocks/>
            </p:cNvGrpSpPr>
            <p:nvPr/>
          </p:nvGrpSpPr>
          <p:grpSpPr bwMode="auto"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4" name="Группа 126"/>
              <p:cNvGrpSpPr>
                <a:grpSpLocks/>
              </p:cNvGrpSpPr>
              <p:nvPr/>
            </p:nvGrpSpPr>
            <p:grpSpPr bwMode="auto"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5" name="Группа 124"/>
                <p:cNvGrpSpPr>
                  <a:grpSpLocks/>
                </p:cNvGrpSpPr>
                <p:nvPr/>
              </p:nvGrpSpPr>
              <p:grpSpPr bwMode="auto">
                <a:xfrm>
                  <a:off x="971600" y="1556792"/>
                  <a:ext cx="4017588" cy="4122759"/>
                  <a:chOff x="971600" y="1556792"/>
                  <a:chExt cx="4017588" cy="4122759"/>
                </a:xfrm>
              </p:grpSpPr>
              <p:grpSp>
                <p:nvGrpSpPr>
                  <p:cNvPr id="6" name="Группа 121"/>
                  <p:cNvGrpSpPr>
                    <a:grpSpLocks/>
                  </p:cNvGrpSpPr>
                  <p:nvPr/>
                </p:nvGrpSpPr>
                <p:grpSpPr bwMode="auto">
                  <a:xfrm>
                    <a:off x="971600" y="1556792"/>
                    <a:ext cx="4017588" cy="4122759"/>
                    <a:chOff x="971600" y="1556792"/>
                    <a:chExt cx="4017588" cy="4122759"/>
                  </a:xfrm>
                </p:grpSpPr>
                <p:grpSp>
                  <p:nvGrpSpPr>
                    <p:cNvPr id="7" name="Группа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8" name="Группа 1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9" name="Группа 1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10" name="Группа 1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11" name="Группа 1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12" name="Группа 10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14" name="Группа 10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16458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4" cstate="print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</p:pic>
                              <p:sp>
                                <p:nvSpPr>
                                  <p:cNvPr id="35" name="Прямоугольник 34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 fontAlgn="auto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defRPr/>
                                    </a:pPr>
                                    <a:r>
                                      <a:rPr lang="ru-RU" sz="5400" b="1" spc="150" dirty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  <a:latin typeface="+mn-lt"/>
                                        <a:cs typeface="+mn-cs"/>
                                      </a:rPr>
                                      <a:t>+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3" name="Прямоугольник 32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 algn="ctr" fontAlgn="auto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defRPr/>
                                  </a:pPr>
                                  <a:r>
                                    <a:rPr lang="ru-RU" sz="4000" b="1" dirty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  <a:latin typeface="+mn-lt"/>
                                      <a:cs typeface="+mn-cs"/>
                                    </a:rPr>
                                    <a:t>50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31" name="Прямоугольник 30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 algn="ctr" fontAlgn="auto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defRPr/>
                                </a:pPr>
                                <a:r>
                                  <a:rPr lang="ru-RU" sz="4000" dirty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  <a:latin typeface="+mn-lt"/>
                                    <a:cs typeface="+mn-cs"/>
                                  </a:rPr>
                                  <a:t>х2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29" name="Прямоугольник 28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 algn="ctr" fontAlgn="auto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defRPr/>
                              </a:pPr>
                              <a:r>
                                <a:rPr lang="ru-RU" sz="4000" b="1" dirty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  <a:latin typeface="+mn-lt"/>
                                  <a:cs typeface="+mn-cs"/>
                                </a:rPr>
                                <a:t>100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27" name="Прямоугольник 26"/>
                          <p:cNvSpPr/>
                          <p:nvPr/>
                        </p:nvSpPr>
                        <p:spPr>
                          <a:xfrm rot="8136348">
                            <a:off x="3721484" y="4646380"/>
                            <a:ext cx="962122" cy="52322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algn="ctr" fontAlgn="auto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defRPr/>
                            </a:pPr>
                            <a:r>
                              <a:rPr lang="ru-RU" sz="2800" dirty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+mn-lt"/>
                                <a:cs typeface="+mn-cs"/>
                              </a:rPr>
                              <a:t>шанс</a:t>
                            </a:r>
                          </a:p>
                        </p:txBody>
                      </p:sp>
                    </p:grpSp>
                    <p:sp>
                      <p:nvSpPr>
                        <p:cNvPr id="25" name="Прямоугольник 24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r>
                            <a:rPr lang="ru-RU" sz="4000" b="1" dirty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  <a:latin typeface="+mn-lt"/>
                              <a:cs typeface="+mn-cs"/>
                            </a:rPr>
                            <a:t>150</a:t>
                          </a:r>
                        </a:p>
                      </p:txBody>
                    </p:sp>
                  </p:grpSp>
                  <p:sp>
                    <p:nvSpPr>
                      <p:cNvPr id="23" name="Прямоугольник 22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ru-RU" sz="4000" dirty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+mn-lt"/>
                            <a:cs typeface="+mn-cs"/>
                          </a:rPr>
                          <a:t>200</a:t>
                        </a:r>
                      </a:p>
                    </p:txBody>
                  </p:sp>
                </p:grpSp>
                <p:sp>
                  <p:nvSpPr>
                    <p:cNvPr id="21" name="Прямоугольник 20"/>
                    <p:cNvSpPr/>
                    <p:nvPr/>
                  </p:nvSpPr>
                  <p:spPr>
                    <a:xfrm rot="17501029">
                      <a:off x="775245" y="2930112"/>
                      <a:ext cx="1027845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3200" b="1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+mn-lt"/>
                          <a:cs typeface="+mn-cs"/>
                        </a:rPr>
                        <a:t>приз</a:t>
                      </a:r>
                    </a:p>
                  </p:txBody>
                </p:sp>
              </p:grpSp>
              <p:cxnSp>
                <p:nvCxnSpPr>
                  <p:cNvPr id="19" name="Прямая со стрелкой 18"/>
                  <p:cNvCxnSpPr/>
                  <p:nvPr/>
                </p:nvCxnSpPr>
                <p:spPr>
                  <a:xfrm flipH="1" flipV="1">
                    <a:off x="1475965" y="4580995"/>
                    <a:ext cx="358784" cy="360365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" name="Прямоугольник 16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40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+mn-lt"/>
                      <a:cs typeface="+mn-cs"/>
                    </a:rPr>
                    <a:t>250</a:t>
                  </a:r>
                </a:p>
              </p:txBody>
            </p:sp>
          </p:grpSp>
          <p:sp>
            <p:nvSpPr>
              <p:cNvPr id="15" name="Прямоугольник 14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+mn-cs"/>
                  </a:rPr>
                  <a:t>300</a:t>
                </a: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 rot="20933116">
              <a:off x="1753038" y="2291115"/>
              <a:ext cx="470000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  <a:cs typeface="+mn-cs"/>
                </a:rPr>
                <a:t>Б</a:t>
              </a:r>
            </a:p>
          </p:txBody>
        </p:sp>
      </p:grpSp>
      <p:sp>
        <p:nvSpPr>
          <p:cNvPr id="36" name="Стрелка вниз 35"/>
          <p:cNvSpPr/>
          <p:nvPr/>
        </p:nvSpPr>
        <p:spPr>
          <a:xfrm rot="11778511">
            <a:off x="2679700" y="2428875"/>
            <a:ext cx="260350" cy="1819275"/>
          </a:xfrm>
          <a:prstGeom prst="downArrow">
            <a:avLst>
              <a:gd name="adj1" fmla="val 50000"/>
              <a:gd name="adj2" fmla="val 215942"/>
            </a:avLst>
          </a:prstGeom>
          <a:solidFill>
            <a:srgbClr val="33CC33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37" name="Овал 36"/>
          <p:cNvSpPr/>
          <p:nvPr/>
        </p:nvSpPr>
        <p:spPr>
          <a:xfrm rot="14525451">
            <a:off x="2349501" y="4135437"/>
            <a:ext cx="360362" cy="360363"/>
          </a:xfrm>
          <a:prstGeom prst="ellipse">
            <a:avLst/>
          </a:prstGeom>
          <a:solidFill>
            <a:srgbClr val="33CC33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142976" y="785794"/>
            <a:ext cx="714380" cy="11430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Е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928794" y="785794"/>
            <a:ext cx="714380" cy="11430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Д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571868" y="785794"/>
            <a:ext cx="714380" cy="11430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Н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714612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У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143504" y="785794"/>
            <a:ext cx="714380" cy="11430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Ц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357686" y="785794"/>
            <a:ext cx="714380" cy="11430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И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929322" y="785794"/>
            <a:ext cx="714380" cy="11430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А</a:t>
            </a:r>
          </a:p>
        </p:txBody>
      </p:sp>
      <p:sp>
        <p:nvSpPr>
          <p:cNvPr id="48" name="Заголовок 44"/>
          <p:cNvSpPr txBox="1">
            <a:spLocks/>
          </p:cNvSpPr>
          <p:nvPr/>
        </p:nvSpPr>
        <p:spPr>
          <a:xfrm>
            <a:off x="1187624" y="764704"/>
            <a:ext cx="714380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49" name="Заголовок 44"/>
          <p:cNvSpPr txBox="1">
            <a:spLocks/>
          </p:cNvSpPr>
          <p:nvPr/>
        </p:nvSpPr>
        <p:spPr>
          <a:xfrm>
            <a:off x="3571868" y="785794"/>
            <a:ext cx="714380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50" name="Заголовок 44"/>
          <p:cNvSpPr txBox="1">
            <a:spLocks/>
          </p:cNvSpPr>
          <p:nvPr/>
        </p:nvSpPr>
        <p:spPr>
          <a:xfrm>
            <a:off x="4357686" y="785794"/>
            <a:ext cx="714380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51" name="Заголовок 44"/>
          <p:cNvSpPr txBox="1">
            <a:spLocks/>
          </p:cNvSpPr>
          <p:nvPr/>
        </p:nvSpPr>
        <p:spPr>
          <a:xfrm>
            <a:off x="5143504" y="785794"/>
            <a:ext cx="714380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52" name="Заголовок 44"/>
          <p:cNvSpPr txBox="1">
            <a:spLocks/>
          </p:cNvSpPr>
          <p:nvPr/>
        </p:nvSpPr>
        <p:spPr>
          <a:xfrm>
            <a:off x="2714612" y="785794"/>
            <a:ext cx="785818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95536" y="764704"/>
            <a:ext cx="714380" cy="11430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6600" b="1" dirty="0" smtClean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М</a:t>
            </a:r>
            <a:endParaRPr lang="ru-RU" sz="6600" b="1" dirty="0">
              <a:ln>
                <a:solidFill>
                  <a:srgbClr val="663300"/>
                </a:solidFill>
              </a:ln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6" name="Заголовок 44"/>
          <p:cNvSpPr txBox="1">
            <a:spLocks/>
          </p:cNvSpPr>
          <p:nvPr/>
        </p:nvSpPr>
        <p:spPr>
          <a:xfrm>
            <a:off x="1928794" y="785794"/>
            <a:ext cx="714380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54" name="Заголовок 44"/>
          <p:cNvSpPr txBox="1">
            <a:spLocks/>
          </p:cNvSpPr>
          <p:nvPr/>
        </p:nvSpPr>
        <p:spPr>
          <a:xfrm>
            <a:off x="5929322" y="785794"/>
            <a:ext cx="714380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47" name="Заголовок 44"/>
          <p:cNvSpPr txBox="1">
            <a:spLocks/>
          </p:cNvSpPr>
          <p:nvPr/>
        </p:nvSpPr>
        <p:spPr>
          <a:xfrm>
            <a:off x="395536" y="764704"/>
            <a:ext cx="714380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&amp;Mcy;&amp;iecy;&amp;dcy;&amp;ucy;&amp;ncy;&amp;icy;&amp;tscy;&amp;acy; &amp;rcy;&amp;acy;&amp;dcy;&amp;ucy;&amp;iecy;&amp;tcy; &amp;gcy;&amp;lcy;&amp;acy;&amp;zcy;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uchportal.ru/_ld/534/619583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326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928794" y="1928802"/>
            <a:ext cx="64294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dirty="0" smtClean="0">
                <a:ln/>
                <a:solidFill>
                  <a:srgbClr val="FF0000"/>
                </a:solidFill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2348880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этот  цветок  похож  на  перевернутый  головной  убор:  именуют  его  «лала»,  «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лола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», «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ляля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».  Какое  же  настоящее  название  этого  цветка?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357166"/>
            <a:ext cx="15133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I</a:t>
            </a:r>
            <a:r>
              <a:rPr lang="uk-UA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uk-UA" sz="7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ТУР</a:t>
            </a:r>
            <a:endParaRPr lang="ru-RU" sz="7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8434" name="Picture 2" descr="http://www.uchportal.ru/_ld/534/619583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326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39144" y="2071678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этот  цветок  похож  на  перевернутый  головной  убор:  именуют  его  «лала»,  «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лола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», «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ляля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».  Какое  же  настоящее  название  этого  цветка?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71736" y="571480"/>
            <a:ext cx="4714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I</a:t>
            </a:r>
            <a:r>
              <a:rPr lang="uk-UA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ТУР</a:t>
            </a:r>
            <a:endParaRPr lang="ru-RU" sz="7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785813" y="2214563"/>
            <a:ext cx="4060825" cy="4122737"/>
            <a:chOff x="395536" y="2204864"/>
            <a:chExt cx="4060923" cy="4122759"/>
          </a:xfrm>
        </p:grpSpPr>
        <p:grpSp>
          <p:nvGrpSpPr>
            <p:cNvPr id="3" name="Группа 128"/>
            <p:cNvGrpSpPr>
              <a:grpSpLocks/>
            </p:cNvGrpSpPr>
            <p:nvPr/>
          </p:nvGrpSpPr>
          <p:grpSpPr bwMode="auto"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4" name="Группа 126"/>
              <p:cNvGrpSpPr>
                <a:grpSpLocks/>
              </p:cNvGrpSpPr>
              <p:nvPr/>
            </p:nvGrpSpPr>
            <p:grpSpPr bwMode="auto"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5" name="Группа 124"/>
                <p:cNvGrpSpPr>
                  <a:grpSpLocks/>
                </p:cNvGrpSpPr>
                <p:nvPr/>
              </p:nvGrpSpPr>
              <p:grpSpPr bwMode="auto">
                <a:xfrm>
                  <a:off x="971600" y="1556792"/>
                  <a:ext cx="4017588" cy="4122759"/>
                  <a:chOff x="971600" y="1556792"/>
                  <a:chExt cx="4017588" cy="4122759"/>
                </a:xfrm>
              </p:grpSpPr>
              <p:grpSp>
                <p:nvGrpSpPr>
                  <p:cNvPr id="6" name="Группа 121"/>
                  <p:cNvGrpSpPr>
                    <a:grpSpLocks/>
                  </p:cNvGrpSpPr>
                  <p:nvPr/>
                </p:nvGrpSpPr>
                <p:grpSpPr bwMode="auto">
                  <a:xfrm>
                    <a:off x="971600" y="1556792"/>
                    <a:ext cx="4017588" cy="4122759"/>
                    <a:chOff x="971600" y="1556792"/>
                    <a:chExt cx="4017588" cy="4122759"/>
                  </a:xfrm>
                </p:grpSpPr>
                <p:grpSp>
                  <p:nvGrpSpPr>
                    <p:cNvPr id="7" name="Группа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8" name="Группа 1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9" name="Группа 1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10" name="Группа 1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11" name="Группа 1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12" name="Группа 10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14" name="Группа 10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4154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4" cstate="print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</p:pic>
                              <p:sp>
                                <p:nvSpPr>
                                  <p:cNvPr id="35" name="Прямоугольник 34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 fontAlgn="auto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defRPr/>
                                    </a:pPr>
                                    <a:r>
                                      <a:rPr lang="ru-RU" sz="5400" b="1" spc="150" dirty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  <a:latin typeface="+mn-lt"/>
                                        <a:cs typeface="+mn-cs"/>
                                      </a:rPr>
                                      <a:t>+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3" name="Прямоугольник 32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 algn="ctr" fontAlgn="auto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defRPr/>
                                  </a:pPr>
                                  <a:r>
                                    <a:rPr lang="ru-RU" sz="4000" b="1" dirty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  <a:latin typeface="+mn-lt"/>
                                      <a:cs typeface="+mn-cs"/>
                                    </a:rPr>
                                    <a:t>50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31" name="Прямоугольник 30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 algn="ctr" fontAlgn="auto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defRPr/>
                                </a:pPr>
                                <a:r>
                                  <a:rPr lang="ru-RU" sz="4000" dirty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  <a:latin typeface="+mn-lt"/>
                                    <a:cs typeface="+mn-cs"/>
                                  </a:rPr>
                                  <a:t>х2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29" name="Прямоугольник 28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 algn="ctr" fontAlgn="auto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defRPr/>
                              </a:pPr>
                              <a:r>
                                <a:rPr lang="ru-RU" sz="4000" b="1" dirty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  <a:latin typeface="+mn-lt"/>
                                  <a:cs typeface="+mn-cs"/>
                                </a:rPr>
                                <a:t>100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27" name="Прямоугольник 26"/>
                          <p:cNvSpPr/>
                          <p:nvPr/>
                        </p:nvSpPr>
                        <p:spPr>
                          <a:xfrm rot="8136348">
                            <a:off x="3721484" y="4646380"/>
                            <a:ext cx="962122" cy="52322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algn="ctr" fontAlgn="auto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defRPr/>
                            </a:pPr>
                            <a:r>
                              <a:rPr lang="ru-RU" sz="2800" dirty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+mn-lt"/>
                                <a:cs typeface="+mn-cs"/>
                              </a:rPr>
                              <a:t>шанс</a:t>
                            </a:r>
                          </a:p>
                        </p:txBody>
                      </p:sp>
                    </p:grpSp>
                    <p:sp>
                      <p:nvSpPr>
                        <p:cNvPr id="25" name="Прямоугольник 24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r>
                            <a:rPr lang="ru-RU" sz="4000" b="1" dirty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  <a:latin typeface="+mn-lt"/>
                              <a:cs typeface="+mn-cs"/>
                            </a:rPr>
                            <a:t>150</a:t>
                          </a:r>
                        </a:p>
                      </p:txBody>
                    </p:sp>
                  </p:grpSp>
                  <p:sp>
                    <p:nvSpPr>
                      <p:cNvPr id="23" name="Прямоугольник 22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ru-RU" sz="4000" dirty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+mn-lt"/>
                            <a:cs typeface="+mn-cs"/>
                          </a:rPr>
                          <a:t>200</a:t>
                        </a:r>
                      </a:p>
                    </p:txBody>
                  </p:sp>
                </p:grpSp>
                <p:sp>
                  <p:nvSpPr>
                    <p:cNvPr id="21" name="Прямоугольник 20"/>
                    <p:cNvSpPr/>
                    <p:nvPr/>
                  </p:nvSpPr>
                  <p:spPr>
                    <a:xfrm rot="17501029">
                      <a:off x="775245" y="2930112"/>
                      <a:ext cx="1027845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3200" b="1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+mn-lt"/>
                          <a:cs typeface="+mn-cs"/>
                        </a:rPr>
                        <a:t>приз</a:t>
                      </a:r>
                    </a:p>
                  </p:txBody>
                </p:sp>
              </p:grpSp>
              <p:cxnSp>
                <p:nvCxnSpPr>
                  <p:cNvPr id="19" name="Прямая со стрелкой 18"/>
                  <p:cNvCxnSpPr/>
                  <p:nvPr/>
                </p:nvCxnSpPr>
                <p:spPr>
                  <a:xfrm flipH="1" flipV="1">
                    <a:off x="1475965" y="4580995"/>
                    <a:ext cx="358784" cy="360365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" name="Прямоугольник 16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40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+mn-lt"/>
                      <a:cs typeface="+mn-cs"/>
                    </a:rPr>
                    <a:t>250</a:t>
                  </a:r>
                </a:p>
              </p:txBody>
            </p:sp>
          </p:grpSp>
          <p:sp>
            <p:nvSpPr>
              <p:cNvPr id="15" name="Прямоугольник 14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+mn-cs"/>
                  </a:rPr>
                  <a:t>300</a:t>
                </a: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 rot="20933116">
              <a:off x="1753038" y="2291115"/>
              <a:ext cx="470000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  <a:cs typeface="+mn-cs"/>
                </a:rPr>
                <a:t>Б</a:t>
              </a:r>
            </a:p>
          </p:txBody>
        </p:sp>
      </p:grpSp>
      <p:sp>
        <p:nvSpPr>
          <p:cNvPr id="36" name="Стрелка вниз 35"/>
          <p:cNvSpPr/>
          <p:nvPr/>
        </p:nvSpPr>
        <p:spPr>
          <a:xfrm rot="11778511">
            <a:off x="2894013" y="2500313"/>
            <a:ext cx="260350" cy="1819275"/>
          </a:xfrm>
          <a:prstGeom prst="downArrow">
            <a:avLst>
              <a:gd name="adj1" fmla="val 50000"/>
              <a:gd name="adj2" fmla="val 215942"/>
            </a:avLst>
          </a:prstGeom>
          <a:solidFill>
            <a:srgbClr val="33CC33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37" name="Овал 36"/>
          <p:cNvSpPr/>
          <p:nvPr/>
        </p:nvSpPr>
        <p:spPr>
          <a:xfrm rot="14525451">
            <a:off x="2563812" y="4206876"/>
            <a:ext cx="360363" cy="360362"/>
          </a:xfrm>
          <a:prstGeom prst="ellipse">
            <a:avLst/>
          </a:prstGeom>
          <a:solidFill>
            <a:srgbClr val="33CC33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643042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Т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571736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Ю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429124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Ь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500430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Л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286512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А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357818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П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7215206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Н</a:t>
            </a:r>
          </a:p>
        </p:txBody>
      </p:sp>
      <p:sp>
        <p:nvSpPr>
          <p:cNvPr id="46" name="Заголовок 44"/>
          <p:cNvSpPr txBox="1">
            <a:spLocks/>
          </p:cNvSpPr>
          <p:nvPr/>
        </p:nvSpPr>
        <p:spPr>
          <a:xfrm>
            <a:off x="1714480" y="714356"/>
            <a:ext cx="785818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47" name="Заголовок 44"/>
          <p:cNvSpPr txBox="1">
            <a:spLocks/>
          </p:cNvSpPr>
          <p:nvPr/>
        </p:nvSpPr>
        <p:spPr>
          <a:xfrm>
            <a:off x="2571736" y="714356"/>
            <a:ext cx="785818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48" name="Заголовок 44"/>
          <p:cNvSpPr txBox="1">
            <a:spLocks/>
          </p:cNvSpPr>
          <p:nvPr/>
        </p:nvSpPr>
        <p:spPr>
          <a:xfrm>
            <a:off x="4429124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49" name="Заголовок 44"/>
          <p:cNvSpPr txBox="1">
            <a:spLocks/>
          </p:cNvSpPr>
          <p:nvPr/>
        </p:nvSpPr>
        <p:spPr>
          <a:xfrm>
            <a:off x="5357818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50" name="Заголовок 44"/>
          <p:cNvSpPr txBox="1">
            <a:spLocks/>
          </p:cNvSpPr>
          <p:nvPr/>
        </p:nvSpPr>
        <p:spPr>
          <a:xfrm>
            <a:off x="6286512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51" name="Заголовок 44"/>
          <p:cNvSpPr txBox="1">
            <a:spLocks/>
          </p:cNvSpPr>
          <p:nvPr/>
        </p:nvSpPr>
        <p:spPr>
          <a:xfrm>
            <a:off x="7143768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52" name="Заголовок 44"/>
          <p:cNvSpPr txBox="1">
            <a:spLocks/>
          </p:cNvSpPr>
          <p:nvPr/>
        </p:nvSpPr>
        <p:spPr>
          <a:xfrm>
            <a:off x="3500430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MIRTYT &amp;Kcy;&amp;acy;&amp;rcy;&amp;tcy;&amp;icy;&amp;ncy;&amp;kcy;&amp;icy; &amp;TScy;&amp;vcy;&amp;iecy;&amp;tcy;&amp;y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uchportal.ru/_ld/534/619583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0312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85918" y="928670"/>
            <a:ext cx="5786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II</a:t>
            </a:r>
            <a:r>
              <a:rPr lang="uk-UA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ТУР</a:t>
            </a:r>
            <a:endParaRPr lang="ru-RU" sz="7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2143116"/>
            <a:ext cx="650085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в  переводе  с  греческого  название  этого  цветка  звучит  как  «цветок  дождей».  Его  родиной  считается    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                         Ближний  Восток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.</a:t>
            </a:r>
            <a:endParaRPr lang="ru-RU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785786" y="2214554"/>
            <a:ext cx="4060825" cy="4122737"/>
            <a:chOff x="395536" y="2204864"/>
            <a:chExt cx="4060923" cy="4122759"/>
          </a:xfrm>
        </p:grpSpPr>
        <p:grpSp>
          <p:nvGrpSpPr>
            <p:cNvPr id="3" name="Группа 128"/>
            <p:cNvGrpSpPr>
              <a:grpSpLocks/>
            </p:cNvGrpSpPr>
            <p:nvPr/>
          </p:nvGrpSpPr>
          <p:grpSpPr bwMode="auto"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4" name="Группа 126"/>
              <p:cNvGrpSpPr>
                <a:grpSpLocks/>
              </p:cNvGrpSpPr>
              <p:nvPr/>
            </p:nvGrpSpPr>
            <p:grpSpPr bwMode="auto"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5" name="Группа 124"/>
                <p:cNvGrpSpPr>
                  <a:grpSpLocks/>
                </p:cNvGrpSpPr>
                <p:nvPr/>
              </p:nvGrpSpPr>
              <p:grpSpPr bwMode="auto">
                <a:xfrm>
                  <a:off x="971600" y="1556792"/>
                  <a:ext cx="4017588" cy="4122759"/>
                  <a:chOff x="971600" y="1556792"/>
                  <a:chExt cx="4017588" cy="4122759"/>
                </a:xfrm>
              </p:grpSpPr>
              <p:grpSp>
                <p:nvGrpSpPr>
                  <p:cNvPr id="6" name="Группа 121"/>
                  <p:cNvGrpSpPr>
                    <a:grpSpLocks/>
                  </p:cNvGrpSpPr>
                  <p:nvPr/>
                </p:nvGrpSpPr>
                <p:grpSpPr bwMode="auto">
                  <a:xfrm>
                    <a:off x="971600" y="1556792"/>
                    <a:ext cx="4017588" cy="4122759"/>
                    <a:chOff x="971600" y="1556792"/>
                    <a:chExt cx="4017588" cy="4122759"/>
                  </a:xfrm>
                </p:grpSpPr>
                <p:grpSp>
                  <p:nvGrpSpPr>
                    <p:cNvPr id="7" name="Группа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8" name="Группа 1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9" name="Группа 1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10" name="Группа 1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11" name="Группа 1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12" name="Группа 10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14" name="Группа 10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6198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4" cstate="print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</p:pic>
                              <p:sp>
                                <p:nvSpPr>
                                  <p:cNvPr id="35" name="Прямоугольник 34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 fontAlgn="auto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defRPr/>
                                    </a:pPr>
                                    <a:r>
                                      <a:rPr lang="ru-RU" sz="5400" b="1" spc="150" dirty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  <a:latin typeface="+mn-lt"/>
                                        <a:cs typeface="+mn-cs"/>
                                      </a:rPr>
                                      <a:t>+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3" name="Прямоугольник 32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 algn="ctr" fontAlgn="auto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defRPr/>
                                  </a:pPr>
                                  <a:r>
                                    <a:rPr lang="ru-RU" sz="4000" b="1" dirty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  <a:latin typeface="+mn-lt"/>
                                      <a:cs typeface="+mn-cs"/>
                                    </a:rPr>
                                    <a:t>50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31" name="Прямоугольник 30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 algn="ctr" fontAlgn="auto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defRPr/>
                                </a:pPr>
                                <a:r>
                                  <a:rPr lang="ru-RU" sz="4000" dirty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  <a:latin typeface="+mn-lt"/>
                                    <a:cs typeface="+mn-cs"/>
                                  </a:rPr>
                                  <a:t>х2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29" name="Прямоугольник 28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 algn="ctr" fontAlgn="auto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defRPr/>
                              </a:pPr>
                              <a:r>
                                <a:rPr lang="ru-RU" sz="4000" b="1" dirty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  <a:latin typeface="+mn-lt"/>
                                  <a:cs typeface="+mn-cs"/>
                                </a:rPr>
                                <a:t>100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27" name="Прямоугольник 26"/>
                          <p:cNvSpPr/>
                          <p:nvPr/>
                        </p:nvSpPr>
                        <p:spPr>
                          <a:xfrm rot="8136348">
                            <a:off x="3721484" y="4646380"/>
                            <a:ext cx="962122" cy="52322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algn="ctr" fontAlgn="auto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defRPr/>
                            </a:pPr>
                            <a:r>
                              <a:rPr lang="ru-RU" sz="2800" dirty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+mn-lt"/>
                                <a:cs typeface="+mn-cs"/>
                              </a:rPr>
                              <a:t>шанс</a:t>
                            </a:r>
                          </a:p>
                        </p:txBody>
                      </p:sp>
                    </p:grpSp>
                    <p:sp>
                      <p:nvSpPr>
                        <p:cNvPr id="25" name="Прямоугольник 24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r>
                            <a:rPr lang="ru-RU" sz="4000" b="1" dirty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  <a:latin typeface="+mn-lt"/>
                              <a:cs typeface="+mn-cs"/>
                            </a:rPr>
                            <a:t>150</a:t>
                          </a:r>
                        </a:p>
                      </p:txBody>
                    </p:sp>
                  </p:grpSp>
                  <p:sp>
                    <p:nvSpPr>
                      <p:cNvPr id="23" name="Прямоугольник 22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ru-RU" sz="4000" dirty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+mn-lt"/>
                            <a:cs typeface="+mn-cs"/>
                          </a:rPr>
                          <a:t>200</a:t>
                        </a:r>
                      </a:p>
                    </p:txBody>
                  </p:sp>
                </p:grpSp>
                <p:sp>
                  <p:nvSpPr>
                    <p:cNvPr id="21" name="Прямоугольник 20"/>
                    <p:cNvSpPr/>
                    <p:nvPr/>
                  </p:nvSpPr>
                  <p:spPr>
                    <a:xfrm rot="17501029">
                      <a:off x="775245" y="2930112"/>
                      <a:ext cx="1027845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3200" b="1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+mn-lt"/>
                          <a:cs typeface="+mn-cs"/>
                        </a:rPr>
                        <a:t>приз</a:t>
                      </a:r>
                    </a:p>
                  </p:txBody>
                </p:sp>
              </p:grpSp>
              <p:cxnSp>
                <p:nvCxnSpPr>
                  <p:cNvPr id="19" name="Прямая со стрелкой 18"/>
                  <p:cNvCxnSpPr/>
                  <p:nvPr/>
                </p:nvCxnSpPr>
                <p:spPr>
                  <a:xfrm flipH="1" flipV="1">
                    <a:off x="1475965" y="4580995"/>
                    <a:ext cx="358784" cy="360365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" name="Прямоугольник 16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40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+mn-lt"/>
                      <a:cs typeface="+mn-cs"/>
                    </a:rPr>
                    <a:t>250</a:t>
                  </a:r>
                </a:p>
              </p:txBody>
            </p:sp>
          </p:grpSp>
          <p:sp>
            <p:nvSpPr>
              <p:cNvPr id="15" name="Прямоугольник 14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+mn-cs"/>
                  </a:rPr>
                  <a:t>300</a:t>
                </a: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 rot="20933116">
              <a:off x="1753038" y="2291115"/>
              <a:ext cx="470000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  <a:cs typeface="+mn-cs"/>
                </a:rPr>
                <a:t>Б</a:t>
              </a:r>
            </a:p>
          </p:txBody>
        </p:sp>
      </p:grpSp>
      <p:sp>
        <p:nvSpPr>
          <p:cNvPr id="36" name="Стрелка вниз 35"/>
          <p:cNvSpPr/>
          <p:nvPr/>
        </p:nvSpPr>
        <p:spPr>
          <a:xfrm rot="11778511">
            <a:off x="3036888" y="2428875"/>
            <a:ext cx="260350" cy="1819275"/>
          </a:xfrm>
          <a:prstGeom prst="downArrow">
            <a:avLst>
              <a:gd name="adj1" fmla="val 50000"/>
              <a:gd name="adj2" fmla="val 215942"/>
            </a:avLst>
          </a:prstGeom>
          <a:solidFill>
            <a:srgbClr val="33CC33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37" name="Овал 36"/>
          <p:cNvSpPr/>
          <p:nvPr/>
        </p:nvSpPr>
        <p:spPr>
          <a:xfrm rot="14525451">
            <a:off x="2706688" y="4135438"/>
            <a:ext cx="360362" cy="360362"/>
          </a:xfrm>
          <a:prstGeom prst="ellipse">
            <a:avLst/>
          </a:prstGeom>
          <a:solidFill>
            <a:srgbClr val="33CC33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643042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0" b="1" dirty="0" smtClean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г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571736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и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429124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ц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500430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а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286512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 smtClean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н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357818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и</a:t>
            </a:r>
          </a:p>
        </p:txBody>
      </p:sp>
      <p:sp>
        <p:nvSpPr>
          <p:cNvPr id="47" name="Заголовок 44"/>
          <p:cNvSpPr txBox="1">
            <a:spLocks/>
          </p:cNvSpPr>
          <p:nvPr/>
        </p:nvSpPr>
        <p:spPr>
          <a:xfrm>
            <a:off x="1643042" y="785794"/>
            <a:ext cx="785818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48" name="Заголовок 44"/>
          <p:cNvSpPr txBox="1">
            <a:spLocks/>
          </p:cNvSpPr>
          <p:nvPr/>
        </p:nvSpPr>
        <p:spPr>
          <a:xfrm>
            <a:off x="2571736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49" name="Заголовок 44"/>
          <p:cNvSpPr txBox="1">
            <a:spLocks/>
          </p:cNvSpPr>
          <p:nvPr/>
        </p:nvSpPr>
        <p:spPr>
          <a:xfrm>
            <a:off x="3500430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50" name="Заголовок 44"/>
          <p:cNvSpPr txBox="1">
            <a:spLocks/>
          </p:cNvSpPr>
          <p:nvPr/>
        </p:nvSpPr>
        <p:spPr>
          <a:xfrm>
            <a:off x="5286380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51" name="Заголовок 44"/>
          <p:cNvSpPr txBox="1">
            <a:spLocks/>
          </p:cNvSpPr>
          <p:nvPr/>
        </p:nvSpPr>
        <p:spPr>
          <a:xfrm>
            <a:off x="6286512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52" name="Заголовок 44"/>
          <p:cNvSpPr txBox="1">
            <a:spLocks/>
          </p:cNvSpPr>
          <p:nvPr/>
        </p:nvSpPr>
        <p:spPr>
          <a:xfrm>
            <a:off x="4429124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143768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 smtClean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т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3" name="Заголовок 44"/>
          <p:cNvSpPr txBox="1">
            <a:spLocks/>
          </p:cNvSpPr>
          <p:nvPr/>
        </p:nvSpPr>
        <p:spPr>
          <a:xfrm>
            <a:off x="7143768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&amp;Gcy;&amp;icy;&amp;acy;&amp;tscy;&amp;icy;&amp;ncy;&amp;tcy; &amp;scy;&amp;acy;&amp;dcy;&amp;ocy;&amp;vcy;&amp;ycy;&amp;jcy; Jan Bos - &amp;kcy;&amp;ucy;&amp;pcy;&amp;icy;&amp;tcy;&amp;softcy; &amp;scy; &amp;dcy;&amp;ocy;&amp;scy;&amp;tcy;&amp;acy;&amp;vcy;&amp;kcy;&amp;ocy;&amp;jcy; &amp;pcy;&amp;ocy;&amp;chcy;&amp;tcy;&amp;ocy;&amp;jcy; &amp;vcy; &amp;icy;&amp;ncy;&amp;tcy;&amp;iecy;&amp;rcy;&amp;ncy;&amp;iecy;&amp;tcy;-&amp;mcy;&amp;acy;&amp;gcy;&amp;acy;&amp;zcy;&amp;icy;&amp;ncy;&amp;iecy; GreenCityPl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uchportal.ru/_ld/534/619583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31"/>
            <a:ext cx="9144000" cy="685326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643306" y="785794"/>
            <a:ext cx="34964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III</a:t>
            </a:r>
            <a:r>
              <a:rPr lang="uk-UA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ТУР</a:t>
            </a:r>
            <a:endParaRPr lang="ru-RU" sz="7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2214554"/>
            <a:ext cx="64294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В  НАРОДЕ  ЭТОТ  ЦВЕТОК  НАЗЫВАЮТ  БОБЫЛЬНИКОМ,  ПЕРЕПОЛОХОМ,  ЗВОН-ТРАВОЙ.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571472" y="2357430"/>
            <a:ext cx="4060825" cy="4122738"/>
            <a:chOff x="395536" y="2204864"/>
            <a:chExt cx="4060923" cy="4122759"/>
          </a:xfrm>
        </p:grpSpPr>
        <p:grpSp>
          <p:nvGrpSpPr>
            <p:cNvPr id="3" name="Группа 128"/>
            <p:cNvGrpSpPr>
              <a:grpSpLocks/>
            </p:cNvGrpSpPr>
            <p:nvPr/>
          </p:nvGrpSpPr>
          <p:grpSpPr bwMode="auto"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4" name="Группа 126"/>
              <p:cNvGrpSpPr>
                <a:grpSpLocks/>
              </p:cNvGrpSpPr>
              <p:nvPr/>
            </p:nvGrpSpPr>
            <p:grpSpPr bwMode="auto"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5" name="Группа 124"/>
                <p:cNvGrpSpPr>
                  <a:grpSpLocks/>
                </p:cNvGrpSpPr>
                <p:nvPr/>
              </p:nvGrpSpPr>
              <p:grpSpPr bwMode="auto">
                <a:xfrm>
                  <a:off x="971600" y="1556792"/>
                  <a:ext cx="4017588" cy="4122759"/>
                  <a:chOff x="971600" y="1556792"/>
                  <a:chExt cx="4017588" cy="4122759"/>
                </a:xfrm>
              </p:grpSpPr>
              <p:grpSp>
                <p:nvGrpSpPr>
                  <p:cNvPr id="6" name="Группа 121"/>
                  <p:cNvGrpSpPr>
                    <a:grpSpLocks/>
                  </p:cNvGrpSpPr>
                  <p:nvPr/>
                </p:nvGrpSpPr>
                <p:grpSpPr bwMode="auto">
                  <a:xfrm>
                    <a:off x="971600" y="1556792"/>
                    <a:ext cx="4017588" cy="4122759"/>
                    <a:chOff x="971600" y="1556792"/>
                    <a:chExt cx="4017588" cy="4122759"/>
                  </a:xfrm>
                </p:grpSpPr>
                <p:grpSp>
                  <p:nvGrpSpPr>
                    <p:cNvPr id="7" name="Группа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8" name="Группа 1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9" name="Группа 1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10" name="Группа 1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11" name="Группа 1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12" name="Группа 10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14" name="Группа 10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8254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4" cstate="print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</p:pic>
                              <p:sp>
                                <p:nvSpPr>
                                  <p:cNvPr id="35" name="Прямоугольник 34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 fontAlgn="auto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defRPr/>
                                    </a:pPr>
                                    <a:r>
                                      <a:rPr lang="ru-RU" sz="5400" b="1" spc="150" dirty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  <a:latin typeface="+mn-lt"/>
                                        <a:cs typeface="+mn-cs"/>
                                      </a:rPr>
                                      <a:t>+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3" name="Прямоугольник 32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 algn="ctr" fontAlgn="auto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defRPr/>
                                  </a:pPr>
                                  <a:r>
                                    <a:rPr lang="ru-RU" sz="4000" b="1" dirty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  <a:latin typeface="+mn-lt"/>
                                      <a:cs typeface="+mn-cs"/>
                                    </a:rPr>
                                    <a:t>50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31" name="Прямоугольник 30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 algn="ctr" fontAlgn="auto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defRPr/>
                                </a:pPr>
                                <a:r>
                                  <a:rPr lang="ru-RU" sz="4000" dirty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  <a:latin typeface="+mn-lt"/>
                                    <a:cs typeface="+mn-cs"/>
                                  </a:rPr>
                                  <a:t>х2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29" name="Прямоугольник 28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 algn="ctr" fontAlgn="auto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defRPr/>
                              </a:pPr>
                              <a:r>
                                <a:rPr lang="ru-RU" sz="4000" b="1" dirty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  <a:latin typeface="+mn-lt"/>
                                  <a:cs typeface="+mn-cs"/>
                                </a:rPr>
                                <a:t>100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27" name="Прямоугольник 26"/>
                          <p:cNvSpPr/>
                          <p:nvPr/>
                        </p:nvSpPr>
                        <p:spPr>
                          <a:xfrm rot="8136348">
                            <a:off x="3721484" y="4646380"/>
                            <a:ext cx="962122" cy="52322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algn="ctr" fontAlgn="auto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defRPr/>
                            </a:pPr>
                            <a:r>
                              <a:rPr lang="ru-RU" sz="2800" dirty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+mn-lt"/>
                                <a:cs typeface="+mn-cs"/>
                              </a:rPr>
                              <a:t>шанс</a:t>
                            </a:r>
                          </a:p>
                        </p:txBody>
                      </p:sp>
                    </p:grpSp>
                    <p:sp>
                      <p:nvSpPr>
                        <p:cNvPr id="25" name="Прямоугольник 24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r>
                            <a:rPr lang="ru-RU" sz="4000" b="1" dirty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  <a:latin typeface="+mn-lt"/>
                              <a:cs typeface="+mn-cs"/>
                            </a:rPr>
                            <a:t>150</a:t>
                          </a:r>
                        </a:p>
                      </p:txBody>
                    </p:sp>
                  </p:grpSp>
                  <p:sp>
                    <p:nvSpPr>
                      <p:cNvPr id="23" name="Прямоугольник 22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ru-RU" sz="4000" dirty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+mn-lt"/>
                            <a:cs typeface="+mn-cs"/>
                          </a:rPr>
                          <a:t>200</a:t>
                        </a:r>
                      </a:p>
                    </p:txBody>
                  </p:sp>
                </p:grpSp>
                <p:sp>
                  <p:nvSpPr>
                    <p:cNvPr id="21" name="Прямоугольник 20"/>
                    <p:cNvSpPr/>
                    <p:nvPr/>
                  </p:nvSpPr>
                  <p:spPr>
                    <a:xfrm rot="17501029">
                      <a:off x="775245" y="2930112"/>
                      <a:ext cx="1027845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3200" b="1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+mn-lt"/>
                          <a:cs typeface="+mn-cs"/>
                        </a:rPr>
                        <a:t>приз</a:t>
                      </a:r>
                    </a:p>
                  </p:txBody>
                </p:sp>
              </p:grpSp>
              <p:cxnSp>
                <p:nvCxnSpPr>
                  <p:cNvPr id="19" name="Прямая со стрелкой 18"/>
                  <p:cNvCxnSpPr/>
                  <p:nvPr/>
                </p:nvCxnSpPr>
                <p:spPr>
                  <a:xfrm flipH="1" flipV="1">
                    <a:off x="1475966" y="4580995"/>
                    <a:ext cx="358784" cy="360364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" name="Прямоугольник 16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40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+mn-lt"/>
                      <a:cs typeface="+mn-cs"/>
                    </a:rPr>
                    <a:t>250</a:t>
                  </a:r>
                </a:p>
              </p:txBody>
            </p:sp>
          </p:grpSp>
          <p:sp>
            <p:nvSpPr>
              <p:cNvPr id="15" name="Прямоугольник 14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+mn-cs"/>
                  </a:rPr>
                  <a:t>300</a:t>
                </a: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 rot="20933116">
              <a:off x="1753038" y="2291115"/>
              <a:ext cx="470000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  <a:cs typeface="+mn-cs"/>
                </a:rPr>
                <a:t>Б</a:t>
              </a:r>
            </a:p>
          </p:txBody>
        </p:sp>
      </p:grpSp>
      <p:sp>
        <p:nvSpPr>
          <p:cNvPr id="36" name="Стрелка вниз 35"/>
          <p:cNvSpPr/>
          <p:nvPr/>
        </p:nvSpPr>
        <p:spPr>
          <a:xfrm rot="11778511">
            <a:off x="2751138" y="2500313"/>
            <a:ext cx="260350" cy="1819275"/>
          </a:xfrm>
          <a:prstGeom prst="downArrow">
            <a:avLst>
              <a:gd name="adj1" fmla="val 50000"/>
              <a:gd name="adj2" fmla="val 215942"/>
            </a:avLst>
          </a:prstGeom>
          <a:solidFill>
            <a:srgbClr val="33CC33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37" name="Овал 36"/>
          <p:cNvSpPr/>
          <p:nvPr/>
        </p:nvSpPr>
        <p:spPr>
          <a:xfrm rot="14525451">
            <a:off x="2420937" y="4206876"/>
            <a:ext cx="360363" cy="360362"/>
          </a:xfrm>
          <a:prstGeom prst="ellipse">
            <a:avLst/>
          </a:prstGeom>
          <a:solidFill>
            <a:srgbClr val="33CC33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643042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А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571736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С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429124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Л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500430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И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286512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К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357818" y="785794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Ё</a:t>
            </a:r>
          </a:p>
        </p:txBody>
      </p:sp>
      <p:sp>
        <p:nvSpPr>
          <p:cNvPr id="47" name="Заголовок 44"/>
          <p:cNvSpPr txBox="1">
            <a:spLocks/>
          </p:cNvSpPr>
          <p:nvPr/>
        </p:nvSpPr>
        <p:spPr>
          <a:xfrm>
            <a:off x="1571604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48" name="Заголовок 44"/>
          <p:cNvSpPr txBox="1">
            <a:spLocks/>
          </p:cNvSpPr>
          <p:nvPr/>
        </p:nvSpPr>
        <p:spPr>
          <a:xfrm>
            <a:off x="2571736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49" name="Заголовок 44"/>
          <p:cNvSpPr txBox="1">
            <a:spLocks/>
          </p:cNvSpPr>
          <p:nvPr/>
        </p:nvSpPr>
        <p:spPr>
          <a:xfrm>
            <a:off x="4429124" y="714356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50" name="Заголовок 44"/>
          <p:cNvSpPr txBox="1">
            <a:spLocks/>
          </p:cNvSpPr>
          <p:nvPr/>
        </p:nvSpPr>
        <p:spPr>
          <a:xfrm>
            <a:off x="5286380" y="714356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51" name="Заголовок 44"/>
          <p:cNvSpPr txBox="1">
            <a:spLocks/>
          </p:cNvSpPr>
          <p:nvPr/>
        </p:nvSpPr>
        <p:spPr>
          <a:xfrm>
            <a:off x="6215074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52" name="Заголовок 44"/>
          <p:cNvSpPr txBox="1">
            <a:spLocks/>
          </p:cNvSpPr>
          <p:nvPr/>
        </p:nvSpPr>
        <p:spPr>
          <a:xfrm>
            <a:off x="3500430" y="785794"/>
            <a:ext cx="857256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42910" y="785794"/>
            <a:ext cx="863526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>
                  <a:solidFill>
                    <a:srgbClr val="663300"/>
                  </a:solidFill>
                </a:ln>
                <a:solidFill>
                  <a:schemeClr val="tx1"/>
                </a:solidFill>
                <a:latin typeface="Cambria" pitchFamily="18" charset="0"/>
              </a:rPr>
              <a:t>В</a:t>
            </a:r>
          </a:p>
        </p:txBody>
      </p:sp>
      <p:sp>
        <p:nvSpPr>
          <p:cNvPr id="46" name="Заголовок 44"/>
          <p:cNvSpPr txBox="1">
            <a:spLocks/>
          </p:cNvSpPr>
          <p:nvPr/>
        </p:nvSpPr>
        <p:spPr>
          <a:xfrm>
            <a:off x="571472" y="785794"/>
            <a:ext cx="928694" cy="121444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381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500</TotalTime>
  <Words>434</Words>
  <Application>Microsoft Office PowerPoint</Application>
  <PresentationFormat>Экран (4:3)</PresentationFormat>
  <Paragraphs>121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 </vt:lpstr>
      <vt:lpstr>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Admin</cp:lastModifiedBy>
  <cp:revision>33</cp:revision>
  <dcterms:created xsi:type="dcterms:W3CDTF">2012-02-06T15:09:41Z</dcterms:created>
  <dcterms:modified xsi:type="dcterms:W3CDTF">2015-03-12T16:59:44Z</dcterms:modified>
</cp:coreProperties>
</file>