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8FAC-9444-4133-A35D-A16D671A30F1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9A41-FCA0-4225-A878-FDAFF84220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8FAC-9444-4133-A35D-A16D671A30F1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9A41-FCA0-4225-A878-FDAFF84220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8FAC-9444-4133-A35D-A16D671A30F1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9A41-FCA0-4225-A878-FDAFF84220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8FAC-9444-4133-A35D-A16D671A30F1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9A41-FCA0-4225-A878-FDAFF84220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8FAC-9444-4133-A35D-A16D671A30F1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9A41-FCA0-4225-A878-FDAFF84220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8FAC-9444-4133-A35D-A16D671A30F1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9A41-FCA0-4225-A878-FDAFF84220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8FAC-9444-4133-A35D-A16D671A30F1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9A41-FCA0-4225-A878-FDAFF84220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8FAC-9444-4133-A35D-A16D671A30F1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9A41-FCA0-4225-A878-FDAFF84220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8FAC-9444-4133-A35D-A16D671A30F1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9A41-FCA0-4225-A878-FDAFF84220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8FAC-9444-4133-A35D-A16D671A30F1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9A41-FCA0-4225-A878-FDAFF84220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8FAC-9444-4133-A35D-A16D671A30F1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9A41-FCA0-4225-A878-FDAFF84220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F8FAC-9444-4133-A35D-A16D671A30F1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99A41-FCA0-4225-A878-FDAFF84220C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tags" Target="../tags/tag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audio3.wav"/><Relationship Id="rId1" Type="http://schemas.openxmlformats.org/officeDocument/2006/relationships/tags" Target="../tags/tag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jpeg"/><Relationship Id="rId2" Type="http://schemas.openxmlformats.org/officeDocument/2006/relationships/audio" Target="../media/audio4.wav"/><Relationship Id="rId1" Type="http://schemas.openxmlformats.org/officeDocument/2006/relationships/tags" Target="../tags/tag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audio5.wav"/><Relationship Id="rId1" Type="http://schemas.openxmlformats.org/officeDocument/2006/relationships/tags" Target="../tags/tag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.jpeg"/><Relationship Id="rId2" Type="http://schemas.openxmlformats.org/officeDocument/2006/relationships/audio" Target="../media/audio6.wav"/><Relationship Id="rId1" Type="http://schemas.openxmlformats.org/officeDocument/2006/relationships/tags" Target="../tags/tag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3.jpeg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audio7.wav"/><Relationship Id="rId1" Type="http://schemas.openxmlformats.org/officeDocument/2006/relationships/tags" Target="../tags/tag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5.jpeg"/><Relationship Id="rId2" Type="http://schemas.openxmlformats.org/officeDocument/2006/relationships/audio" Target="../media/audio8.wav"/><Relationship Id="rId1" Type="http://schemas.openxmlformats.org/officeDocument/2006/relationships/tags" Target="../tags/tag8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8.jpeg"/><Relationship Id="rId2" Type="http://schemas.openxmlformats.org/officeDocument/2006/relationships/audio" Target="../media/audio9.wav"/><Relationship Id="rId1" Type="http://schemas.openxmlformats.org/officeDocument/2006/relationships/tags" Target="../tags/tag9.xml"/><Relationship Id="rId6" Type="http://schemas.openxmlformats.org/officeDocument/2006/relationships/image" Target="../media/image27.jpeg"/><Relationship Id="rId5" Type="http://schemas.openxmlformats.org/officeDocument/2006/relationships/image" Target="../media/image24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7080" y="404664"/>
            <a:ext cx="71114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Техника   безопасности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при  изготовлении  швейного  изделия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скачанные файлы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253" y="1772816"/>
            <a:ext cx="3795563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940152" y="4221088"/>
            <a:ext cx="2384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Галина Костяная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0112" y="4797152"/>
            <a:ext cx="2895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Учитель высшей категории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5445224"/>
            <a:ext cx="519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ГКОУ «</a:t>
            </a:r>
            <a:r>
              <a:rPr lang="ru-RU" b="1" dirty="0" err="1" smtClean="0">
                <a:solidFill>
                  <a:srgbClr val="C00000"/>
                </a:solidFill>
              </a:rPr>
              <a:t>Азаровский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д</a:t>
            </a:r>
            <a:r>
              <a:rPr lang="ru-RU" b="1" dirty="0" smtClean="0">
                <a:solidFill>
                  <a:srgbClr val="C00000"/>
                </a:solidFill>
              </a:rPr>
              <a:t>/дом-школа им. В.Т. Попова»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67944" y="6021288"/>
            <a:ext cx="1038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г</a:t>
            </a:r>
            <a:r>
              <a:rPr lang="ru-RU" b="1" dirty="0" smtClean="0">
                <a:solidFill>
                  <a:srgbClr val="0070C0"/>
                </a:solidFill>
              </a:rPr>
              <a:t>. Калуга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" name="Рисунок 9" descr="фото МОЁ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1628800"/>
            <a:ext cx="3583520" cy="24985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~PP1269.WAV">
            <a:hlinkClick r:id="" action="ppaction://media"/>
          </p:cNvPr>
          <p:cNvPicPr>
            <a:picLocks noRot="1" noChangeAspect="1"/>
          </p:cNvPicPr>
          <p:nvPr>
            <a:wavAudioFile r:embed="rId2" name="~PP1269.WAV"/>
          </p:nvPr>
        </p:nvPicPr>
        <p:blipFill>
          <a:blip r:embed="rId6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1501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5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76672"/>
            <a:ext cx="77883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>Цель: </a:t>
            </a:r>
            <a:r>
              <a:rPr lang="ru-RU" sz="2000" b="1" i="1" dirty="0" smtClean="0">
                <a:solidFill>
                  <a:srgbClr val="002060"/>
                </a:solidFill>
              </a:rPr>
              <a:t>познакомить учащихся с правилами техники безопасности 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при изготовлении швейного изделия 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images (16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577810">
            <a:off x="718692" y="1807940"/>
            <a:ext cx="4329038" cy="4329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скачанные файлы (3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39752" y="1431404"/>
            <a:ext cx="6370554" cy="4771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~PP2420.WAV">
            <a:hlinkClick r:id="" action="ppaction://media"/>
          </p:cNvPr>
          <p:cNvPicPr>
            <a:picLocks noRot="1" noChangeAspect="1"/>
          </p:cNvPicPr>
          <p:nvPr>
            <a:wavAudioFile r:embed="rId2" name="~PP2420.WAV"/>
          </p:nvPr>
        </p:nvPicPr>
        <p:blipFill>
          <a:blip r:embed="rId7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6621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8486" y="260648"/>
            <a:ext cx="70230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Санитарно-гигиенические требования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28184" y="1052736"/>
            <a:ext cx="271029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</a:rPr>
              <a:t>п</a:t>
            </a:r>
            <a:r>
              <a:rPr lang="ru-RU" sz="2000" b="1" dirty="0" smtClean="0">
                <a:solidFill>
                  <a:srgbClr val="002060"/>
                </a:solidFill>
              </a:rPr>
              <a:t>омещение следует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содержать в чистоте  и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порядке,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регулярно делать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влажную уборку;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2200" y="3933056"/>
            <a:ext cx="24634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</a:rPr>
              <a:t> свет на рабочий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стол должен падать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с  левой стороны;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1" name="Рисунок 10" descr="images (40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872855"/>
            <a:ext cx="5184576" cy="3883428"/>
          </a:xfrm>
          <a:prstGeom prst="rect">
            <a:avLst/>
          </a:prstGeom>
        </p:spPr>
      </p:pic>
      <p:pic>
        <p:nvPicPr>
          <p:cNvPr id="9" name="Рисунок 8" descr="images (39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03648" y="1988840"/>
            <a:ext cx="4486294" cy="4560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~PP3818.WAV">
            <a:hlinkClick r:id="" action="ppaction://media"/>
          </p:cNvPr>
          <p:cNvPicPr>
            <a:picLocks noRot="1" noChangeAspect="1"/>
          </p:cNvPicPr>
          <p:nvPr>
            <a:wavAudioFile r:embed="rId2" name="~PP3818.WAV"/>
          </p:nvPr>
        </p:nvPicPr>
        <p:blipFill>
          <a:blip r:embed="rId7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508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4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" grpId="0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96136" y="404664"/>
            <a:ext cx="312777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</a:rPr>
              <a:t>э</a:t>
            </a:r>
            <a:r>
              <a:rPr lang="ru-RU" sz="2000" b="1" dirty="0" smtClean="0">
                <a:solidFill>
                  <a:srgbClr val="002060"/>
                </a:solidFill>
              </a:rPr>
              <a:t>лектрооборудование и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электроприборы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должны быть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исправны и регулярно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подвергаться проверке;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images (3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19" y="188640"/>
            <a:ext cx="5321509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228184" y="2636912"/>
            <a:ext cx="25572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</a:rPr>
              <a:t>р</a:t>
            </a:r>
            <a:r>
              <a:rPr lang="ru-RU" sz="2000" b="1" dirty="0" smtClean="0">
                <a:solidFill>
                  <a:srgbClr val="002060"/>
                </a:solidFill>
              </a:rPr>
              <a:t>уки должны быть 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в</a:t>
            </a:r>
            <a:r>
              <a:rPr lang="ru-RU" sz="2000" b="1" dirty="0" smtClean="0">
                <a:solidFill>
                  <a:srgbClr val="002060"/>
                </a:solidFill>
              </a:rPr>
              <a:t>ымыты;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скачанные файлы (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60" y="2060848"/>
            <a:ext cx="5078907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588224" y="4509120"/>
            <a:ext cx="23828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</a:rPr>
              <a:t>в</a:t>
            </a:r>
            <a:r>
              <a:rPr lang="ru-RU" sz="2000" b="1" dirty="0" smtClean="0">
                <a:solidFill>
                  <a:srgbClr val="002060"/>
                </a:solidFill>
              </a:rPr>
              <a:t>олосы спрятаны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под косынку;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images (7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67744" y="3645024"/>
            <a:ext cx="4104456" cy="3007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~PP3476.WAV">
            <a:hlinkClick r:id="" action="ppaction://media"/>
          </p:cNvPr>
          <p:cNvPicPr>
            <a:picLocks noRot="1" noChangeAspect="1"/>
          </p:cNvPicPr>
          <p:nvPr>
            <a:wavAudioFile r:embed="rId2" name="~PP3476.WAV"/>
          </p:nvPr>
        </p:nvPicPr>
        <p:blipFill>
          <a:blip r:embed="rId8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7461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4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88640"/>
            <a:ext cx="733752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Правила безопасности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при пользовании ножницами  и иглами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images (4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1412776"/>
            <a:ext cx="4504541" cy="3435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292080" y="1700808"/>
            <a:ext cx="32721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</a:rPr>
              <a:t> ножницы следует класть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сомкнутыми лезвиями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от работающего;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скачанные файлы (5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2161" y="3573016"/>
            <a:ext cx="5272015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084168" y="4509120"/>
            <a:ext cx="300479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</a:rPr>
              <a:t>п</a:t>
            </a:r>
            <a:r>
              <a:rPr lang="ru-RU" sz="2000" b="1" dirty="0" smtClean="0">
                <a:solidFill>
                  <a:srgbClr val="002060"/>
                </a:solidFill>
              </a:rPr>
              <a:t>ередавать ножницы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нужно кольцами вперед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и только с сомкнутыми 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л</a:t>
            </a:r>
            <a:r>
              <a:rPr lang="ru-RU" sz="2000" b="1" dirty="0" smtClean="0">
                <a:solidFill>
                  <a:srgbClr val="002060"/>
                </a:solidFill>
              </a:rPr>
              <a:t>езвиями;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9" name="~PP3570.WAV">
            <a:hlinkClick r:id="" action="ppaction://media"/>
          </p:cNvPr>
          <p:cNvPicPr>
            <a:picLocks noRot="1" noChangeAspect="1"/>
          </p:cNvPicPr>
          <p:nvPr>
            <a:wavAudioFile r:embed="rId2" name="~PP3570.WAV"/>
          </p:nvPr>
        </p:nvPicPr>
        <p:blipFill>
          <a:blip r:embed="rId7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7861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4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s (20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260648"/>
            <a:ext cx="4680520" cy="3183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images (2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7583" y="980728"/>
            <a:ext cx="4419017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436096" y="404664"/>
            <a:ext cx="34460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</a:rPr>
              <a:t> хранить иглы и булавки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следует в специальных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коробочках или подушечках;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скачанные файлы (7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57186" y="1988839"/>
            <a:ext cx="3419270" cy="4435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скачанные файлы (6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16016" y="2853570"/>
            <a:ext cx="2592288" cy="3815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51520" y="4797152"/>
            <a:ext cx="40981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</a:rPr>
              <a:t>ж</a:t>
            </a:r>
            <a:r>
              <a:rPr lang="ru-RU" sz="2000" b="1" dirty="0" smtClean="0">
                <a:solidFill>
                  <a:srgbClr val="002060"/>
                </a:solidFill>
              </a:rPr>
              <a:t>елательно иметь магнит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для поиска упавших игл и булавок;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1" name="~PP763.WAV">
            <a:hlinkClick r:id="" action="ppaction://media"/>
          </p:cNvPr>
          <p:cNvPicPr>
            <a:picLocks noRot="1" noChangeAspect="1"/>
          </p:cNvPicPr>
          <p:nvPr>
            <a:wavAudioFile r:embed="rId2" name="~PP763.WAV"/>
          </p:nvPr>
        </p:nvPicPr>
        <p:blipFill>
          <a:blip r:embed="rId9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4971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4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30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188640"/>
            <a:ext cx="5191257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images (3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95736" y="2924944"/>
            <a:ext cx="6000667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012160" y="1052736"/>
            <a:ext cx="27946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</a:rPr>
              <a:t>н</a:t>
            </a:r>
            <a:r>
              <a:rPr lang="ru-RU" sz="2000" b="1" dirty="0" smtClean="0">
                <a:solidFill>
                  <a:srgbClr val="002060"/>
                </a:solidFill>
              </a:rPr>
              <a:t>ельзя использовать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погнутые или ржавые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иглы и булавки;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6" name="~PP1158.WAV">
            <a:hlinkClick r:id="" action="ppaction://media"/>
          </p:cNvPr>
          <p:cNvPicPr>
            <a:picLocks noRot="1" noChangeAspect="1"/>
          </p:cNvPicPr>
          <p:nvPr>
            <a:wavAudioFile r:embed="rId2" name="~PP1158.WAV"/>
          </p:nvPr>
        </p:nvPicPr>
        <p:blipFill>
          <a:blip r:embed="rId7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1781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260648"/>
            <a:ext cx="680930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Правила безопасности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при пользовании швейной машиной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images (1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1412776"/>
            <a:ext cx="4803007" cy="3597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508104" y="1340768"/>
            <a:ext cx="30356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</a:rPr>
              <a:t>н</a:t>
            </a:r>
            <a:r>
              <a:rPr lang="ru-RU" sz="2000" b="1" dirty="0" smtClean="0">
                <a:solidFill>
                  <a:srgbClr val="002060"/>
                </a:solidFill>
              </a:rPr>
              <a:t>а машине и возле неё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не должны находиться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посторонние предметы;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images (1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3568" y="2348880"/>
            <a:ext cx="5199199" cy="3459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012160" y="2636912"/>
            <a:ext cx="27551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</a:rPr>
              <a:t>н</a:t>
            </a:r>
            <a:r>
              <a:rPr lang="ru-RU" sz="2000" b="1" dirty="0" smtClean="0">
                <a:solidFill>
                  <a:srgbClr val="002060"/>
                </a:solidFill>
              </a:rPr>
              <a:t>ельзя наклоняться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близко к движущимся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частям машины;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8" name="Рисунок 7" descr="скачанные файлы (4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15616" y="3861048"/>
            <a:ext cx="4932746" cy="2771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228184" y="4653136"/>
            <a:ext cx="270529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</a:rPr>
              <a:t>н</a:t>
            </a:r>
            <a:r>
              <a:rPr lang="ru-RU" sz="2000" b="1" dirty="0" smtClean="0">
                <a:solidFill>
                  <a:srgbClr val="002060"/>
                </a:solidFill>
              </a:rPr>
              <a:t>ельзя производить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ремонтные работы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при включённом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электропитании;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1" name="~PP471.WAV">
            <a:hlinkClick r:id="" action="ppaction://media"/>
          </p:cNvPr>
          <p:cNvPicPr>
            <a:picLocks noRot="1" noChangeAspect="1"/>
          </p:cNvPicPr>
          <p:nvPr>
            <a:wavAudioFile r:embed="rId2" name="~PP471.WAV"/>
          </p:nvPr>
        </p:nvPicPr>
        <p:blipFill>
          <a:blip r:embed="rId8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5291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5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  <p:bldP spid="5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260648"/>
            <a:ext cx="35365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НАЙДИ   ОШИБКИ: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images (17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908720"/>
            <a:ext cx="3078072" cy="2464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ages (1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02180" y="3669376"/>
            <a:ext cx="3858921" cy="2567936"/>
          </a:xfrm>
          <a:prstGeom prst="rect">
            <a:avLst/>
          </a:prstGeom>
        </p:spPr>
      </p:pic>
      <p:pic>
        <p:nvPicPr>
          <p:cNvPr id="6" name="Рисунок 5" descr="images (38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2810" y="3716492"/>
            <a:ext cx="3905174" cy="2542578"/>
          </a:xfrm>
          <a:prstGeom prst="rect">
            <a:avLst/>
          </a:prstGeom>
        </p:spPr>
      </p:pic>
      <p:pic>
        <p:nvPicPr>
          <p:cNvPr id="7" name="Рисунок 6" descr="images (34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5576" y="830034"/>
            <a:ext cx="3384376" cy="2770275"/>
          </a:xfrm>
          <a:prstGeom prst="rect">
            <a:avLst/>
          </a:prstGeom>
        </p:spPr>
      </p:pic>
      <p:pic>
        <p:nvPicPr>
          <p:cNvPr id="9" name="~PP1283.WAV">
            <a:hlinkClick r:id="" action="ppaction://media"/>
          </p:cNvPr>
          <p:cNvPicPr>
            <a:picLocks noRot="1" noChangeAspect="1"/>
          </p:cNvPicPr>
          <p:nvPr>
            <a:wavAudioFile r:embed="rId2" name="~PP1283.WAV"/>
          </p:nvPr>
        </p:nvPicPr>
        <p:blipFill>
          <a:blip r:embed="rId8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944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4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5.5|2.1|1.8|2.1|2.1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8.8|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4|2.2|8.3|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9|10.6|2|3.8|1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7.9|1.8|7|1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7|5.8|3.1|7.4|2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|3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5.6|2|8|1.9|6.3|1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.3|4.5|3.3|7.3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177</Words>
  <Application>Microsoft Office PowerPoint</Application>
  <PresentationFormat>Экран (4:3)</PresentationFormat>
  <Paragraphs>56</Paragraphs>
  <Slides>9</Slides>
  <Notes>0</Notes>
  <HiddenSlides>0</HiddenSlides>
  <MMClips>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Натали</dc:creator>
  <cp:lastModifiedBy>Натали</cp:lastModifiedBy>
  <cp:revision>24</cp:revision>
  <dcterms:created xsi:type="dcterms:W3CDTF">2015-01-28T11:40:19Z</dcterms:created>
  <dcterms:modified xsi:type="dcterms:W3CDTF">2015-01-28T15:36:44Z</dcterms:modified>
</cp:coreProperties>
</file>